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4"/>
  </p:sldMasterIdLst>
  <p:notesMasterIdLst>
    <p:notesMasterId r:id="rId50"/>
  </p:notesMasterIdLst>
  <p:handoutMasterIdLst>
    <p:handoutMasterId r:id="rId51"/>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d, Nicole" initials="GN" lastIdx="11" clrIdx="0">
    <p:extLst>
      <p:ext uri="{19B8F6BF-5375-455C-9EA6-DF929625EA0E}">
        <p15:presenceInfo xmlns:p15="http://schemas.microsoft.com/office/powerpoint/2012/main" userId="S-1-5-21-491929575-3924090228-427170736-5137728" providerId="AD"/>
      </p:ext>
    </p:extLst>
  </p:cmAuthor>
  <p:cmAuthor id="2" name="Frank, Jay" initials="FJ" lastIdx="25" clrIdx="1">
    <p:extLst>
      <p:ext uri="{19B8F6BF-5375-455C-9EA6-DF929625EA0E}">
        <p15:presenceInfo xmlns:p15="http://schemas.microsoft.com/office/powerpoint/2012/main" userId="S::jfrank@cantor.com::7dae5181-782f-44ae-bc38-ed6742f2b1e4" providerId="AD"/>
      </p:ext>
    </p:extLst>
  </p:cmAuthor>
  <p:cmAuthor id="3" name="Keefer, Matthew" initials="KM" lastIdx="39" clrIdx="2">
    <p:extLst>
      <p:ext uri="{19B8F6BF-5375-455C-9EA6-DF929625EA0E}">
        <p15:presenceInfo xmlns:p15="http://schemas.microsoft.com/office/powerpoint/2012/main" userId="S::mkeefer@ccre.com::67730195-4094-46b9-b7d5-81a94250c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1E4B88"/>
    <a:srgbClr val="63C6E7"/>
    <a:srgbClr val="F2F2F2"/>
    <a:srgbClr val="009394"/>
    <a:srgbClr val="4C97BD"/>
    <a:srgbClr val="3579D3"/>
    <a:srgbClr val="4B8ADF"/>
    <a:srgbClr val="508CE1"/>
    <a:srgbClr val="2B67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3" autoAdjust="0"/>
    <p:restoredTop sz="96346" autoAdjust="0"/>
  </p:normalViewPr>
  <p:slideViewPr>
    <p:cSldViewPr snapToGrid="0" snapToObjects="1">
      <p:cViewPr varScale="1">
        <p:scale>
          <a:sx n="128" d="100"/>
          <a:sy n="128" d="100"/>
        </p:scale>
        <p:origin x="2128" y="176"/>
      </p:cViewPr>
      <p:guideLst/>
    </p:cSldViewPr>
  </p:slideViewPr>
  <p:outlineViewPr>
    <p:cViewPr>
      <p:scale>
        <a:sx n="66" d="100"/>
        <a:sy n="66" d="100"/>
      </p:scale>
      <p:origin x="0" y="0"/>
    </p:cViewPr>
  </p:outlineViewPr>
  <p:notesTextViewPr>
    <p:cViewPr>
      <p:scale>
        <a:sx n="1" d="1"/>
        <a:sy n="1" d="1"/>
      </p:scale>
      <p:origin x="0" y="0"/>
    </p:cViewPr>
  </p:notesTextViewPr>
  <p:sorterViewPr>
    <p:cViewPr>
      <p:scale>
        <a:sx n="115" d="100"/>
        <a:sy n="115" d="100"/>
      </p:scale>
      <p:origin x="0" y="-2068"/>
    </p:cViewPr>
  </p:sorterViewPr>
  <p:notesViewPr>
    <p:cSldViewPr snapToGrid="0" snapToObjects="1">
      <p:cViewPr varScale="1">
        <p:scale>
          <a:sx n="102" d="100"/>
          <a:sy n="102" d="100"/>
        </p:scale>
        <p:origin x="452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198461E-2"/>
          <c:y val="0.1075055649"/>
          <c:w val="0.93696820569999995"/>
          <c:h val="0.68841082929999997"/>
        </c:manualLayout>
      </c:layout>
      <c:barChart>
        <c:barDir val="col"/>
        <c:grouping val="stacked"/>
        <c:varyColors val="0"/>
        <c:ser>
          <c:idx val="0"/>
          <c:order val="0"/>
          <c:tx>
            <c:strRef>
              <c:f>Sheet1!$B$1</c:f>
              <c:strCache>
                <c:ptCount val="1"/>
                <c:pt idx="0">
                  <c:v>Income</c:v>
                </c:pt>
              </c:strCache>
            </c:strRef>
          </c:tx>
          <c:spPr>
            <a:solidFill>
              <a:srgbClr val="003B76"/>
            </a:solidFill>
            <a:ln>
              <a:noFill/>
            </a:ln>
            <a:effectLst/>
          </c:spPr>
          <c:invertIfNegative val="0"/>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1-70C5-4660-8E15-DAC7C424E3C7}"/>
              </c:ext>
            </c:extLst>
          </c:dPt>
          <c:dPt>
            <c:idx val="6"/>
            <c:invertIfNegative val="0"/>
            <c:bubble3D val="0"/>
            <c:spPr>
              <a:solidFill>
                <a:srgbClr val="74386F"/>
              </a:solidFill>
              <a:ln>
                <a:noFill/>
              </a:ln>
              <a:effectLst/>
            </c:spPr>
            <c:extLst>
              <c:ext xmlns:c16="http://schemas.microsoft.com/office/drawing/2014/chart" uri="{C3380CC4-5D6E-409C-BE32-E72D297353CC}">
                <c16:uniqueId val="{00000003-70C5-4660-8E15-DAC7C424E3C7}"/>
              </c:ext>
            </c:extLst>
          </c:dPt>
          <c:dLbls>
            <c:numFmt formatCode="0.0%" sourceLinked="0"/>
            <c:spPr>
              <a:noFill/>
              <a:ln>
                <a:noFill/>
              </a:ln>
              <a:effectLst/>
            </c:spPr>
            <c:txPr>
              <a:bodyPr rot="0" spcFirstLastPara="1" vertOverflow="ellipsis" vert="horz" wrap="square" numCol="1" anchor="ctr" anchorCtr="1"/>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Direct Real Estate</c:v>
                </c:pt>
                <c:pt idx="1">
                  <c:v>Domestic Stocks</c:v>
                </c:pt>
                <c:pt idx="2">
                  <c:v>Int'l Stocks</c:v>
                </c:pt>
                <c:pt idx="3">
                  <c:v>U.S. Corporate Bonds</c:v>
                </c:pt>
                <c:pt idx="4">
                  <c:v>Treasurys</c:v>
                </c:pt>
                <c:pt idx="5">
                  <c:v>Inflation</c:v>
                </c:pt>
              </c:strCache>
            </c:strRef>
          </c:cat>
          <c:val>
            <c:numRef>
              <c:f>Sheet1!$B$2:$B$7</c:f>
              <c:numCache>
                <c:formatCode>General</c:formatCode>
                <c:ptCount val="6"/>
                <c:pt idx="0">
                  <c:v>4.6600000000000003E-2</c:v>
                </c:pt>
                <c:pt idx="1">
                  <c:v>2.0643931000000001E-2</c:v>
                </c:pt>
                <c:pt idx="2">
                  <c:v>2.4717902999999999E-2</c:v>
                </c:pt>
                <c:pt idx="3">
                  <c:v>3.9758172000000001E-2</c:v>
                </c:pt>
                <c:pt idx="4">
                  <c:v>2.1064324999999998E-2</c:v>
                </c:pt>
              </c:numCache>
            </c:numRef>
          </c:val>
          <c:extLst>
            <c:ext xmlns:c16="http://schemas.microsoft.com/office/drawing/2014/chart" uri="{C3380CC4-5D6E-409C-BE32-E72D297353CC}">
              <c16:uniqueId val="{00000004-70C5-4660-8E15-DAC7C424E3C7}"/>
            </c:ext>
          </c:extLst>
        </c:ser>
        <c:ser>
          <c:idx val="1"/>
          <c:order val="1"/>
          <c:tx>
            <c:strRef>
              <c:f>Sheet1!$C$1</c:f>
              <c:strCache>
                <c:ptCount val="1"/>
                <c:pt idx="0">
                  <c:v>Growth</c:v>
                </c:pt>
              </c:strCache>
            </c:strRef>
          </c:tx>
          <c:spPr>
            <a:solidFill>
              <a:srgbClr val="00367C">
                <a:alpha val="50000"/>
              </a:srgbClr>
            </a:solidFill>
            <a:ln>
              <a:noFill/>
            </a:ln>
            <a:effectLst/>
          </c:spPr>
          <c:invertIfNegative val="0"/>
          <c:dPt>
            <c:idx val="0"/>
            <c:invertIfNegative val="0"/>
            <c:bubble3D val="0"/>
            <c:extLst>
              <c:ext xmlns:c16="http://schemas.microsoft.com/office/drawing/2014/chart" uri="{C3380CC4-5D6E-409C-BE32-E72D297353CC}">
                <c16:uniqueId val="{00000004-B464-4099-84A7-04C0EE08443F}"/>
              </c:ext>
            </c:extLst>
          </c:dPt>
          <c:cat>
            <c:strRef>
              <c:f>Sheet1!$A$2:$A$7</c:f>
              <c:strCache>
                <c:ptCount val="6"/>
                <c:pt idx="0">
                  <c:v>Direct Real Estate</c:v>
                </c:pt>
                <c:pt idx="1">
                  <c:v>Domestic Stocks</c:v>
                </c:pt>
                <c:pt idx="2">
                  <c:v>Int'l Stocks</c:v>
                </c:pt>
                <c:pt idx="3">
                  <c:v>U.S. Corporate Bonds</c:v>
                </c:pt>
                <c:pt idx="4">
                  <c:v>Treasurys</c:v>
                </c:pt>
                <c:pt idx="5">
                  <c:v>Inflation</c:v>
                </c:pt>
              </c:strCache>
            </c:strRef>
          </c:cat>
          <c:val>
            <c:numRef>
              <c:f>Sheet1!$C$2:$C$7</c:f>
              <c:numCache>
                <c:formatCode>General</c:formatCode>
                <c:ptCount val="6"/>
                <c:pt idx="0">
                  <c:v>4.8300000000000003E-2</c:v>
                </c:pt>
                <c:pt idx="1">
                  <c:v>0.122803493</c:v>
                </c:pt>
                <c:pt idx="2">
                  <c:v>4.4155905000000002E-2</c:v>
                </c:pt>
                <c:pt idx="3">
                  <c:v>4.3860631999999997E-2</c:v>
                </c:pt>
                <c:pt idx="4">
                  <c:v>3.5029272E-2</c:v>
                </c:pt>
                <c:pt idx="5">
                  <c:v>1.7178332000000001E-2</c:v>
                </c:pt>
              </c:numCache>
            </c:numRef>
          </c:val>
          <c:extLst>
            <c:ext xmlns:c16="http://schemas.microsoft.com/office/drawing/2014/chart" uri="{C3380CC4-5D6E-409C-BE32-E72D297353CC}">
              <c16:uniqueId val="{00000005-70C5-4660-8E15-DAC7C424E3C7}"/>
            </c:ext>
          </c:extLst>
        </c:ser>
        <c:dLbls>
          <c:showLegendKey val="0"/>
          <c:showVal val="0"/>
          <c:showCatName val="0"/>
          <c:showSerName val="0"/>
          <c:showPercent val="0"/>
          <c:showBubbleSize val="0"/>
        </c:dLbls>
        <c:gapWidth val="79"/>
        <c:overlap val="100"/>
        <c:axId val="1487427328"/>
        <c:axId val="1895260880"/>
      </c:barChart>
      <c:catAx>
        <c:axId val="148742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numCol="1"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95260880"/>
        <c:crosses val="autoZero"/>
        <c:auto val="1"/>
        <c:lblAlgn val="ctr"/>
        <c:lblOffset val="100"/>
        <c:noMultiLvlLbl val="0"/>
      </c:catAx>
      <c:valAx>
        <c:axId val="1895260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numCol="1"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87427328"/>
        <c:crosses val="autoZero"/>
        <c:crossBetween val="between"/>
      </c:valAx>
      <c:spPr>
        <a:noFill/>
        <a:ln>
          <a:noFill/>
        </a:ln>
        <a:effectLst/>
      </c:spPr>
    </c:plotArea>
    <c:legend>
      <c:legendPos val="b"/>
      <c:layout>
        <c:manualLayout>
          <c:xMode val="edge"/>
          <c:yMode val="edge"/>
          <c:x val="0.4034888673"/>
          <c:y val="0.90356684060000003"/>
          <c:w val="0.1641078466"/>
          <c:h val="7.1095688500000004E-2"/>
        </c:manualLayout>
      </c:layout>
      <c:overlay val="0"/>
      <c:spPr>
        <a:noFill/>
        <a:ln>
          <a:noFill/>
        </a:ln>
        <a:effectLst/>
      </c:spPr>
      <c:txPr>
        <a:bodyPr rot="0" spcFirstLastPara="1" vertOverflow="ellipsis" vert="horz" wrap="square" numCol="1"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numCol="1"/>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numCol="1"/>
          <a:lstStyle/>
          <a:p>
            <a:pPr>
              <a:defRPr sz="1000"/>
            </a:pPr>
            <a:r>
              <a:rPr lang="en-US" sz="1000" b="1" i="0" baseline="0" dirty="0">
                <a:solidFill>
                  <a:srgbClr val="00367C"/>
                </a:solidFill>
                <a:effectLst/>
                <a:latin typeface="Arial" panose="020B0604020202020204" pitchFamily="34" charset="0"/>
                <a:cs typeface="Arial" panose="020B0604020202020204" pitchFamily="34" charset="0"/>
              </a:rPr>
              <a:t>E-Commerce Sales Growth &amp; Increasing Market Share</a:t>
            </a:r>
            <a:endParaRPr lang="en-US" sz="1000" dirty="0">
              <a:solidFill>
                <a:srgbClr val="00367C"/>
              </a:solidFill>
              <a:effectLst/>
              <a:latin typeface="Arial" panose="020B0604020202020204" pitchFamily="34" charset="0"/>
              <a:cs typeface="Arial" panose="020B0604020202020204" pitchFamily="34" charset="0"/>
            </a:endParaRPr>
          </a:p>
        </c:rich>
      </c:tx>
      <c:overlay val="0"/>
      <c:spPr>
        <a:noFill/>
        <a:ln w="25400">
          <a:noFill/>
        </a:ln>
      </c:spPr>
    </c:title>
    <c:autoTitleDeleted val="0"/>
    <c:plotArea>
      <c:layout>
        <c:manualLayout>
          <c:layoutTarget val="inner"/>
          <c:xMode val="edge"/>
          <c:yMode val="edge"/>
          <c:x val="0.1956556046"/>
          <c:y val="0.21095107530000001"/>
          <c:w val="0.65975067009999999"/>
          <c:h val="0.69060871219999997"/>
        </c:manualLayout>
      </c:layout>
      <c:barChart>
        <c:barDir val="col"/>
        <c:grouping val="clustered"/>
        <c:varyColors val="0"/>
        <c:ser>
          <c:idx val="1"/>
          <c:order val="0"/>
          <c:tx>
            <c:strRef>
              <c:f>'Time Series Adjusted'!$N$9</c:f>
              <c:strCache>
                <c:ptCount val="1"/>
                <c:pt idx="0">
                  <c:v>E-Commerce Sales</c:v>
                </c:pt>
              </c:strCache>
            </c:strRef>
          </c:tx>
          <c:spPr>
            <a:solidFill>
              <a:srgbClr val="002060"/>
            </a:solidFill>
            <a:ln>
              <a:solidFill>
                <a:srgbClr val="002060"/>
              </a:solidFill>
            </a:ln>
            <a:effectLst/>
          </c:spPr>
          <c:invertIfNegative val="0"/>
          <c:cat>
            <c:strRef>
              <c:f>'Time Series Adjusted'!$L$10:$L$15</c:f>
              <c:strCache>
                <c:ptCount val="6"/>
                <c:pt idx="0">
                  <c:v>2016</c:v>
                </c:pt>
                <c:pt idx="1">
                  <c:v>2017</c:v>
                </c:pt>
                <c:pt idx="2">
                  <c:v>2018</c:v>
                </c:pt>
                <c:pt idx="3">
                  <c:v>2019</c:v>
                </c:pt>
                <c:pt idx="4">
                  <c:v>2020</c:v>
                </c:pt>
                <c:pt idx="5">
                  <c:v>2021 Q1</c:v>
                </c:pt>
              </c:strCache>
            </c:strRef>
          </c:cat>
          <c:val>
            <c:numRef>
              <c:f>'Time Series Adjusted'!$N$10:$N$15</c:f>
              <c:numCache>
                <c:formatCode>[$$-409]#,##0_);\([$$-409]#,##0\);[$$-409]#,##0_);@_)</c:formatCode>
                <c:ptCount val="6"/>
                <c:pt idx="0">
                  <c:v>397252000000</c:v>
                </c:pt>
                <c:pt idx="1">
                  <c:v>458916000000</c:v>
                </c:pt>
                <c:pt idx="2">
                  <c:v>519635000000</c:v>
                </c:pt>
                <c:pt idx="3">
                  <c:v>598018000000</c:v>
                </c:pt>
                <c:pt idx="4" formatCode="&quot;$&quot;#,##0_);[Red]\(&quot;$&quot;#,##0\)">
                  <c:v>791700000000</c:v>
                </c:pt>
                <c:pt idx="5" formatCode="&quot;$&quot;#,##0_);[Red]\(&quot;$&quot;#,##0\)">
                  <c:v>215035000000</c:v>
                </c:pt>
              </c:numCache>
            </c:numRef>
          </c:val>
          <c:extLst>
            <c:ext xmlns:c16="http://schemas.microsoft.com/office/drawing/2014/chart" uri="{C3380CC4-5D6E-409C-BE32-E72D297353CC}">
              <c16:uniqueId val="{00000000-8D28-47B4-9179-C215EF2376F7}"/>
            </c:ext>
          </c:extLst>
        </c:ser>
        <c:dLbls>
          <c:showLegendKey val="0"/>
          <c:showVal val="0"/>
          <c:showCatName val="0"/>
          <c:showSerName val="0"/>
          <c:showPercent val="0"/>
          <c:showBubbleSize val="0"/>
        </c:dLbls>
        <c:gapWidth val="219"/>
        <c:overlap val="-27"/>
        <c:axId val="498838488"/>
        <c:axId val="1"/>
      </c:barChart>
      <c:lineChart>
        <c:grouping val="standard"/>
        <c:varyColors val="0"/>
        <c:ser>
          <c:idx val="2"/>
          <c:order val="1"/>
          <c:tx>
            <c:strRef>
              <c:f>'Time Series Adjusted'!$O$9</c:f>
              <c:strCache>
                <c:ptCount val="1"/>
                <c:pt idx="0">
                  <c:v>E-Commerce Penetration</c:v>
                </c:pt>
              </c:strCache>
            </c:strRef>
          </c:tx>
          <c:spPr>
            <a:ln w="28575" cap="rnd">
              <a:solidFill>
                <a:srgbClr val="63C6E7"/>
              </a:solidFill>
              <a:prstDash val="sysDash"/>
              <a:round/>
            </a:ln>
            <a:effectLst/>
          </c:spPr>
          <c:marker>
            <c:symbol val="none"/>
          </c:marker>
          <c:dLbls>
            <c:dLbl>
              <c:idx val="5"/>
              <c:numFmt formatCode="0%" sourceLinked="0"/>
              <c:spPr>
                <a:noFill/>
                <a:ln w="25400">
                  <a:noFill/>
                </a:ln>
              </c:spPr>
              <c:txPr>
                <a:bodyPr rot="0" vert="horz" numCol="1"/>
                <a:lstStyle/>
                <a:p>
                  <a:pPr>
                    <a:defRPr sz="900">
                      <a:solidFill>
                        <a:srgbClr val="595959"/>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94C4-4AA2-808E-583B43813679}"/>
                </c:ext>
              </c:extLst>
            </c:dLbl>
            <c:spPr>
              <a:noFill/>
              <a:ln w="25400">
                <a:noFill/>
              </a:ln>
            </c:spPr>
            <c:txPr>
              <a:bodyPr rot="0" vert="horz" numCol="1"/>
              <a:lstStyle/>
              <a:p>
                <a:pPr>
                  <a:defRPr sz="900">
                    <a:solidFill>
                      <a:srgbClr val="595959"/>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'Time Series Adjusted'!$L$10:$L$15</c:f>
              <c:strCache>
                <c:ptCount val="6"/>
                <c:pt idx="0">
                  <c:v>2016</c:v>
                </c:pt>
                <c:pt idx="1">
                  <c:v>2017</c:v>
                </c:pt>
                <c:pt idx="2">
                  <c:v>2018</c:v>
                </c:pt>
                <c:pt idx="3">
                  <c:v>2019</c:v>
                </c:pt>
                <c:pt idx="4">
                  <c:v>2020</c:v>
                </c:pt>
                <c:pt idx="5">
                  <c:v>2021 Q1</c:v>
                </c:pt>
              </c:strCache>
            </c:strRef>
          </c:cat>
          <c:val>
            <c:numRef>
              <c:f>'Time Series Adjusted'!$O$10:$O$15</c:f>
              <c:numCache>
                <c:formatCode>0%_);\(0%\);0%_);@_)</c:formatCode>
                <c:ptCount val="6"/>
                <c:pt idx="0">
                  <c:v>0.08</c:v>
                </c:pt>
                <c:pt idx="1">
                  <c:v>0.09</c:v>
                </c:pt>
                <c:pt idx="2">
                  <c:v>0.1</c:v>
                </c:pt>
                <c:pt idx="3">
                  <c:v>0.11</c:v>
                </c:pt>
                <c:pt idx="4">
                  <c:v>0.14000000000000001</c:v>
                </c:pt>
                <c:pt idx="5" formatCode="0.00%">
                  <c:v>0.13600000000000001</c:v>
                </c:pt>
              </c:numCache>
            </c:numRef>
          </c:val>
          <c:smooth val="0"/>
          <c:extLst>
            <c:ext xmlns:c16="http://schemas.microsoft.com/office/drawing/2014/chart" uri="{C3380CC4-5D6E-409C-BE32-E72D297353CC}">
              <c16:uniqueId val="{00000001-8D28-47B4-9179-C215EF2376F7}"/>
            </c:ext>
          </c:extLst>
        </c:ser>
        <c:dLbls>
          <c:showLegendKey val="0"/>
          <c:showVal val="0"/>
          <c:showCatName val="0"/>
          <c:showSerName val="0"/>
          <c:showPercent val="0"/>
          <c:showBubbleSize val="0"/>
        </c:dLbls>
        <c:marker val="1"/>
        <c:smooth val="0"/>
        <c:axId val="3"/>
        <c:axId val="4"/>
      </c:lineChart>
      <c:catAx>
        <c:axId val="49883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numCol="1"/>
          <a:lstStyle/>
          <a:p>
            <a:pPr>
              <a:defRPr sz="900" b="1">
                <a:solidFill>
                  <a:srgbClr val="595959"/>
                </a:solidFill>
                <a:latin typeface="Arial" panose="020B0604020202020204" pitchFamily="34" charset="0"/>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0"/>
        <c:axPos val="l"/>
        <c:numFmt formatCode="[$$-409]#,##0_);\([$$-409]#,##0\)" sourceLinked="0"/>
        <c:majorTickMark val="none"/>
        <c:minorTickMark val="none"/>
        <c:tickLblPos val="nextTo"/>
        <c:spPr>
          <a:ln w="9525">
            <a:noFill/>
          </a:ln>
        </c:spPr>
        <c:txPr>
          <a:bodyPr rot="-60000000" vert="horz" numCol="1"/>
          <a:lstStyle/>
          <a:p>
            <a:pPr>
              <a:defRPr sz="900" b="1">
                <a:solidFill>
                  <a:srgbClr val="595959"/>
                </a:solidFill>
                <a:latin typeface="Arial" panose="020B0604020202020204" pitchFamily="34" charset="0"/>
                <a:cs typeface="Arial" panose="020B0604020202020204" pitchFamily="34" charset="0"/>
              </a:defRPr>
            </a:pPr>
            <a:endParaRPr lang="en-US"/>
          </a:p>
        </c:txPr>
        <c:crossAx val="498838488"/>
        <c:crosses val="autoZero"/>
        <c:crossBetween val="between"/>
        <c:dispUnits>
          <c:builtInUnit val="billions"/>
          <c:dispUnitsLbl>
            <c:layout>
              <c:manualLayout>
                <c:xMode val="edge"/>
                <c:yMode val="edge"/>
                <c:x val="2.9349532500000001E-2"/>
                <c:y val="0.45482507589999999"/>
              </c:manualLayout>
            </c:layout>
            <c:tx>
              <c:rich>
                <a:bodyPr numCol="1"/>
                <a:lstStyle/>
                <a:p>
                  <a:pPr>
                    <a:defRPr>
                      <a:solidFill>
                        <a:srgbClr val="595959"/>
                      </a:solidFill>
                    </a:defRPr>
                  </a:pPr>
                  <a:r>
                    <a:rPr lang="en-US" sz="900" dirty="0">
                      <a:solidFill>
                        <a:srgbClr val="595959"/>
                      </a:solidFill>
                    </a:rPr>
                    <a:t>Billions</a:t>
                  </a:r>
                </a:p>
              </c:rich>
            </c:tx>
          </c:dispUnitsLbl>
        </c:dispUnits>
      </c:valAx>
      <c:catAx>
        <c:axId val="3"/>
        <c:scaling>
          <c:orientation val="minMax"/>
        </c:scaling>
        <c:delete val="1"/>
        <c:axPos val="b"/>
        <c:numFmt formatCode="General" sourceLinked="1"/>
        <c:majorTickMark val="out"/>
        <c:minorTickMark val="none"/>
        <c:tickLblPos val="nextTo"/>
        <c:crossAx val="4"/>
        <c:crossesAt val="0"/>
        <c:auto val="1"/>
        <c:lblAlgn val="ctr"/>
        <c:lblOffset val="100"/>
        <c:noMultiLvlLbl val="0"/>
      </c:catAx>
      <c:valAx>
        <c:axId val="4"/>
        <c:scaling>
          <c:orientation val="minMax"/>
          <c:min val="0"/>
        </c:scaling>
        <c:delete val="0"/>
        <c:axPos val="r"/>
        <c:numFmt formatCode="0%_);\(0%\);0%_);@_)" sourceLinked="1"/>
        <c:majorTickMark val="out"/>
        <c:minorTickMark val="none"/>
        <c:tickLblPos val="nextTo"/>
        <c:spPr>
          <a:ln w="9525">
            <a:noFill/>
          </a:ln>
        </c:spPr>
        <c:txPr>
          <a:bodyPr rot="-60000000" vert="horz" numCol="1"/>
          <a:lstStyle/>
          <a:p>
            <a:pPr>
              <a:defRPr sz="900" b="1">
                <a:solidFill>
                  <a:srgbClr val="595959"/>
                </a:solidFill>
                <a:latin typeface="Arial" panose="020B0604020202020204" pitchFamily="34" charset="0"/>
                <a:cs typeface="Arial" panose="020B0604020202020204" pitchFamily="34" charset="0"/>
              </a:defRPr>
            </a:pPr>
            <a:endParaRPr lang="en-US"/>
          </a:p>
        </c:txPr>
        <c:crossAx val="3"/>
        <c:crosses val="max"/>
        <c:crossBetween val="between"/>
      </c:valAx>
      <c:spPr>
        <a:noFill/>
        <a:ln w="25400">
          <a:noFill/>
        </a:ln>
      </c:spPr>
    </c:plotArea>
    <c:plotVisOnly val="1"/>
    <c:dispBlanksAs val="gap"/>
    <c:showDLblsOverMax val="0"/>
  </c:chart>
  <c:spPr>
    <a:noFill/>
    <a:ln w="9525" cap="flat" cmpd="sng" algn="ctr">
      <a:noFill/>
      <a:round/>
    </a:ln>
    <a:effectLst/>
  </c:spPr>
  <c:txPr>
    <a:bodyPr numCol="1"/>
    <a:lstStyle/>
    <a:p>
      <a:pPr>
        <a:defRPr>
          <a:latin typeface="Arial Narrow" panose="020B060602020203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numCol="1"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dirty="0">
                <a:solidFill>
                  <a:srgbClr val="00367C"/>
                </a:solidFill>
                <a:latin typeface="Arial" panose="020B0604020202020204" pitchFamily="34" charset="0"/>
                <a:cs typeface="Arial" panose="020B0604020202020204" pitchFamily="34" charset="0"/>
              </a:rPr>
              <a:t>U.S.</a:t>
            </a:r>
            <a:r>
              <a:rPr lang="en-US" sz="1100" b="1" baseline="0" dirty="0">
                <a:solidFill>
                  <a:srgbClr val="00367C"/>
                </a:solidFill>
                <a:latin typeface="Arial" panose="020B0604020202020204" pitchFamily="34" charset="0"/>
                <a:cs typeface="Arial" panose="020B0604020202020204" pitchFamily="34" charset="0"/>
              </a:rPr>
              <a:t> Renters vs. Owners</a:t>
            </a:r>
            <a:endParaRPr lang="en-US" sz="1100" b="1" dirty="0">
              <a:solidFill>
                <a:srgbClr val="00367C"/>
              </a:solidFill>
              <a:latin typeface="Arial" panose="020B0604020202020204" pitchFamily="34" charset="0"/>
              <a:cs typeface="Arial" panose="020B0604020202020204" pitchFamily="34" charset="0"/>
            </a:endParaRPr>
          </a:p>
        </c:rich>
      </c:tx>
      <c:overlay val="0"/>
      <c:spPr>
        <a:noFill/>
        <a:ln>
          <a:noFill/>
        </a:ln>
        <a:effectLst/>
      </c:spPr>
    </c:title>
    <c:autoTitleDeleted val="0"/>
    <c:plotArea>
      <c:layout>
        <c:manualLayout>
          <c:layoutTarget val="inner"/>
          <c:xMode val="edge"/>
          <c:yMode val="edge"/>
          <c:x val="0.15759017040000001"/>
          <c:y val="0.18370187709999999"/>
          <c:w val="0.65113966980000004"/>
          <c:h val="0.73501180960000001"/>
        </c:manualLayout>
      </c:layout>
      <c:barChart>
        <c:barDir val="col"/>
        <c:grouping val="clustered"/>
        <c:varyColors val="0"/>
        <c:ser>
          <c:idx val="0"/>
          <c:order val="0"/>
          <c:tx>
            <c:strRef>
              <c:f>Graphs!$D$21</c:f>
              <c:strCache>
                <c:ptCount val="1"/>
                <c:pt idx="0">
                  <c:v>Avg Renter Units</c:v>
                </c:pt>
              </c:strCache>
            </c:strRef>
          </c:tx>
          <c:spPr>
            <a:gradFill flip="none" rotWithShape="1">
              <a:gsLst>
                <a:gs pos="0">
                  <a:srgbClr val="1E4B88"/>
                </a:gs>
                <a:gs pos="100000">
                  <a:srgbClr val="00367C"/>
                </a:gs>
              </a:gsLst>
              <a:path path="circle">
                <a:fillToRect l="50000" t="130000" r="50000" b="-30000"/>
              </a:path>
              <a:tileRect/>
            </a:gradFill>
            <a:ln w="12700">
              <a:noFill/>
            </a:ln>
            <a:effectLst/>
          </c:spPr>
          <c:invertIfNegative val="0"/>
          <c:cat>
            <c:numRef>
              <c:f>Graphs!$B$22:$B$42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Graphs!$D$22:$D$42</c:f>
              <c:numCache>
                <c:formatCode>_(* #,##0_);_(* \(#,##0\);_(* "-"??_);_(@_)</c:formatCode>
                <c:ptCount val="21"/>
                <c:pt idx="0">
                  <c:v>33.452666666666701</c:v>
                </c:pt>
                <c:pt idx="1">
                  <c:v>33.41825</c:v>
                </c:pt>
                <c:pt idx="2">
                  <c:v>33.802750000000003</c:v>
                </c:pt>
                <c:pt idx="3">
                  <c:v>33.683750000000003</c:v>
                </c:pt>
                <c:pt idx="4">
                  <c:v>33.330750000000002</c:v>
                </c:pt>
                <c:pt idx="5">
                  <c:v>34.072499999999998</c:v>
                </c:pt>
                <c:pt idx="6">
                  <c:v>34.564</c:v>
                </c:pt>
                <c:pt idx="7">
                  <c:v>35.465000000000003</c:v>
                </c:pt>
                <c:pt idx="8">
                  <c:v>35.946750000000002</c:v>
                </c:pt>
                <c:pt idx="9">
                  <c:v>36.660249999999998</c:v>
                </c:pt>
                <c:pt idx="10">
                  <c:v>37.44</c:v>
                </c:pt>
                <c:pt idx="11">
                  <c:v>38.445500000000003</c:v>
                </c:pt>
                <c:pt idx="12">
                  <c:v>39.599499999999999</c:v>
                </c:pt>
                <c:pt idx="13">
                  <c:v>40.229750000000003</c:v>
                </c:pt>
                <c:pt idx="14">
                  <c:v>41.372750000000003</c:v>
                </c:pt>
                <c:pt idx="15">
                  <c:v>42.817999999999998</c:v>
                </c:pt>
                <c:pt idx="16">
                  <c:v>43.479500000000002</c:v>
                </c:pt>
                <c:pt idx="17">
                  <c:v>43.347999999999999</c:v>
                </c:pt>
                <c:pt idx="18">
                  <c:v>43.254249999999999</c:v>
                </c:pt>
                <c:pt idx="19">
                  <c:v>43.555250000000001</c:v>
                </c:pt>
                <c:pt idx="20">
                  <c:v>42.036000000000001</c:v>
                </c:pt>
              </c:numCache>
            </c:numRef>
          </c:val>
          <c:extLst>
            <c:ext xmlns:c16="http://schemas.microsoft.com/office/drawing/2014/chart" uri="{C3380CC4-5D6E-409C-BE32-E72D297353CC}">
              <c16:uniqueId val="{0000004F-1492-4749-9B4A-F8B709725965}"/>
            </c:ext>
          </c:extLst>
        </c:ser>
        <c:dLbls>
          <c:showLegendKey val="0"/>
          <c:showVal val="0"/>
          <c:showCatName val="0"/>
          <c:showSerName val="0"/>
          <c:showPercent val="0"/>
          <c:showBubbleSize val="0"/>
        </c:dLbls>
        <c:gapWidth val="50"/>
        <c:axId val="827152304"/>
        <c:axId val="617999552"/>
      </c:barChart>
      <c:lineChart>
        <c:grouping val="standard"/>
        <c:varyColors val="0"/>
        <c:ser>
          <c:idx val="1"/>
          <c:order val="1"/>
          <c:tx>
            <c:strRef>
              <c:f>Graphs!$C$21</c:f>
              <c:strCache>
                <c:ptCount val="1"/>
                <c:pt idx="0">
                  <c:v> Avg Homeownership </c:v>
                </c:pt>
              </c:strCache>
            </c:strRef>
          </c:tx>
          <c:spPr>
            <a:ln w="25400" cap="flat">
              <a:solidFill>
                <a:srgbClr val="63C6E7"/>
              </a:solidFill>
              <a:round/>
              <a:headEnd w="sm" len="sm"/>
            </a:ln>
            <a:effectLst/>
          </c:spPr>
          <c:marker>
            <c:symbol val="none"/>
          </c:marker>
          <c:val>
            <c:numRef>
              <c:f>Graphs!$C$22:$C$42</c:f>
              <c:numCache>
                <c:formatCode>0.0</c:formatCode>
                <c:ptCount val="21"/>
                <c:pt idx="0">
                  <c:v>67.375</c:v>
                </c:pt>
                <c:pt idx="1">
                  <c:v>67.825000000000003</c:v>
                </c:pt>
                <c:pt idx="2">
                  <c:v>67.924999999999997</c:v>
                </c:pt>
                <c:pt idx="3">
                  <c:v>68.25</c:v>
                </c:pt>
                <c:pt idx="4">
                  <c:v>69</c:v>
                </c:pt>
                <c:pt idx="5">
                  <c:v>68.875</c:v>
                </c:pt>
                <c:pt idx="6">
                  <c:v>68.775000000000006</c:v>
                </c:pt>
                <c:pt idx="7">
                  <c:v>68.150000000000006</c:v>
                </c:pt>
                <c:pt idx="8">
                  <c:v>67.825000000000003</c:v>
                </c:pt>
                <c:pt idx="9">
                  <c:v>67.375</c:v>
                </c:pt>
                <c:pt idx="10">
                  <c:v>66.849999999999994</c:v>
                </c:pt>
                <c:pt idx="11">
                  <c:v>66.150000000000006</c:v>
                </c:pt>
                <c:pt idx="12">
                  <c:v>65.45</c:v>
                </c:pt>
                <c:pt idx="13">
                  <c:v>65.125</c:v>
                </c:pt>
                <c:pt idx="14">
                  <c:v>64.474999999999994</c:v>
                </c:pt>
                <c:pt idx="15">
                  <c:v>63.65</c:v>
                </c:pt>
                <c:pt idx="16">
                  <c:v>63.4</c:v>
                </c:pt>
                <c:pt idx="17">
                  <c:v>63.85</c:v>
                </c:pt>
                <c:pt idx="18">
                  <c:v>64.424999999999997</c:v>
                </c:pt>
                <c:pt idx="19">
                  <c:v>64.55</c:v>
                </c:pt>
                <c:pt idx="20">
                  <c:v>66.599999999999994</c:v>
                </c:pt>
              </c:numCache>
            </c:numRef>
          </c:val>
          <c:smooth val="0"/>
          <c:extLst>
            <c:ext xmlns:c16="http://schemas.microsoft.com/office/drawing/2014/chart" uri="{C3380CC4-5D6E-409C-BE32-E72D297353CC}">
              <c16:uniqueId val="{00000050-1492-4749-9B4A-F8B709725965}"/>
            </c:ext>
          </c:extLst>
        </c:ser>
        <c:dLbls>
          <c:showLegendKey val="0"/>
          <c:showVal val="0"/>
          <c:showCatName val="0"/>
          <c:showSerName val="0"/>
          <c:showPercent val="0"/>
          <c:showBubbleSize val="0"/>
        </c:dLbls>
        <c:marker val="1"/>
        <c:smooth val="0"/>
        <c:axId val="429887536"/>
        <c:axId val="437774272"/>
      </c:lineChart>
      <c:catAx>
        <c:axId val="827152304"/>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numCol="1"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7999552"/>
        <c:crosses val="autoZero"/>
        <c:auto val="0"/>
        <c:lblAlgn val="ctr"/>
        <c:lblOffset val="100"/>
        <c:tickLblSkip val="4"/>
        <c:noMultiLvlLbl val="1"/>
      </c:catAx>
      <c:valAx>
        <c:axId val="617999552"/>
        <c:scaling>
          <c:orientation val="minMax"/>
        </c:scaling>
        <c:delete val="0"/>
        <c:axPos val="l"/>
        <c:title>
          <c:tx>
            <c:rich>
              <a:bodyPr rot="-5400000" spcFirstLastPara="1" vertOverflow="ellipsis" vert="horz" wrap="square" numCol="1"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900" b="1" dirty="0">
                    <a:latin typeface="Arial" panose="020B0604020202020204" pitchFamily="34" charset="0"/>
                    <a:cs typeface="Arial" panose="020B0604020202020204" pitchFamily="34" charset="0"/>
                  </a:rPr>
                  <a:t>Renter Households</a:t>
                </a:r>
                <a:br>
                  <a:rPr lang="en-US" sz="900" b="1" dirty="0">
                    <a:latin typeface="Arial" panose="020B0604020202020204" pitchFamily="34" charset="0"/>
                    <a:cs typeface="Arial" panose="020B0604020202020204" pitchFamily="34" charset="0"/>
                  </a:rPr>
                </a:br>
                <a:r>
                  <a:rPr lang="en-US" sz="900" b="1" dirty="0">
                    <a:latin typeface="Arial" panose="020B0604020202020204" pitchFamily="34" charset="0"/>
                    <a:cs typeface="Arial" panose="020B0604020202020204" pitchFamily="34" charset="0"/>
                  </a:rPr>
                  <a:t>(Millions)</a:t>
                </a:r>
                <a:endParaRPr lang="en-US" sz="900" b="1" baseline="0" dirty="0">
                  <a:latin typeface="Arial" panose="020B0604020202020204" pitchFamily="34" charset="0"/>
                  <a:cs typeface="Arial" panose="020B0604020202020204" pitchFamily="34" charset="0"/>
                </a:endParaRPr>
              </a:p>
            </c:rich>
          </c:tx>
          <c:layout>
            <c:manualLayout>
              <c:xMode val="edge"/>
              <c:yMode val="edge"/>
              <c:x val="8.0129680000000001E-4"/>
              <c:y val="0.29946451499999999"/>
            </c:manualLayout>
          </c:layout>
          <c:overlay val="0"/>
          <c:spPr>
            <a:noFill/>
            <a:ln>
              <a:noFill/>
            </a:ln>
            <a:effectLst/>
          </c:spPr>
        </c:title>
        <c:numFmt formatCode="_(* #,##0_);_(* \(#,##0\);_(* &quot;-&quot;??_);_(@_)" sourceLinked="1"/>
        <c:majorTickMark val="out"/>
        <c:minorTickMark val="none"/>
        <c:tickLblPos val="nextTo"/>
        <c:spPr>
          <a:noFill/>
          <a:ln>
            <a:noFill/>
          </a:ln>
          <a:effectLst/>
        </c:spPr>
        <c:txPr>
          <a:bodyPr rot="-60000000" spcFirstLastPara="1" vertOverflow="ellipsis" vert="horz" wrap="square" numCol="1"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27152304"/>
        <c:crosses val="autoZero"/>
        <c:crossBetween val="between"/>
      </c:valAx>
      <c:valAx>
        <c:axId val="43777427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numCol="1" anchor="ctr" anchorCtr="1"/>
          <a:lstStyle/>
          <a:p>
            <a:pPr algn="ctr">
              <a:defRPr lang="en-US"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9887536"/>
        <c:crosses val="max"/>
        <c:crossBetween val="between"/>
      </c:valAx>
      <c:catAx>
        <c:axId val="429887536"/>
        <c:scaling>
          <c:orientation val="minMax"/>
        </c:scaling>
        <c:delete val="1"/>
        <c:axPos val="b"/>
        <c:majorTickMark val="out"/>
        <c:minorTickMark val="none"/>
        <c:tickLblPos val="nextTo"/>
        <c:crossAx val="43777427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numCol="1"/>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numCol="1" anchor="ctr" anchorCtr="1"/>
          <a:lstStyle/>
          <a:p>
            <a:pPr>
              <a:defRPr sz="11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b="1" dirty="0">
                <a:solidFill>
                  <a:srgbClr val="00367C"/>
                </a:solidFill>
                <a:latin typeface="Arial" panose="020B0604020202020204" pitchFamily="34" charset="0"/>
                <a:cs typeface="Arial" panose="020B0604020202020204" pitchFamily="34" charset="0"/>
              </a:rPr>
              <a:t>Home Price</a:t>
            </a:r>
            <a:r>
              <a:rPr lang="en-US" sz="1100" b="1" baseline="0" dirty="0">
                <a:solidFill>
                  <a:srgbClr val="00367C"/>
                </a:solidFill>
                <a:latin typeface="Arial" panose="020B0604020202020204" pitchFamily="34" charset="0"/>
                <a:cs typeface="Arial" panose="020B0604020202020204" pitchFamily="34" charset="0"/>
              </a:rPr>
              <a:t> vs. Household Income</a:t>
            </a:r>
            <a:endParaRPr lang="en-US" sz="1100" b="1" dirty="0">
              <a:solidFill>
                <a:srgbClr val="00367C"/>
              </a:solidFill>
              <a:latin typeface="Arial" panose="020B0604020202020204" pitchFamily="34" charset="0"/>
              <a:cs typeface="Arial" panose="020B0604020202020204" pitchFamily="34" charset="0"/>
            </a:endParaRPr>
          </a:p>
        </c:rich>
      </c:tx>
      <c:layout>
        <c:manualLayout>
          <c:xMode val="edge"/>
          <c:yMode val="edge"/>
          <c:x val="0.2211981184"/>
          <c:y val="0"/>
        </c:manualLayout>
      </c:layout>
      <c:overlay val="0"/>
      <c:spPr>
        <a:noFill/>
        <a:ln>
          <a:noFill/>
        </a:ln>
        <a:effectLst/>
      </c:spPr>
    </c:title>
    <c:autoTitleDeleted val="0"/>
    <c:plotArea>
      <c:layout>
        <c:manualLayout>
          <c:layoutTarget val="inner"/>
          <c:xMode val="edge"/>
          <c:yMode val="edge"/>
          <c:x val="0.1437153444"/>
          <c:y val="0.135864972"/>
          <c:w val="0.81450296759999996"/>
          <c:h val="0.77141991519999997"/>
        </c:manualLayout>
      </c:layout>
      <c:lineChart>
        <c:grouping val="standard"/>
        <c:varyColors val="0"/>
        <c:ser>
          <c:idx val="0"/>
          <c:order val="0"/>
          <c:tx>
            <c:strRef>
              <c:f>'FRED Graph'!$B$12</c:f>
              <c:strCache>
                <c:ptCount val="1"/>
                <c:pt idx="0">
                  <c:v>CSUSHPISA</c:v>
                </c:pt>
              </c:strCache>
            </c:strRef>
          </c:tx>
          <c:spPr>
            <a:ln w="25400" cap="rnd">
              <a:solidFill>
                <a:srgbClr val="00367C"/>
              </a:solidFill>
              <a:round/>
            </a:ln>
            <a:effectLst/>
          </c:spPr>
          <c:marker>
            <c:symbol val="none"/>
          </c:marker>
          <c:cat>
            <c:numRef>
              <c:f>'FRED Graph'!$A$13:$A$33</c:f>
              <c:numCache>
                <c:formatCode>yyyy\-mm\-dd</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'FRED Graph'!$B$13:$B$33</c:f>
              <c:numCache>
                <c:formatCode>0.000000000000000</c:formatCode>
                <c:ptCount val="21"/>
                <c:pt idx="0">
                  <c:v>104.77625</c:v>
                </c:pt>
                <c:pt idx="1">
                  <c:v>113.18416666666667</c:v>
                </c:pt>
                <c:pt idx="2">
                  <c:v>122.28691666666667</c:v>
                </c:pt>
                <c:pt idx="3">
                  <c:v>133.74083333333334</c:v>
                </c:pt>
                <c:pt idx="4">
                  <c:v>150.46366666666665</c:v>
                </c:pt>
                <c:pt idx="5">
                  <c:v>171.77933333333334</c:v>
                </c:pt>
                <c:pt idx="6">
                  <c:v>183.48283333333333</c:v>
                </c:pt>
                <c:pt idx="7">
                  <c:v>179.94516666666667</c:v>
                </c:pt>
                <c:pt idx="8">
                  <c:v>164.06266666666667</c:v>
                </c:pt>
                <c:pt idx="9">
                  <c:v>148.5515</c:v>
                </c:pt>
                <c:pt idx="10">
                  <c:v>144.66491666666667</c:v>
                </c:pt>
                <c:pt idx="11">
                  <c:v>139.24433333333334</c:v>
                </c:pt>
                <c:pt idx="12">
                  <c:v>140.99141666666665</c:v>
                </c:pt>
                <c:pt idx="13">
                  <c:v>154.53016666666667</c:v>
                </c:pt>
                <c:pt idx="14">
                  <c:v>164.69233333333332</c:v>
                </c:pt>
                <c:pt idx="15">
                  <c:v>172.19550000000001</c:v>
                </c:pt>
                <c:pt idx="16">
                  <c:v>180.94833333333332</c:v>
                </c:pt>
                <c:pt idx="17">
                  <c:v>191.4375</c:v>
                </c:pt>
                <c:pt idx="18">
                  <c:v>202.52066666666667</c:v>
                </c:pt>
                <c:pt idx="19">
                  <c:v>209.53441666666666</c:v>
                </c:pt>
                <c:pt idx="20">
                  <c:v>222.196</c:v>
                </c:pt>
              </c:numCache>
            </c:numRef>
          </c:val>
          <c:smooth val="0"/>
          <c:extLst>
            <c:ext xmlns:c16="http://schemas.microsoft.com/office/drawing/2014/chart" uri="{C3380CC4-5D6E-409C-BE32-E72D297353CC}">
              <c16:uniqueId val="{00000000-9E91-4138-B9F5-E153ED151523}"/>
            </c:ext>
          </c:extLst>
        </c:ser>
        <c:ser>
          <c:idx val="1"/>
          <c:order val="1"/>
          <c:tx>
            <c:strRef>
              <c:f>'FRED Graph'!$C$12</c:f>
              <c:strCache>
                <c:ptCount val="1"/>
                <c:pt idx="0">
                  <c:v>MEHOINUSA672N_NBD20000101</c:v>
                </c:pt>
              </c:strCache>
            </c:strRef>
          </c:tx>
          <c:spPr>
            <a:ln w="25400" cap="rnd">
              <a:solidFill>
                <a:srgbClr val="63C6E7"/>
              </a:solidFill>
              <a:round/>
            </a:ln>
            <a:effectLst/>
          </c:spPr>
          <c:marker>
            <c:symbol val="none"/>
          </c:marker>
          <c:cat>
            <c:numRef>
              <c:f>'FRED Graph'!$A$13:$A$33</c:f>
              <c:numCache>
                <c:formatCode>yyyy\-mm\-dd</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'FRED Graph'!$C$13:$C$33</c:f>
              <c:numCache>
                <c:formatCode>0.0</c:formatCode>
                <c:ptCount val="21"/>
                <c:pt idx="0">
                  <c:v>100</c:v>
                </c:pt>
                <c:pt idx="1">
                  <c:v>97.782830000000004</c:v>
                </c:pt>
                <c:pt idx="2">
                  <c:v>96.677440000000004</c:v>
                </c:pt>
                <c:pt idx="3">
                  <c:v>96.557460000000006</c:v>
                </c:pt>
                <c:pt idx="4">
                  <c:v>96.221530000000001</c:v>
                </c:pt>
                <c:pt idx="5">
                  <c:v>97.251729999999995</c:v>
                </c:pt>
                <c:pt idx="6">
                  <c:v>98.009979999999999</c:v>
                </c:pt>
                <c:pt idx="7">
                  <c:v>99.324929999999995</c:v>
                </c:pt>
                <c:pt idx="8">
                  <c:v>95.784809999999993</c:v>
                </c:pt>
                <c:pt idx="9">
                  <c:v>95.114540000000005</c:v>
                </c:pt>
                <c:pt idx="10">
                  <c:v>92.628619999999998</c:v>
                </c:pt>
                <c:pt idx="11">
                  <c:v>91.216089999999994</c:v>
                </c:pt>
                <c:pt idx="12">
                  <c:v>91.041719999999998</c:v>
                </c:pt>
                <c:pt idx="13">
                  <c:v>94.228309999999993</c:v>
                </c:pt>
                <c:pt idx="14">
                  <c:v>92.783789999999996</c:v>
                </c:pt>
                <c:pt idx="15">
                  <c:v>97.560469999999995</c:v>
                </c:pt>
                <c:pt idx="16">
                  <c:v>100.61748</c:v>
                </c:pt>
                <c:pt idx="17">
                  <c:v>101.99802</c:v>
                </c:pt>
                <c:pt idx="18">
                  <c:v>102.89864</c:v>
                </c:pt>
                <c:pt idx="19">
                  <c:v>109.9037</c:v>
                </c:pt>
              </c:numCache>
            </c:numRef>
          </c:val>
          <c:smooth val="0"/>
          <c:extLst>
            <c:ext xmlns:c16="http://schemas.microsoft.com/office/drawing/2014/chart" uri="{C3380CC4-5D6E-409C-BE32-E72D297353CC}">
              <c16:uniqueId val="{00000001-9E91-4138-B9F5-E153ED151523}"/>
            </c:ext>
          </c:extLst>
        </c:ser>
        <c:dLbls>
          <c:showLegendKey val="0"/>
          <c:showVal val="0"/>
          <c:showCatName val="0"/>
          <c:showSerName val="0"/>
          <c:showPercent val="0"/>
          <c:showBubbleSize val="0"/>
        </c:dLbls>
        <c:smooth val="0"/>
        <c:axId val="592737872"/>
        <c:axId val="592738528"/>
      </c:lineChart>
      <c:catAx>
        <c:axId val="592737872"/>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numCol="1"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2738528"/>
        <c:crosses val="autoZero"/>
        <c:auto val="0"/>
        <c:lblAlgn val="ctr"/>
        <c:lblOffset val="100"/>
        <c:tickLblSkip val="2"/>
        <c:noMultiLvlLbl val="0"/>
      </c:catAx>
      <c:valAx>
        <c:axId val="592738528"/>
        <c:scaling>
          <c:orientation val="minMax"/>
          <c:min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numCol="1"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900" b="1" dirty="0">
                    <a:latin typeface="Arial" panose="020B0604020202020204" pitchFamily="34" charset="0"/>
                    <a:cs typeface="Arial" panose="020B0604020202020204" pitchFamily="34" charset="0"/>
                  </a:rPr>
                  <a:t>Index</a:t>
                </a:r>
              </a:p>
            </c:rich>
          </c:tx>
          <c:layout>
            <c:manualLayout>
              <c:xMode val="edge"/>
              <c:yMode val="edge"/>
              <c:x val="3.2962116000000001E-3"/>
              <c:y val="0.41668284820000001"/>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numCol="1"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2737872"/>
        <c:crosses val="autoZero"/>
        <c:crossBetween val="between"/>
        <c:majorUnit val="20"/>
        <c:minorUnit val="8"/>
      </c:valAx>
      <c:spPr>
        <a:noFill/>
        <a:ln>
          <a:noFill/>
        </a:ln>
        <a:effectLst/>
      </c:spPr>
    </c:plotArea>
    <c:plotVisOnly val="1"/>
    <c:dispBlanksAs val="gap"/>
    <c:showDLblsOverMax val="0"/>
  </c:chart>
  <c:spPr>
    <a:noFill/>
    <a:ln>
      <a:noFill/>
    </a:ln>
    <a:effectLst/>
  </c:spPr>
  <c:txPr>
    <a:bodyPr numCol="1"/>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78218800000004E-2"/>
          <c:y val="3.4794098699999998E-2"/>
          <c:w val="0.90529025900000004"/>
          <c:h val="0.85163662009999996"/>
        </c:manualLayout>
      </c:layout>
      <c:lineChart>
        <c:grouping val="standard"/>
        <c:varyColors val="0"/>
        <c:ser>
          <c:idx val="1"/>
          <c:order val="1"/>
          <c:tx>
            <c:strRef>
              <c:f>Consolidated!$C$1</c:f>
              <c:strCache>
                <c:ptCount val="1"/>
                <c:pt idx="0">
                  <c:v>Public REITs</c:v>
                </c:pt>
              </c:strCache>
            </c:strRef>
          </c:tx>
          <c:spPr>
            <a:ln w="31750" cap="rnd">
              <a:solidFill>
                <a:srgbClr val="00367C"/>
              </a:solidFill>
              <a:round/>
            </a:ln>
            <a:effectLst/>
          </c:spPr>
          <c:marker>
            <c:symbol val="none"/>
          </c:marker>
          <c:cat>
            <c:numRef>
              <c:f>Consolidated!$A$2:$A$66</c:f>
              <c:numCache>
                <c:formatCode>General</c:formatCode>
                <c:ptCount val="65"/>
                <c:pt idx="0">
                  <c:v>2005</c:v>
                </c:pt>
                <c:pt idx="1">
                  <c:v>2005</c:v>
                </c:pt>
                <c:pt idx="2">
                  <c:v>2005</c:v>
                </c:pt>
                <c:pt idx="3">
                  <c:v>2005</c:v>
                </c:pt>
                <c:pt idx="4">
                  <c:v>2006</c:v>
                </c:pt>
                <c:pt idx="5">
                  <c:v>2006</c:v>
                </c:pt>
                <c:pt idx="6">
                  <c:v>2006</c:v>
                </c:pt>
                <c:pt idx="7">
                  <c:v>2006</c:v>
                </c:pt>
                <c:pt idx="8">
                  <c:v>2007</c:v>
                </c:pt>
                <c:pt idx="9">
                  <c:v>2007</c:v>
                </c:pt>
                <c:pt idx="10">
                  <c:v>2007</c:v>
                </c:pt>
                <c:pt idx="11">
                  <c:v>2007</c:v>
                </c:pt>
                <c:pt idx="12">
                  <c:v>2008</c:v>
                </c:pt>
                <c:pt idx="13">
                  <c:v>2008</c:v>
                </c:pt>
                <c:pt idx="14">
                  <c:v>2008</c:v>
                </c:pt>
                <c:pt idx="15">
                  <c:v>2008</c:v>
                </c:pt>
                <c:pt idx="16">
                  <c:v>2009</c:v>
                </c:pt>
                <c:pt idx="17">
                  <c:v>2009</c:v>
                </c:pt>
                <c:pt idx="18">
                  <c:v>2009</c:v>
                </c:pt>
                <c:pt idx="19">
                  <c:v>2009</c:v>
                </c:pt>
                <c:pt idx="20">
                  <c:v>2010</c:v>
                </c:pt>
                <c:pt idx="21">
                  <c:v>2010</c:v>
                </c:pt>
                <c:pt idx="22">
                  <c:v>2010</c:v>
                </c:pt>
                <c:pt idx="23">
                  <c:v>2010</c:v>
                </c:pt>
                <c:pt idx="24">
                  <c:v>2011</c:v>
                </c:pt>
                <c:pt idx="25">
                  <c:v>2011</c:v>
                </c:pt>
                <c:pt idx="26">
                  <c:v>2011</c:v>
                </c:pt>
                <c:pt idx="27">
                  <c:v>2011</c:v>
                </c:pt>
                <c:pt idx="28">
                  <c:v>2012</c:v>
                </c:pt>
                <c:pt idx="29">
                  <c:v>2012</c:v>
                </c:pt>
                <c:pt idx="30">
                  <c:v>2012</c:v>
                </c:pt>
                <c:pt idx="31">
                  <c:v>2012</c:v>
                </c:pt>
                <c:pt idx="32">
                  <c:v>2013</c:v>
                </c:pt>
                <c:pt idx="33">
                  <c:v>2013</c:v>
                </c:pt>
                <c:pt idx="34">
                  <c:v>2013</c:v>
                </c:pt>
                <c:pt idx="35">
                  <c:v>2013</c:v>
                </c:pt>
                <c:pt idx="36">
                  <c:v>2014</c:v>
                </c:pt>
                <c:pt idx="37">
                  <c:v>2014</c:v>
                </c:pt>
                <c:pt idx="38">
                  <c:v>2014</c:v>
                </c:pt>
                <c:pt idx="39">
                  <c:v>2014</c:v>
                </c:pt>
                <c:pt idx="40">
                  <c:v>2015</c:v>
                </c:pt>
                <c:pt idx="41">
                  <c:v>2015</c:v>
                </c:pt>
                <c:pt idx="42">
                  <c:v>2015</c:v>
                </c:pt>
                <c:pt idx="43">
                  <c:v>2015</c:v>
                </c:pt>
                <c:pt idx="44">
                  <c:v>2016</c:v>
                </c:pt>
                <c:pt idx="45">
                  <c:v>2016</c:v>
                </c:pt>
                <c:pt idx="46">
                  <c:v>2016</c:v>
                </c:pt>
                <c:pt idx="47">
                  <c:v>2016</c:v>
                </c:pt>
                <c:pt idx="48">
                  <c:v>2017</c:v>
                </c:pt>
                <c:pt idx="49">
                  <c:v>2017</c:v>
                </c:pt>
                <c:pt idx="50">
                  <c:v>2017</c:v>
                </c:pt>
                <c:pt idx="51">
                  <c:v>2017</c:v>
                </c:pt>
                <c:pt idx="52">
                  <c:v>2018</c:v>
                </c:pt>
                <c:pt idx="53">
                  <c:v>2018</c:v>
                </c:pt>
                <c:pt idx="54">
                  <c:v>2018</c:v>
                </c:pt>
                <c:pt idx="55">
                  <c:v>2018</c:v>
                </c:pt>
                <c:pt idx="56">
                  <c:v>2019</c:v>
                </c:pt>
                <c:pt idx="57">
                  <c:v>2019</c:v>
                </c:pt>
                <c:pt idx="58">
                  <c:v>2019</c:v>
                </c:pt>
                <c:pt idx="59">
                  <c:v>2019</c:v>
                </c:pt>
                <c:pt idx="60">
                  <c:v>2020</c:v>
                </c:pt>
                <c:pt idx="61">
                  <c:v>2020</c:v>
                </c:pt>
                <c:pt idx="62">
                  <c:v>2020</c:v>
                </c:pt>
                <c:pt idx="63">
                  <c:v>2020</c:v>
                </c:pt>
                <c:pt idx="64">
                  <c:v>2021</c:v>
                </c:pt>
              </c:numCache>
            </c:numRef>
          </c:cat>
          <c:val>
            <c:numRef>
              <c:f>Consolidated!$C$2:$C$66</c:f>
              <c:numCache>
                <c:formatCode>0.00%</c:formatCode>
                <c:ptCount val="65"/>
                <c:pt idx="0">
                  <c:v>-6.1835732006364941E-2</c:v>
                </c:pt>
                <c:pt idx="1">
                  <c:v>0.14519492473948281</c:v>
                </c:pt>
                <c:pt idx="2">
                  <c:v>4.1328789755898043E-2</c:v>
                </c:pt>
                <c:pt idx="3">
                  <c:v>1.2191893925692421E-2</c:v>
                </c:pt>
                <c:pt idx="4">
                  <c:v>0.14714568255296046</c:v>
                </c:pt>
                <c:pt idx="5">
                  <c:v>-1.3869184742908991E-2</c:v>
                </c:pt>
                <c:pt idx="6">
                  <c:v>9.6199045420857665E-2</c:v>
                </c:pt>
                <c:pt idx="7">
                  <c:v>9.0194444444444466E-2</c:v>
                </c:pt>
                <c:pt idx="8">
                  <c:v>3.6584389610389678E-2</c:v>
                </c:pt>
                <c:pt idx="9">
                  <c:v>-9.461879255497907E-2</c:v>
                </c:pt>
                <c:pt idx="10">
                  <c:v>1.758988094108016E-2</c:v>
                </c:pt>
                <c:pt idx="11">
                  <c:v>-0.12574867234464959</c:v>
                </c:pt>
                <c:pt idx="12">
                  <c:v>2.3185812287435992E-2</c:v>
                </c:pt>
                <c:pt idx="13">
                  <c:v>-5.0841497849679396E-2</c:v>
                </c:pt>
                <c:pt idx="14">
                  <c:v>5.3954144264092507E-2</c:v>
                </c:pt>
                <c:pt idx="15">
                  <c:v>-0.38511510501834045</c:v>
                </c:pt>
                <c:pt idx="16">
                  <c:v>-0.32076816678276632</c:v>
                </c:pt>
                <c:pt idx="17">
                  <c:v>0.29715810143500421</c:v>
                </c:pt>
                <c:pt idx="18">
                  <c:v>0.35011289906481768</c:v>
                </c:pt>
                <c:pt idx="19">
                  <c:v>9.3462024283184064E-2</c:v>
                </c:pt>
                <c:pt idx="20">
                  <c:v>9.9262378218043068E-2</c:v>
                </c:pt>
                <c:pt idx="21">
                  <c:v>-3.8045461216032361E-2</c:v>
                </c:pt>
                <c:pt idx="22">
                  <c:v>0.13017852741757263</c:v>
                </c:pt>
                <c:pt idx="23">
                  <c:v>7.4596713725164632E-2</c:v>
                </c:pt>
                <c:pt idx="24">
                  <c:v>6.3427886281883561E-2</c:v>
                </c:pt>
                <c:pt idx="25">
                  <c:v>3.6411783198019743E-2</c:v>
                </c:pt>
                <c:pt idx="26">
                  <c:v>-0.14530780849610014</c:v>
                </c:pt>
                <c:pt idx="27">
                  <c:v>0.15278162281858898</c:v>
                </c:pt>
                <c:pt idx="28">
                  <c:v>0.10606899999999997</c:v>
                </c:pt>
                <c:pt idx="29">
                  <c:v>3.6119370428299602E-2</c:v>
                </c:pt>
                <c:pt idx="30">
                  <c:v>9.9344337459883469E-4</c:v>
                </c:pt>
                <c:pt idx="31">
                  <c:v>2.5042357625945089E-2</c:v>
                </c:pt>
                <c:pt idx="32">
                  <c:v>7.9999935562313107E-2</c:v>
                </c:pt>
                <c:pt idx="33">
                  <c:v>-1.6716262820307248E-2</c:v>
                </c:pt>
                <c:pt idx="34">
                  <c:v>-2.8550668967539772E-2</c:v>
                </c:pt>
                <c:pt idx="35">
                  <c:v>-8.6483369919617692E-3</c:v>
                </c:pt>
                <c:pt idx="36">
                  <c:v>0.10088298020083597</c:v>
                </c:pt>
                <c:pt idx="37">
                  <c:v>6.9597745556595259E-2</c:v>
                </c:pt>
                <c:pt idx="38">
                  <c:v>-3.1026164138223566E-2</c:v>
                </c:pt>
                <c:pt idx="39">
                  <c:v>0.14270010139735834</c:v>
                </c:pt>
                <c:pt idx="40">
                  <c:v>4.718516049382715E-2</c:v>
                </c:pt>
                <c:pt idx="41">
                  <c:v>-0.10506459743955854</c:v>
                </c:pt>
                <c:pt idx="42">
                  <c:v>2.1448640475334235E-2</c:v>
                </c:pt>
                <c:pt idx="43">
                  <c:v>7.0002673153260808E-2</c:v>
                </c:pt>
                <c:pt idx="44">
                  <c:v>6.2573683836434801E-2</c:v>
                </c:pt>
                <c:pt idx="45">
                  <c:v>6.7231441507227707E-2</c:v>
                </c:pt>
                <c:pt idx="46">
                  <c:v>-1.5021991993278361E-2</c:v>
                </c:pt>
                <c:pt idx="47">
                  <c:v>-2.8994685934855657E-2</c:v>
                </c:pt>
                <c:pt idx="48">
                  <c:v>7.9364716822545311E-3</c:v>
                </c:pt>
                <c:pt idx="49">
                  <c:v>1.7447718486389041E-2</c:v>
                </c:pt>
                <c:pt idx="50">
                  <c:v>8.5785530970123869E-3</c:v>
                </c:pt>
                <c:pt idx="51">
                  <c:v>1.3888639493977006E-2</c:v>
                </c:pt>
                <c:pt idx="52">
                  <c:v>-8.1995682742985632E-2</c:v>
                </c:pt>
                <c:pt idx="53">
                  <c:v>8.8935946880403405E-2</c:v>
                </c:pt>
                <c:pt idx="54">
                  <c:v>4.5918110960767589E-3</c:v>
                </c:pt>
                <c:pt idx="55">
                  <c:v>-6.39687654933071E-2</c:v>
                </c:pt>
                <c:pt idx="56">
                  <c:v>0.17374284564838427</c:v>
                </c:pt>
                <c:pt idx="57">
                  <c:v>1.5153583470091547E-2</c:v>
                </c:pt>
                <c:pt idx="58">
                  <c:v>7.5446199646540091E-2</c:v>
                </c:pt>
                <c:pt idx="59">
                  <c:v>5.3E-3</c:v>
                </c:pt>
                <c:pt idx="60">
                  <c:v>-0.2402</c:v>
                </c:pt>
                <c:pt idx="61">
                  <c:v>0.1351</c:v>
                </c:pt>
                <c:pt idx="62">
                  <c:v>1.2999999999999999E-2</c:v>
                </c:pt>
                <c:pt idx="63">
                  <c:v>9.2600000000000002E-2</c:v>
                </c:pt>
                <c:pt idx="64">
                  <c:v>8.7800000000000003E-2</c:v>
                </c:pt>
              </c:numCache>
            </c:numRef>
          </c:val>
          <c:smooth val="0"/>
          <c:extLst>
            <c:ext xmlns:c16="http://schemas.microsoft.com/office/drawing/2014/chart" uri="{C3380CC4-5D6E-409C-BE32-E72D297353CC}">
              <c16:uniqueId val="{00000000-5A7B-409C-9E35-7E70848E08F1}"/>
            </c:ext>
          </c:extLst>
        </c:ser>
        <c:ser>
          <c:idx val="2"/>
          <c:order val="2"/>
          <c:tx>
            <c:strRef>
              <c:f>Consolidated!$D$1</c:f>
              <c:strCache>
                <c:ptCount val="1"/>
                <c:pt idx="0">
                  <c:v>Private Real Estate</c:v>
                </c:pt>
              </c:strCache>
            </c:strRef>
          </c:tx>
          <c:spPr>
            <a:ln w="31750" cap="rnd">
              <a:solidFill>
                <a:srgbClr val="63C6E7"/>
              </a:solidFill>
              <a:round/>
            </a:ln>
            <a:effectLst/>
          </c:spPr>
          <c:marker>
            <c:symbol val="none"/>
          </c:marker>
          <c:cat>
            <c:numRef>
              <c:f>Consolidated!$A$2:$A$66</c:f>
              <c:numCache>
                <c:formatCode>General</c:formatCode>
                <c:ptCount val="65"/>
                <c:pt idx="0">
                  <c:v>2005</c:v>
                </c:pt>
                <c:pt idx="1">
                  <c:v>2005</c:v>
                </c:pt>
                <c:pt idx="2">
                  <c:v>2005</c:v>
                </c:pt>
                <c:pt idx="3">
                  <c:v>2005</c:v>
                </c:pt>
                <c:pt idx="4">
                  <c:v>2006</c:v>
                </c:pt>
                <c:pt idx="5">
                  <c:v>2006</c:v>
                </c:pt>
                <c:pt idx="6">
                  <c:v>2006</c:v>
                </c:pt>
                <c:pt idx="7">
                  <c:v>2006</c:v>
                </c:pt>
                <c:pt idx="8">
                  <c:v>2007</c:v>
                </c:pt>
                <c:pt idx="9">
                  <c:v>2007</c:v>
                </c:pt>
                <c:pt idx="10">
                  <c:v>2007</c:v>
                </c:pt>
                <c:pt idx="11">
                  <c:v>2007</c:v>
                </c:pt>
                <c:pt idx="12">
                  <c:v>2008</c:v>
                </c:pt>
                <c:pt idx="13">
                  <c:v>2008</c:v>
                </c:pt>
                <c:pt idx="14">
                  <c:v>2008</c:v>
                </c:pt>
                <c:pt idx="15">
                  <c:v>2008</c:v>
                </c:pt>
                <c:pt idx="16">
                  <c:v>2009</c:v>
                </c:pt>
                <c:pt idx="17">
                  <c:v>2009</c:v>
                </c:pt>
                <c:pt idx="18">
                  <c:v>2009</c:v>
                </c:pt>
                <c:pt idx="19">
                  <c:v>2009</c:v>
                </c:pt>
                <c:pt idx="20">
                  <c:v>2010</c:v>
                </c:pt>
                <c:pt idx="21">
                  <c:v>2010</c:v>
                </c:pt>
                <c:pt idx="22">
                  <c:v>2010</c:v>
                </c:pt>
                <c:pt idx="23">
                  <c:v>2010</c:v>
                </c:pt>
                <c:pt idx="24">
                  <c:v>2011</c:v>
                </c:pt>
                <c:pt idx="25">
                  <c:v>2011</c:v>
                </c:pt>
                <c:pt idx="26">
                  <c:v>2011</c:v>
                </c:pt>
                <c:pt idx="27">
                  <c:v>2011</c:v>
                </c:pt>
                <c:pt idx="28">
                  <c:v>2012</c:v>
                </c:pt>
                <c:pt idx="29">
                  <c:v>2012</c:v>
                </c:pt>
                <c:pt idx="30">
                  <c:v>2012</c:v>
                </c:pt>
                <c:pt idx="31">
                  <c:v>2012</c:v>
                </c:pt>
                <c:pt idx="32">
                  <c:v>2013</c:v>
                </c:pt>
                <c:pt idx="33">
                  <c:v>2013</c:v>
                </c:pt>
                <c:pt idx="34">
                  <c:v>2013</c:v>
                </c:pt>
                <c:pt idx="35">
                  <c:v>2013</c:v>
                </c:pt>
                <c:pt idx="36">
                  <c:v>2014</c:v>
                </c:pt>
                <c:pt idx="37">
                  <c:v>2014</c:v>
                </c:pt>
                <c:pt idx="38">
                  <c:v>2014</c:v>
                </c:pt>
                <c:pt idx="39">
                  <c:v>2014</c:v>
                </c:pt>
                <c:pt idx="40">
                  <c:v>2015</c:v>
                </c:pt>
                <c:pt idx="41">
                  <c:v>2015</c:v>
                </c:pt>
                <c:pt idx="42">
                  <c:v>2015</c:v>
                </c:pt>
                <c:pt idx="43">
                  <c:v>2015</c:v>
                </c:pt>
                <c:pt idx="44">
                  <c:v>2016</c:v>
                </c:pt>
                <c:pt idx="45">
                  <c:v>2016</c:v>
                </c:pt>
                <c:pt idx="46">
                  <c:v>2016</c:v>
                </c:pt>
                <c:pt idx="47">
                  <c:v>2016</c:v>
                </c:pt>
                <c:pt idx="48">
                  <c:v>2017</c:v>
                </c:pt>
                <c:pt idx="49">
                  <c:v>2017</c:v>
                </c:pt>
                <c:pt idx="50">
                  <c:v>2017</c:v>
                </c:pt>
                <c:pt idx="51">
                  <c:v>2017</c:v>
                </c:pt>
                <c:pt idx="52">
                  <c:v>2018</c:v>
                </c:pt>
                <c:pt idx="53">
                  <c:v>2018</c:v>
                </c:pt>
                <c:pt idx="54">
                  <c:v>2018</c:v>
                </c:pt>
                <c:pt idx="55">
                  <c:v>2018</c:v>
                </c:pt>
                <c:pt idx="56">
                  <c:v>2019</c:v>
                </c:pt>
                <c:pt idx="57">
                  <c:v>2019</c:v>
                </c:pt>
                <c:pt idx="58">
                  <c:v>2019</c:v>
                </c:pt>
                <c:pt idx="59">
                  <c:v>2019</c:v>
                </c:pt>
                <c:pt idx="60">
                  <c:v>2020</c:v>
                </c:pt>
                <c:pt idx="61">
                  <c:v>2020</c:v>
                </c:pt>
                <c:pt idx="62">
                  <c:v>2020</c:v>
                </c:pt>
                <c:pt idx="63">
                  <c:v>2020</c:v>
                </c:pt>
                <c:pt idx="64">
                  <c:v>2021</c:v>
                </c:pt>
              </c:numCache>
            </c:numRef>
          </c:cat>
          <c:val>
            <c:numRef>
              <c:f>Consolidated!$D$2:$D$66</c:f>
              <c:numCache>
                <c:formatCode>0.00%</c:formatCode>
                <c:ptCount val="65"/>
                <c:pt idx="0">
                  <c:v>4.4999999999999998E-2</c:v>
                </c:pt>
                <c:pt idx="1">
                  <c:v>5.21E-2</c:v>
                </c:pt>
                <c:pt idx="2">
                  <c:v>5.0500000000000003E-2</c:v>
                </c:pt>
                <c:pt idx="3">
                  <c:v>5.11E-2</c:v>
                </c:pt>
                <c:pt idx="4">
                  <c:v>3.7999999999999999E-2</c:v>
                </c:pt>
                <c:pt idx="5">
                  <c:v>3.9800000000000002E-2</c:v>
                </c:pt>
                <c:pt idx="6">
                  <c:v>3.5400000000000001E-2</c:v>
                </c:pt>
                <c:pt idx="7">
                  <c:v>4.0899999999999999E-2</c:v>
                </c:pt>
                <c:pt idx="8">
                  <c:v>3.9300000000000002E-2</c:v>
                </c:pt>
                <c:pt idx="9">
                  <c:v>5.0700000000000002E-2</c:v>
                </c:pt>
                <c:pt idx="10">
                  <c:v>0.04</c:v>
                </c:pt>
                <c:pt idx="11">
                  <c:v>2.1100000000000001E-2</c:v>
                </c:pt>
                <c:pt idx="12">
                  <c:v>1.37E-2</c:v>
                </c:pt>
                <c:pt idx="13">
                  <c:v>3.2000000000000002E-3</c:v>
                </c:pt>
                <c:pt idx="14">
                  <c:v>-6.3E-3</c:v>
                </c:pt>
                <c:pt idx="15">
                  <c:v>-0.1094</c:v>
                </c:pt>
                <c:pt idx="16">
                  <c:v>-0.13689999999999999</c:v>
                </c:pt>
                <c:pt idx="17">
                  <c:v>-9.0300000000000005E-2</c:v>
                </c:pt>
                <c:pt idx="18">
                  <c:v>-7.3200000000000001E-2</c:v>
                </c:pt>
                <c:pt idx="19">
                  <c:v>-3.4799999999999998E-2</c:v>
                </c:pt>
                <c:pt idx="20">
                  <c:v>7.4999999999999997E-3</c:v>
                </c:pt>
                <c:pt idx="21">
                  <c:v>4.3200000000000002E-2</c:v>
                </c:pt>
                <c:pt idx="22">
                  <c:v>5.45E-2</c:v>
                </c:pt>
                <c:pt idx="23">
                  <c:v>4.99E-2</c:v>
                </c:pt>
                <c:pt idx="24">
                  <c:v>4.0099999999999997E-2</c:v>
                </c:pt>
                <c:pt idx="25">
                  <c:v>4.6199999999999998E-2</c:v>
                </c:pt>
                <c:pt idx="26">
                  <c:v>3.5200000000000002E-2</c:v>
                </c:pt>
                <c:pt idx="27">
                  <c:v>2.9700000000000001E-2</c:v>
                </c:pt>
                <c:pt idx="28">
                  <c:v>2.8199999999999999E-2</c:v>
                </c:pt>
                <c:pt idx="29">
                  <c:v>2.58E-2</c:v>
                </c:pt>
                <c:pt idx="30">
                  <c:v>2.7699999999999999E-2</c:v>
                </c:pt>
                <c:pt idx="31">
                  <c:v>2.35E-2</c:v>
                </c:pt>
                <c:pt idx="32">
                  <c:v>2.6800000000000001E-2</c:v>
                </c:pt>
                <c:pt idx="33">
                  <c:v>3.8600000000000002E-2</c:v>
                </c:pt>
                <c:pt idx="34">
                  <c:v>3.56E-2</c:v>
                </c:pt>
                <c:pt idx="35">
                  <c:v>3.1699999999999999E-2</c:v>
                </c:pt>
                <c:pt idx="36">
                  <c:v>2.52E-2</c:v>
                </c:pt>
                <c:pt idx="37">
                  <c:v>2.93E-2</c:v>
                </c:pt>
                <c:pt idx="38">
                  <c:v>3.2399999999999998E-2</c:v>
                </c:pt>
                <c:pt idx="39">
                  <c:v>3.2599999999999997E-2</c:v>
                </c:pt>
                <c:pt idx="40">
                  <c:v>3.39E-2</c:v>
                </c:pt>
                <c:pt idx="41">
                  <c:v>3.8199999999999998E-2</c:v>
                </c:pt>
                <c:pt idx="42">
                  <c:v>3.6799999999999999E-2</c:v>
                </c:pt>
                <c:pt idx="43">
                  <c:v>3.3399999999999999E-2</c:v>
                </c:pt>
                <c:pt idx="44">
                  <c:v>2.18E-2</c:v>
                </c:pt>
                <c:pt idx="45">
                  <c:v>2.1299999999999999E-2</c:v>
                </c:pt>
                <c:pt idx="46">
                  <c:v>2.07E-2</c:v>
                </c:pt>
                <c:pt idx="47">
                  <c:v>2.1100000000000001E-2</c:v>
                </c:pt>
                <c:pt idx="48">
                  <c:v>1.77E-2</c:v>
                </c:pt>
                <c:pt idx="49">
                  <c:v>1.7000000000000001E-2</c:v>
                </c:pt>
                <c:pt idx="50">
                  <c:v>1.8700000000000001E-2</c:v>
                </c:pt>
                <c:pt idx="51">
                  <c:v>2.1000000000000001E-2</c:v>
                </c:pt>
                <c:pt idx="52">
                  <c:v>2.1999999999999999E-2</c:v>
                </c:pt>
                <c:pt idx="53">
                  <c:v>1.4200000000000001E-2</c:v>
                </c:pt>
                <c:pt idx="54">
                  <c:v>2.0899999999999998E-2</c:v>
                </c:pt>
                <c:pt idx="55">
                  <c:v>1.7600000000000001E-2</c:v>
                </c:pt>
                <c:pt idx="56">
                  <c:v>1.4200000000000001E-2</c:v>
                </c:pt>
                <c:pt idx="57">
                  <c:v>0.01</c:v>
                </c:pt>
                <c:pt idx="58">
                  <c:v>1.3100000000000001E-2</c:v>
                </c:pt>
                <c:pt idx="59">
                  <c:v>1.5100000000000001E-2</c:v>
                </c:pt>
                <c:pt idx="60">
                  <c:v>9.7999999999999997E-3</c:v>
                </c:pt>
                <c:pt idx="61">
                  <c:v>-1.55E-2</c:v>
                </c:pt>
                <c:pt idx="62">
                  <c:v>4.7999999999999996E-3</c:v>
                </c:pt>
                <c:pt idx="63">
                  <c:v>1.2999999999999999E-2</c:v>
                </c:pt>
                <c:pt idx="64">
                  <c:v>2.1100000000000001E-2</c:v>
                </c:pt>
              </c:numCache>
            </c:numRef>
          </c:val>
          <c:smooth val="0"/>
          <c:extLst>
            <c:ext xmlns:c16="http://schemas.microsoft.com/office/drawing/2014/chart" uri="{C3380CC4-5D6E-409C-BE32-E72D297353CC}">
              <c16:uniqueId val="{00000001-5A7B-409C-9E35-7E70848E08F1}"/>
            </c:ext>
          </c:extLst>
        </c:ser>
        <c:dLbls>
          <c:showLegendKey val="0"/>
          <c:showVal val="0"/>
          <c:showCatName val="0"/>
          <c:showSerName val="0"/>
          <c:showPercent val="0"/>
          <c:showBubbleSize val="0"/>
        </c:dLbls>
        <c:smooth val="0"/>
        <c:axId val="2065838368"/>
        <c:axId val="1931047024"/>
        <c:extLst>
          <c:ext xmlns:c15="http://schemas.microsoft.com/office/drawing/2012/chart" uri="{02D57815-91ED-43cb-92C2-25804820EDAC}">
            <c15:filteredLineSeries>
              <c15:ser>
                <c:idx val="0"/>
                <c:order val="0"/>
                <c:tx>
                  <c:strRef>
                    <c:extLst>
                      <c:ext uri="{02D57815-91ED-43cb-92C2-25804820EDAC}">
                        <c15:formulaRef>
                          <c15:sqref>Consolidated!$B$1</c15:sqref>
                        </c15:formulaRef>
                      </c:ext>
                    </c:extLst>
                    <c:strCache>
                      <c:ptCount val="1"/>
                      <c:pt idx="0">
                        <c:v>Quarter</c:v>
                      </c:pt>
                    </c:strCache>
                  </c:strRef>
                </c:tx>
                <c:spPr>
                  <a:ln w="28575" cap="rnd">
                    <a:solidFill>
                      <a:schemeClr val="accent1"/>
                    </a:solidFill>
                    <a:round/>
                  </a:ln>
                  <a:effectLst/>
                </c:spPr>
                <c:marker>
                  <c:symbol val="none"/>
                </c:marker>
                <c:cat>
                  <c:numRef>
                    <c:extLst>
                      <c:ext uri="{02D57815-91ED-43cb-92C2-25804820EDAC}">
                        <c15:formulaRef>
                          <c15:sqref>Consolidated!$A$2:$A$66</c15:sqref>
                        </c15:formulaRef>
                      </c:ext>
                    </c:extLst>
                    <c:numCache>
                      <c:formatCode>General</c:formatCode>
                      <c:ptCount val="65"/>
                      <c:pt idx="0">
                        <c:v>2005</c:v>
                      </c:pt>
                      <c:pt idx="1">
                        <c:v>2005</c:v>
                      </c:pt>
                      <c:pt idx="2">
                        <c:v>2005</c:v>
                      </c:pt>
                      <c:pt idx="3">
                        <c:v>2005</c:v>
                      </c:pt>
                      <c:pt idx="4">
                        <c:v>2006</c:v>
                      </c:pt>
                      <c:pt idx="5">
                        <c:v>2006</c:v>
                      </c:pt>
                      <c:pt idx="6">
                        <c:v>2006</c:v>
                      </c:pt>
                      <c:pt idx="7">
                        <c:v>2006</c:v>
                      </c:pt>
                      <c:pt idx="8">
                        <c:v>2007</c:v>
                      </c:pt>
                      <c:pt idx="9">
                        <c:v>2007</c:v>
                      </c:pt>
                      <c:pt idx="10">
                        <c:v>2007</c:v>
                      </c:pt>
                      <c:pt idx="11">
                        <c:v>2007</c:v>
                      </c:pt>
                      <c:pt idx="12">
                        <c:v>2008</c:v>
                      </c:pt>
                      <c:pt idx="13">
                        <c:v>2008</c:v>
                      </c:pt>
                      <c:pt idx="14">
                        <c:v>2008</c:v>
                      </c:pt>
                      <c:pt idx="15">
                        <c:v>2008</c:v>
                      </c:pt>
                      <c:pt idx="16">
                        <c:v>2009</c:v>
                      </c:pt>
                      <c:pt idx="17">
                        <c:v>2009</c:v>
                      </c:pt>
                      <c:pt idx="18">
                        <c:v>2009</c:v>
                      </c:pt>
                      <c:pt idx="19">
                        <c:v>2009</c:v>
                      </c:pt>
                      <c:pt idx="20">
                        <c:v>2010</c:v>
                      </c:pt>
                      <c:pt idx="21">
                        <c:v>2010</c:v>
                      </c:pt>
                      <c:pt idx="22">
                        <c:v>2010</c:v>
                      </c:pt>
                      <c:pt idx="23">
                        <c:v>2010</c:v>
                      </c:pt>
                      <c:pt idx="24">
                        <c:v>2011</c:v>
                      </c:pt>
                      <c:pt idx="25">
                        <c:v>2011</c:v>
                      </c:pt>
                      <c:pt idx="26">
                        <c:v>2011</c:v>
                      </c:pt>
                      <c:pt idx="27">
                        <c:v>2011</c:v>
                      </c:pt>
                      <c:pt idx="28">
                        <c:v>2012</c:v>
                      </c:pt>
                      <c:pt idx="29">
                        <c:v>2012</c:v>
                      </c:pt>
                      <c:pt idx="30">
                        <c:v>2012</c:v>
                      </c:pt>
                      <c:pt idx="31">
                        <c:v>2012</c:v>
                      </c:pt>
                      <c:pt idx="32">
                        <c:v>2013</c:v>
                      </c:pt>
                      <c:pt idx="33">
                        <c:v>2013</c:v>
                      </c:pt>
                      <c:pt idx="34">
                        <c:v>2013</c:v>
                      </c:pt>
                      <c:pt idx="35">
                        <c:v>2013</c:v>
                      </c:pt>
                      <c:pt idx="36">
                        <c:v>2014</c:v>
                      </c:pt>
                      <c:pt idx="37">
                        <c:v>2014</c:v>
                      </c:pt>
                      <c:pt idx="38">
                        <c:v>2014</c:v>
                      </c:pt>
                      <c:pt idx="39">
                        <c:v>2014</c:v>
                      </c:pt>
                      <c:pt idx="40">
                        <c:v>2015</c:v>
                      </c:pt>
                      <c:pt idx="41">
                        <c:v>2015</c:v>
                      </c:pt>
                      <c:pt idx="42">
                        <c:v>2015</c:v>
                      </c:pt>
                      <c:pt idx="43">
                        <c:v>2015</c:v>
                      </c:pt>
                      <c:pt idx="44">
                        <c:v>2016</c:v>
                      </c:pt>
                      <c:pt idx="45">
                        <c:v>2016</c:v>
                      </c:pt>
                      <c:pt idx="46">
                        <c:v>2016</c:v>
                      </c:pt>
                      <c:pt idx="47">
                        <c:v>2016</c:v>
                      </c:pt>
                      <c:pt idx="48">
                        <c:v>2017</c:v>
                      </c:pt>
                      <c:pt idx="49">
                        <c:v>2017</c:v>
                      </c:pt>
                      <c:pt idx="50">
                        <c:v>2017</c:v>
                      </c:pt>
                      <c:pt idx="51">
                        <c:v>2017</c:v>
                      </c:pt>
                      <c:pt idx="52">
                        <c:v>2018</c:v>
                      </c:pt>
                      <c:pt idx="53">
                        <c:v>2018</c:v>
                      </c:pt>
                      <c:pt idx="54">
                        <c:v>2018</c:v>
                      </c:pt>
                      <c:pt idx="55">
                        <c:v>2018</c:v>
                      </c:pt>
                      <c:pt idx="56">
                        <c:v>2019</c:v>
                      </c:pt>
                      <c:pt idx="57">
                        <c:v>2019</c:v>
                      </c:pt>
                      <c:pt idx="58">
                        <c:v>2019</c:v>
                      </c:pt>
                      <c:pt idx="59">
                        <c:v>2019</c:v>
                      </c:pt>
                      <c:pt idx="60">
                        <c:v>2020</c:v>
                      </c:pt>
                      <c:pt idx="61">
                        <c:v>2020</c:v>
                      </c:pt>
                      <c:pt idx="62">
                        <c:v>2020</c:v>
                      </c:pt>
                      <c:pt idx="63">
                        <c:v>2020</c:v>
                      </c:pt>
                      <c:pt idx="64">
                        <c:v>2021</c:v>
                      </c:pt>
                    </c:numCache>
                  </c:numRef>
                </c:cat>
                <c:val>
                  <c:numRef>
                    <c:extLst>
                      <c:ext uri="{02D57815-91ED-43cb-92C2-25804820EDAC}">
                        <c15:formulaRef>
                          <c15:sqref>Consolidated!$B$2:$B$66</c15:sqref>
                        </c15:formulaRef>
                      </c:ext>
                    </c:extLst>
                    <c:numCache>
                      <c:formatCode>General</c:formatCode>
                      <c:ptCount val="65"/>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pt idx="42">
                        <c:v>3</c:v>
                      </c:pt>
                      <c:pt idx="43">
                        <c:v>4</c:v>
                      </c:pt>
                      <c:pt idx="44">
                        <c:v>1</c:v>
                      </c:pt>
                      <c:pt idx="45">
                        <c:v>2</c:v>
                      </c:pt>
                      <c:pt idx="46">
                        <c:v>3</c:v>
                      </c:pt>
                      <c:pt idx="47">
                        <c:v>4</c:v>
                      </c:pt>
                      <c:pt idx="48">
                        <c:v>1</c:v>
                      </c:pt>
                      <c:pt idx="49">
                        <c:v>2</c:v>
                      </c:pt>
                      <c:pt idx="50">
                        <c:v>3</c:v>
                      </c:pt>
                      <c:pt idx="51">
                        <c:v>4</c:v>
                      </c:pt>
                      <c:pt idx="52">
                        <c:v>1</c:v>
                      </c:pt>
                      <c:pt idx="53">
                        <c:v>2</c:v>
                      </c:pt>
                      <c:pt idx="54">
                        <c:v>3</c:v>
                      </c:pt>
                      <c:pt idx="55">
                        <c:v>4</c:v>
                      </c:pt>
                      <c:pt idx="56">
                        <c:v>1</c:v>
                      </c:pt>
                      <c:pt idx="57">
                        <c:v>2</c:v>
                      </c:pt>
                      <c:pt idx="58">
                        <c:v>3</c:v>
                      </c:pt>
                      <c:pt idx="59">
                        <c:v>4</c:v>
                      </c:pt>
                      <c:pt idx="60">
                        <c:v>1</c:v>
                      </c:pt>
                      <c:pt idx="61">
                        <c:v>2</c:v>
                      </c:pt>
                      <c:pt idx="62">
                        <c:v>3</c:v>
                      </c:pt>
                      <c:pt idx="63">
                        <c:v>4</c:v>
                      </c:pt>
                      <c:pt idx="64">
                        <c:v>1</c:v>
                      </c:pt>
                    </c:numCache>
                  </c:numRef>
                </c:val>
                <c:smooth val="0"/>
                <c:extLst>
                  <c:ext xmlns:c16="http://schemas.microsoft.com/office/drawing/2014/chart" uri="{C3380CC4-5D6E-409C-BE32-E72D297353CC}">
                    <c16:uniqueId val="{00000002-5A7B-409C-9E35-7E70848E08F1}"/>
                  </c:ext>
                </c:extLst>
              </c15:ser>
            </c15:filteredLineSeries>
          </c:ext>
        </c:extLst>
      </c:lineChart>
      <c:catAx>
        <c:axId val="20658383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numCol="1"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31047024"/>
        <c:crosses val="autoZero"/>
        <c:auto val="1"/>
        <c:lblAlgn val="ctr"/>
        <c:lblOffset val="100"/>
        <c:tickLblSkip val="4"/>
        <c:noMultiLvlLbl val="0"/>
      </c:catAx>
      <c:valAx>
        <c:axId val="1931047024"/>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numCol="1"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5838368"/>
        <c:crosses val="autoZero"/>
        <c:crossBetween val="between"/>
      </c:valAx>
      <c:spPr>
        <a:noFill/>
        <a:ln>
          <a:noFill/>
        </a:ln>
        <a:effectLst/>
      </c:spPr>
    </c:plotArea>
    <c:legend>
      <c:legendPos val="b"/>
      <c:overlay val="0"/>
      <c:spPr>
        <a:noFill/>
        <a:ln>
          <a:noFill/>
        </a:ln>
        <a:effectLst/>
      </c:spPr>
      <c:txPr>
        <a:bodyPr rot="0" spcFirstLastPara="1" vertOverflow="ellipsis" vert="horz" wrap="square" numCol="1"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numCol="1"/>
    <a:lstStyle/>
    <a:p>
      <a:pPr>
        <a:defRPr sz="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42232799999997E-2"/>
          <c:y val="0.16661678539999999"/>
          <c:w val="0.91827791859999996"/>
          <c:h val="0.61535033890000002"/>
        </c:manualLayout>
      </c:layout>
      <c:lineChart>
        <c:grouping val="standard"/>
        <c:varyColors val="0"/>
        <c:ser>
          <c:idx val="0"/>
          <c:order val="0"/>
          <c:tx>
            <c:strRef>
              <c:f>Data!$B$3</c:f>
              <c:strCache>
                <c:ptCount val="1"/>
                <c:pt idx="0">
                  <c:v>Multifamily</c:v>
                </c:pt>
              </c:strCache>
            </c:strRef>
          </c:tx>
          <c:spPr>
            <a:ln w="28575" cap="rnd">
              <a:solidFill>
                <a:srgbClr val="63C6E7">
                  <a:alpha val="75000"/>
                </a:srgbClr>
              </a:solidFill>
              <a:round/>
            </a:ln>
            <a:effectLst/>
          </c:spPr>
          <c:marker>
            <c:symbol val="none"/>
          </c:marker>
          <c:cat>
            <c:numRef>
              <c:f>Data!$A$4:$A$135</c:f>
              <c:numCache>
                <c:formatCode>d\-mmm\-yy</c:formatCode>
                <c:ptCount val="132"/>
                <c:pt idx="0">
                  <c:v>36616</c:v>
                </c:pt>
                <c:pt idx="1">
                  <c:v>36707</c:v>
                </c:pt>
                <c:pt idx="2">
                  <c:v>36799</c:v>
                </c:pt>
                <c:pt idx="3">
                  <c:v>36891</c:v>
                </c:pt>
                <c:pt idx="4">
                  <c:v>36981</c:v>
                </c:pt>
                <c:pt idx="5">
                  <c:v>37072</c:v>
                </c:pt>
                <c:pt idx="6">
                  <c:v>37164</c:v>
                </c:pt>
                <c:pt idx="7">
                  <c:v>37256</c:v>
                </c:pt>
                <c:pt idx="8">
                  <c:v>37346</c:v>
                </c:pt>
                <c:pt idx="9">
                  <c:v>37437</c:v>
                </c:pt>
                <c:pt idx="10">
                  <c:v>37529</c:v>
                </c:pt>
                <c:pt idx="11">
                  <c:v>37621</c:v>
                </c:pt>
                <c:pt idx="12">
                  <c:v>37711</c:v>
                </c:pt>
                <c:pt idx="13">
                  <c:v>37802</c:v>
                </c:pt>
                <c:pt idx="14">
                  <c:v>37894</c:v>
                </c:pt>
                <c:pt idx="15">
                  <c:v>37986</c:v>
                </c:pt>
                <c:pt idx="16">
                  <c:v>38077</c:v>
                </c:pt>
                <c:pt idx="17">
                  <c:v>38168</c:v>
                </c:pt>
                <c:pt idx="18">
                  <c:v>38260</c:v>
                </c:pt>
                <c:pt idx="19">
                  <c:v>38352</c:v>
                </c:pt>
                <c:pt idx="20">
                  <c:v>38442</c:v>
                </c:pt>
                <c:pt idx="21">
                  <c:v>38533</c:v>
                </c:pt>
                <c:pt idx="22">
                  <c:v>38625</c:v>
                </c:pt>
                <c:pt idx="23">
                  <c:v>38717</c:v>
                </c:pt>
                <c:pt idx="24">
                  <c:v>38807</c:v>
                </c:pt>
                <c:pt idx="25">
                  <c:v>38898</c:v>
                </c:pt>
                <c:pt idx="26">
                  <c:v>38990</c:v>
                </c:pt>
                <c:pt idx="27">
                  <c:v>39082</c:v>
                </c:pt>
                <c:pt idx="28">
                  <c:v>39172</c:v>
                </c:pt>
                <c:pt idx="29">
                  <c:v>39263</c:v>
                </c:pt>
                <c:pt idx="30">
                  <c:v>39355</c:v>
                </c:pt>
                <c:pt idx="31">
                  <c:v>39447</c:v>
                </c:pt>
                <c:pt idx="32">
                  <c:v>39538</c:v>
                </c:pt>
                <c:pt idx="33">
                  <c:v>39629</c:v>
                </c:pt>
                <c:pt idx="34">
                  <c:v>39721</c:v>
                </c:pt>
                <c:pt idx="35">
                  <c:v>39813</c:v>
                </c:pt>
                <c:pt idx="36">
                  <c:v>39903</c:v>
                </c:pt>
                <c:pt idx="37">
                  <c:v>39994</c:v>
                </c:pt>
                <c:pt idx="38">
                  <c:v>40086</c:v>
                </c:pt>
                <c:pt idx="39">
                  <c:v>40178</c:v>
                </c:pt>
                <c:pt idx="40">
                  <c:v>40268</c:v>
                </c:pt>
                <c:pt idx="41">
                  <c:v>40359</c:v>
                </c:pt>
                <c:pt idx="42">
                  <c:v>40451</c:v>
                </c:pt>
                <c:pt idx="43">
                  <c:v>40543</c:v>
                </c:pt>
                <c:pt idx="44">
                  <c:v>40633</c:v>
                </c:pt>
                <c:pt idx="45">
                  <c:v>40724</c:v>
                </c:pt>
                <c:pt idx="46">
                  <c:v>40816</c:v>
                </c:pt>
                <c:pt idx="47">
                  <c:v>40908</c:v>
                </c:pt>
                <c:pt idx="48">
                  <c:v>40999</c:v>
                </c:pt>
                <c:pt idx="49">
                  <c:v>41090</c:v>
                </c:pt>
                <c:pt idx="50">
                  <c:v>41182</c:v>
                </c:pt>
                <c:pt idx="51">
                  <c:v>41274</c:v>
                </c:pt>
                <c:pt idx="52">
                  <c:v>41364</c:v>
                </c:pt>
                <c:pt idx="53">
                  <c:v>41455</c:v>
                </c:pt>
                <c:pt idx="54">
                  <c:v>41547</c:v>
                </c:pt>
                <c:pt idx="55">
                  <c:v>41639</c:v>
                </c:pt>
                <c:pt idx="56">
                  <c:v>41729</c:v>
                </c:pt>
                <c:pt idx="57">
                  <c:v>41820</c:v>
                </c:pt>
                <c:pt idx="58">
                  <c:v>41912</c:v>
                </c:pt>
                <c:pt idx="59">
                  <c:v>42004</c:v>
                </c:pt>
                <c:pt idx="60">
                  <c:v>42094</c:v>
                </c:pt>
                <c:pt idx="61">
                  <c:v>42185</c:v>
                </c:pt>
                <c:pt idx="62">
                  <c:v>42277</c:v>
                </c:pt>
                <c:pt idx="63">
                  <c:v>42369</c:v>
                </c:pt>
                <c:pt idx="64">
                  <c:v>42460</c:v>
                </c:pt>
                <c:pt idx="65">
                  <c:v>42551</c:v>
                </c:pt>
                <c:pt idx="66">
                  <c:v>42643</c:v>
                </c:pt>
                <c:pt idx="67">
                  <c:v>42735</c:v>
                </c:pt>
                <c:pt idx="68">
                  <c:v>42825</c:v>
                </c:pt>
                <c:pt idx="69">
                  <c:v>42916</c:v>
                </c:pt>
                <c:pt idx="70">
                  <c:v>43008</c:v>
                </c:pt>
                <c:pt idx="71">
                  <c:v>43100</c:v>
                </c:pt>
                <c:pt idx="72">
                  <c:v>43190</c:v>
                </c:pt>
                <c:pt idx="73">
                  <c:v>43281</c:v>
                </c:pt>
                <c:pt idx="74">
                  <c:v>43373</c:v>
                </c:pt>
                <c:pt idx="75">
                  <c:v>43465</c:v>
                </c:pt>
                <c:pt idx="76">
                  <c:v>43555</c:v>
                </c:pt>
                <c:pt idx="77">
                  <c:v>43646</c:v>
                </c:pt>
                <c:pt idx="78">
                  <c:v>43738</c:v>
                </c:pt>
                <c:pt idx="79">
                  <c:v>43830</c:v>
                </c:pt>
                <c:pt idx="80">
                  <c:v>43921</c:v>
                </c:pt>
                <c:pt idx="81">
                  <c:v>44012</c:v>
                </c:pt>
                <c:pt idx="82">
                  <c:v>44104</c:v>
                </c:pt>
                <c:pt idx="83">
                  <c:v>44196</c:v>
                </c:pt>
                <c:pt idx="84">
                  <c:v>44286</c:v>
                </c:pt>
              </c:numCache>
            </c:numRef>
          </c:cat>
          <c:val>
            <c:numRef>
              <c:f>Data!$B$4:$B$135</c:f>
              <c:numCache>
                <c:formatCode>#,##0.00</c:formatCode>
                <c:ptCount val="132"/>
                <c:pt idx="0">
                  <c:v>0.52</c:v>
                </c:pt>
                <c:pt idx="1">
                  <c:v>0.54</c:v>
                </c:pt>
                <c:pt idx="2">
                  <c:v>0.55000000000000004</c:v>
                </c:pt>
                <c:pt idx="3">
                  <c:v>0.57999999999999996</c:v>
                </c:pt>
                <c:pt idx="4">
                  <c:v>0.59</c:v>
                </c:pt>
                <c:pt idx="5">
                  <c:v>0.61</c:v>
                </c:pt>
                <c:pt idx="6">
                  <c:v>0.62</c:v>
                </c:pt>
                <c:pt idx="7">
                  <c:v>0.63</c:v>
                </c:pt>
                <c:pt idx="8">
                  <c:v>0.64</c:v>
                </c:pt>
                <c:pt idx="9">
                  <c:v>0.66</c:v>
                </c:pt>
                <c:pt idx="10">
                  <c:v>0.67</c:v>
                </c:pt>
                <c:pt idx="11">
                  <c:v>0.69</c:v>
                </c:pt>
                <c:pt idx="12">
                  <c:v>0.7</c:v>
                </c:pt>
                <c:pt idx="13">
                  <c:v>0.72</c:v>
                </c:pt>
                <c:pt idx="14">
                  <c:v>0.73</c:v>
                </c:pt>
                <c:pt idx="15">
                  <c:v>0.75</c:v>
                </c:pt>
                <c:pt idx="16">
                  <c:v>0.77</c:v>
                </c:pt>
                <c:pt idx="17">
                  <c:v>0.79</c:v>
                </c:pt>
                <c:pt idx="18">
                  <c:v>0.81</c:v>
                </c:pt>
                <c:pt idx="19">
                  <c:v>0.85</c:v>
                </c:pt>
                <c:pt idx="20">
                  <c:v>0.88</c:v>
                </c:pt>
                <c:pt idx="21">
                  <c:v>0.93</c:v>
                </c:pt>
                <c:pt idx="22">
                  <c:v>0.97</c:v>
                </c:pt>
                <c:pt idx="23">
                  <c:v>1.02</c:v>
                </c:pt>
                <c:pt idx="24">
                  <c:v>1.06</c:v>
                </c:pt>
                <c:pt idx="25">
                  <c:v>1.1000000000000001</c:v>
                </c:pt>
                <c:pt idx="26">
                  <c:v>1.1299999999999999</c:v>
                </c:pt>
                <c:pt idx="27">
                  <c:v>1.17</c:v>
                </c:pt>
                <c:pt idx="28">
                  <c:v>1.21</c:v>
                </c:pt>
                <c:pt idx="29">
                  <c:v>1.25</c:v>
                </c:pt>
                <c:pt idx="30">
                  <c:v>1.28</c:v>
                </c:pt>
                <c:pt idx="31">
                  <c:v>1.31</c:v>
                </c:pt>
                <c:pt idx="32">
                  <c:v>1.32</c:v>
                </c:pt>
                <c:pt idx="33">
                  <c:v>1.33</c:v>
                </c:pt>
                <c:pt idx="34">
                  <c:v>1.32</c:v>
                </c:pt>
                <c:pt idx="35">
                  <c:v>1.21</c:v>
                </c:pt>
                <c:pt idx="36">
                  <c:v>1.1100000000000001</c:v>
                </c:pt>
                <c:pt idx="37">
                  <c:v>1.05</c:v>
                </c:pt>
                <c:pt idx="38">
                  <c:v>1.02</c:v>
                </c:pt>
                <c:pt idx="39">
                  <c:v>1</c:v>
                </c:pt>
                <c:pt idx="40">
                  <c:v>1</c:v>
                </c:pt>
                <c:pt idx="41">
                  <c:v>1.05</c:v>
                </c:pt>
                <c:pt idx="42">
                  <c:v>1.1100000000000001</c:v>
                </c:pt>
                <c:pt idx="43">
                  <c:v>1.18</c:v>
                </c:pt>
                <c:pt idx="44">
                  <c:v>1.22</c:v>
                </c:pt>
                <c:pt idx="45">
                  <c:v>1.27</c:v>
                </c:pt>
                <c:pt idx="46">
                  <c:v>1.32</c:v>
                </c:pt>
                <c:pt idx="47">
                  <c:v>1.36</c:v>
                </c:pt>
                <c:pt idx="48">
                  <c:v>1.4</c:v>
                </c:pt>
                <c:pt idx="49">
                  <c:v>1.44</c:v>
                </c:pt>
                <c:pt idx="50">
                  <c:v>1.48</c:v>
                </c:pt>
                <c:pt idx="51">
                  <c:v>1.52</c:v>
                </c:pt>
                <c:pt idx="52">
                  <c:v>1.56</c:v>
                </c:pt>
                <c:pt idx="53">
                  <c:v>1.6</c:v>
                </c:pt>
                <c:pt idx="54">
                  <c:v>1.64</c:v>
                </c:pt>
                <c:pt idx="55">
                  <c:v>1.68</c:v>
                </c:pt>
                <c:pt idx="56">
                  <c:v>1.71</c:v>
                </c:pt>
                <c:pt idx="57">
                  <c:v>1.75</c:v>
                </c:pt>
                <c:pt idx="58">
                  <c:v>1.8</c:v>
                </c:pt>
                <c:pt idx="59">
                  <c:v>1.85</c:v>
                </c:pt>
                <c:pt idx="60">
                  <c:v>1.9</c:v>
                </c:pt>
                <c:pt idx="61">
                  <c:v>1.96</c:v>
                </c:pt>
                <c:pt idx="62">
                  <c:v>2.02</c:v>
                </c:pt>
                <c:pt idx="63">
                  <c:v>2.0699999999999998</c:v>
                </c:pt>
                <c:pt idx="64">
                  <c:v>2.11</c:v>
                </c:pt>
                <c:pt idx="65">
                  <c:v>2.15</c:v>
                </c:pt>
                <c:pt idx="66">
                  <c:v>2.19</c:v>
                </c:pt>
                <c:pt idx="67">
                  <c:v>2.2200000000000002</c:v>
                </c:pt>
                <c:pt idx="68">
                  <c:v>2.25</c:v>
                </c:pt>
                <c:pt idx="69">
                  <c:v>2.2799999999999998</c:v>
                </c:pt>
                <c:pt idx="70">
                  <c:v>2.3199999999999998</c:v>
                </c:pt>
                <c:pt idx="71">
                  <c:v>2.36</c:v>
                </c:pt>
                <c:pt idx="72">
                  <c:v>2.39</c:v>
                </c:pt>
                <c:pt idx="73">
                  <c:v>2.4300000000000002</c:v>
                </c:pt>
                <c:pt idx="74">
                  <c:v>2.4700000000000002</c:v>
                </c:pt>
                <c:pt idx="75">
                  <c:v>2.5</c:v>
                </c:pt>
                <c:pt idx="76">
                  <c:v>2.54</c:v>
                </c:pt>
                <c:pt idx="77">
                  <c:v>2.57</c:v>
                </c:pt>
                <c:pt idx="78">
                  <c:v>2.6</c:v>
                </c:pt>
                <c:pt idx="79">
                  <c:v>2.64</c:v>
                </c:pt>
                <c:pt idx="80">
                  <c:v>2.67</c:v>
                </c:pt>
                <c:pt idx="81">
                  <c:v>2.65</c:v>
                </c:pt>
                <c:pt idx="82">
                  <c:v>2.66</c:v>
                </c:pt>
                <c:pt idx="83">
                  <c:v>2.69</c:v>
                </c:pt>
                <c:pt idx="84">
                  <c:v>2.73</c:v>
                </c:pt>
              </c:numCache>
            </c:numRef>
          </c:val>
          <c:smooth val="0"/>
          <c:extLst>
            <c:ext xmlns:c16="http://schemas.microsoft.com/office/drawing/2014/chart" uri="{C3380CC4-5D6E-409C-BE32-E72D297353CC}">
              <c16:uniqueId val="{00000000-45DF-4421-9F03-0EE5377D394D}"/>
            </c:ext>
          </c:extLst>
        </c:ser>
        <c:ser>
          <c:idx val="1"/>
          <c:order val="1"/>
          <c:tx>
            <c:strRef>
              <c:f>Data!$C$3</c:f>
              <c:strCache>
                <c:ptCount val="1"/>
                <c:pt idx="0">
                  <c:v>Industrial</c:v>
                </c:pt>
              </c:strCache>
            </c:strRef>
          </c:tx>
          <c:spPr>
            <a:ln w="28575" cap="rnd">
              <a:solidFill>
                <a:srgbClr val="005BA4"/>
              </a:solidFill>
              <a:round/>
            </a:ln>
            <a:effectLst/>
          </c:spPr>
          <c:marker>
            <c:symbol val="none"/>
          </c:marker>
          <c:cat>
            <c:numRef>
              <c:f>Data!$A$4:$A$135</c:f>
              <c:numCache>
                <c:formatCode>d\-mmm\-yy</c:formatCode>
                <c:ptCount val="132"/>
                <c:pt idx="0">
                  <c:v>36616</c:v>
                </c:pt>
                <c:pt idx="1">
                  <c:v>36707</c:v>
                </c:pt>
                <c:pt idx="2">
                  <c:v>36799</c:v>
                </c:pt>
                <c:pt idx="3">
                  <c:v>36891</c:v>
                </c:pt>
                <c:pt idx="4">
                  <c:v>36981</c:v>
                </c:pt>
                <c:pt idx="5">
                  <c:v>37072</c:v>
                </c:pt>
                <c:pt idx="6">
                  <c:v>37164</c:v>
                </c:pt>
                <c:pt idx="7">
                  <c:v>37256</c:v>
                </c:pt>
                <c:pt idx="8">
                  <c:v>37346</c:v>
                </c:pt>
                <c:pt idx="9">
                  <c:v>37437</c:v>
                </c:pt>
                <c:pt idx="10">
                  <c:v>37529</c:v>
                </c:pt>
                <c:pt idx="11">
                  <c:v>37621</c:v>
                </c:pt>
                <c:pt idx="12">
                  <c:v>37711</c:v>
                </c:pt>
                <c:pt idx="13">
                  <c:v>37802</c:v>
                </c:pt>
                <c:pt idx="14">
                  <c:v>37894</c:v>
                </c:pt>
                <c:pt idx="15">
                  <c:v>37986</c:v>
                </c:pt>
                <c:pt idx="16">
                  <c:v>38077</c:v>
                </c:pt>
                <c:pt idx="17">
                  <c:v>38168</c:v>
                </c:pt>
                <c:pt idx="18">
                  <c:v>38260</c:v>
                </c:pt>
                <c:pt idx="19">
                  <c:v>38352</c:v>
                </c:pt>
                <c:pt idx="20">
                  <c:v>38442</c:v>
                </c:pt>
                <c:pt idx="21">
                  <c:v>38533</c:v>
                </c:pt>
                <c:pt idx="22">
                  <c:v>38625</c:v>
                </c:pt>
                <c:pt idx="23">
                  <c:v>38717</c:v>
                </c:pt>
                <c:pt idx="24">
                  <c:v>38807</c:v>
                </c:pt>
                <c:pt idx="25">
                  <c:v>38898</c:v>
                </c:pt>
                <c:pt idx="26">
                  <c:v>38990</c:v>
                </c:pt>
                <c:pt idx="27">
                  <c:v>39082</c:v>
                </c:pt>
                <c:pt idx="28">
                  <c:v>39172</c:v>
                </c:pt>
                <c:pt idx="29">
                  <c:v>39263</c:v>
                </c:pt>
                <c:pt idx="30">
                  <c:v>39355</c:v>
                </c:pt>
                <c:pt idx="31">
                  <c:v>39447</c:v>
                </c:pt>
                <c:pt idx="32">
                  <c:v>39538</c:v>
                </c:pt>
                <c:pt idx="33">
                  <c:v>39629</c:v>
                </c:pt>
                <c:pt idx="34">
                  <c:v>39721</c:v>
                </c:pt>
                <c:pt idx="35">
                  <c:v>39813</c:v>
                </c:pt>
                <c:pt idx="36">
                  <c:v>39903</c:v>
                </c:pt>
                <c:pt idx="37">
                  <c:v>39994</c:v>
                </c:pt>
                <c:pt idx="38">
                  <c:v>40086</c:v>
                </c:pt>
                <c:pt idx="39">
                  <c:v>40178</c:v>
                </c:pt>
                <c:pt idx="40">
                  <c:v>40268</c:v>
                </c:pt>
                <c:pt idx="41">
                  <c:v>40359</c:v>
                </c:pt>
                <c:pt idx="42">
                  <c:v>40451</c:v>
                </c:pt>
                <c:pt idx="43">
                  <c:v>40543</c:v>
                </c:pt>
                <c:pt idx="44">
                  <c:v>40633</c:v>
                </c:pt>
                <c:pt idx="45">
                  <c:v>40724</c:v>
                </c:pt>
                <c:pt idx="46">
                  <c:v>40816</c:v>
                </c:pt>
                <c:pt idx="47">
                  <c:v>40908</c:v>
                </c:pt>
                <c:pt idx="48">
                  <c:v>40999</c:v>
                </c:pt>
                <c:pt idx="49">
                  <c:v>41090</c:v>
                </c:pt>
                <c:pt idx="50">
                  <c:v>41182</c:v>
                </c:pt>
                <c:pt idx="51">
                  <c:v>41274</c:v>
                </c:pt>
                <c:pt idx="52">
                  <c:v>41364</c:v>
                </c:pt>
                <c:pt idx="53">
                  <c:v>41455</c:v>
                </c:pt>
                <c:pt idx="54">
                  <c:v>41547</c:v>
                </c:pt>
                <c:pt idx="55">
                  <c:v>41639</c:v>
                </c:pt>
                <c:pt idx="56">
                  <c:v>41729</c:v>
                </c:pt>
                <c:pt idx="57">
                  <c:v>41820</c:v>
                </c:pt>
                <c:pt idx="58">
                  <c:v>41912</c:v>
                </c:pt>
                <c:pt idx="59">
                  <c:v>42004</c:v>
                </c:pt>
                <c:pt idx="60">
                  <c:v>42094</c:v>
                </c:pt>
                <c:pt idx="61">
                  <c:v>42185</c:v>
                </c:pt>
                <c:pt idx="62">
                  <c:v>42277</c:v>
                </c:pt>
                <c:pt idx="63">
                  <c:v>42369</c:v>
                </c:pt>
                <c:pt idx="64">
                  <c:v>42460</c:v>
                </c:pt>
                <c:pt idx="65">
                  <c:v>42551</c:v>
                </c:pt>
                <c:pt idx="66">
                  <c:v>42643</c:v>
                </c:pt>
                <c:pt idx="67">
                  <c:v>42735</c:v>
                </c:pt>
                <c:pt idx="68">
                  <c:v>42825</c:v>
                </c:pt>
                <c:pt idx="69">
                  <c:v>42916</c:v>
                </c:pt>
                <c:pt idx="70">
                  <c:v>43008</c:v>
                </c:pt>
                <c:pt idx="71">
                  <c:v>43100</c:v>
                </c:pt>
                <c:pt idx="72">
                  <c:v>43190</c:v>
                </c:pt>
                <c:pt idx="73">
                  <c:v>43281</c:v>
                </c:pt>
                <c:pt idx="74">
                  <c:v>43373</c:v>
                </c:pt>
                <c:pt idx="75">
                  <c:v>43465</c:v>
                </c:pt>
                <c:pt idx="76">
                  <c:v>43555</c:v>
                </c:pt>
                <c:pt idx="77">
                  <c:v>43646</c:v>
                </c:pt>
                <c:pt idx="78">
                  <c:v>43738</c:v>
                </c:pt>
                <c:pt idx="79">
                  <c:v>43830</c:v>
                </c:pt>
                <c:pt idx="80">
                  <c:v>43921</c:v>
                </c:pt>
                <c:pt idx="81">
                  <c:v>44012</c:v>
                </c:pt>
                <c:pt idx="82">
                  <c:v>44104</c:v>
                </c:pt>
                <c:pt idx="83">
                  <c:v>44196</c:v>
                </c:pt>
                <c:pt idx="84">
                  <c:v>44286</c:v>
                </c:pt>
              </c:numCache>
            </c:numRef>
          </c:cat>
          <c:val>
            <c:numRef>
              <c:f>Data!$C$4:$C$135</c:f>
              <c:numCache>
                <c:formatCode>#,##0.00</c:formatCode>
                <c:ptCount val="132"/>
                <c:pt idx="0">
                  <c:v>0.51</c:v>
                </c:pt>
                <c:pt idx="1">
                  <c:v>0.53</c:v>
                </c:pt>
                <c:pt idx="2">
                  <c:v>0.54</c:v>
                </c:pt>
                <c:pt idx="3">
                  <c:v>0.56000000000000005</c:v>
                </c:pt>
                <c:pt idx="4">
                  <c:v>0.57999999999999996</c:v>
                </c:pt>
                <c:pt idx="5">
                  <c:v>0.6</c:v>
                </c:pt>
                <c:pt idx="6">
                  <c:v>0.61</c:v>
                </c:pt>
                <c:pt idx="7">
                  <c:v>0.62</c:v>
                </c:pt>
                <c:pt idx="8">
                  <c:v>0.63</c:v>
                </c:pt>
                <c:pt idx="9">
                  <c:v>0.64</c:v>
                </c:pt>
                <c:pt idx="10">
                  <c:v>0.65</c:v>
                </c:pt>
                <c:pt idx="11">
                  <c:v>0.66</c:v>
                </c:pt>
                <c:pt idx="12">
                  <c:v>0.67</c:v>
                </c:pt>
                <c:pt idx="13">
                  <c:v>0.68</c:v>
                </c:pt>
                <c:pt idx="14">
                  <c:v>0.7</c:v>
                </c:pt>
                <c:pt idx="15">
                  <c:v>0.71</c:v>
                </c:pt>
                <c:pt idx="16">
                  <c:v>0.73</c:v>
                </c:pt>
                <c:pt idx="17">
                  <c:v>0.75</c:v>
                </c:pt>
                <c:pt idx="18">
                  <c:v>0.77</c:v>
                </c:pt>
                <c:pt idx="19">
                  <c:v>0.8</c:v>
                </c:pt>
                <c:pt idx="20">
                  <c:v>0.82</c:v>
                </c:pt>
                <c:pt idx="21">
                  <c:v>0.88</c:v>
                </c:pt>
                <c:pt idx="22">
                  <c:v>0.92</c:v>
                </c:pt>
                <c:pt idx="23">
                  <c:v>0.96</c:v>
                </c:pt>
                <c:pt idx="24">
                  <c:v>0.99</c:v>
                </c:pt>
                <c:pt idx="25">
                  <c:v>1.04</c:v>
                </c:pt>
                <c:pt idx="26">
                  <c:v>1.08</c:v>
                </c:pt>
                <c:pt idx="27">
                  <c:v>1.1200000000000001</c:v>
                </c:pt>
                <c:pt idx="28">
                  <c:v>1.1599999999999999</c:v>
                </c:pt>
                <c:pt idx="29">
                  <c:v>1.22</c:v>
                </c:pt>
                <c:pt idx="30">
                  <c:v>1.26</c:v>
                </c:pt>
                <c:pt idx="31">
                  <c:v>1.29</c:v>
                </c:pt>
                <c:pt idx="32">
                  <c:v>1.31</c:v>
                </c:pt>
                <c:pt idx="33">
                  <c:v>1.32</c:v>
                </c:pt>
                <c:pt idx="34">
                  <c:v>1.32</c:v>
                </c:pt>
                <c:pt idx="35">
                  <c:v>1.22</c:v>
                </c:pt>
                <c:pt idx="36">
                  <c:v>1.1299999999999999</c:v>
                </c:pt>
                <c:pt idx="37">
                  <c:v>1.07</c:v>
                </c:pt>
                <c:pt idx="38">
                  <c:v>1.03</c:v>
                </c:pt>
                <c:pt idx="39">
                  <c:v>1</c:v>
                </c:pt>
                <c:pt idx="40">
                  <c:v>1.01</c:v>
                </c:pt>
                <c:pt idx="41">
                  <c:v>1.03</c:v>
                </c:pt>
                <c:pt idx="42">
                  <c:v>1.06</c:v>
                </c:pt>
                <c:pt idx="43">
                  <c:v>1.0900000000000001</c:v>
                </c:pt>
                <c:pt idx="44">
                  <c:v>1.1299999999999999</c:v>
                </c:pt>
                <c:pt idx="45">
                  <c:v>1.18</c:v>
                </c:pt>
                <c:pt idx="46">
                  <c:v>1.22</c:v>
                </c:pt>
                <c:pt idx="47">
                  <c:v>1.25</c:v>
                </c:pt>
                <c:pt idx="48">
                  <c:v>1.29</c:v>
                </c:pt>
                <c:pt idx="49">
                  <c:v>1.32</c:v>
                </c:pt>
                <c:pt idx="50">
                  <c:v>1.36</c:v>
                </c:pt>
                <c:pt idx="51">
                  <c:v>1.39</c:v>
                </c:pt>
                <c:pt idx="52">
                  <c:v>1.42</c:v>
                </c:pt>
                <c:pt idx="53">
                  <c:v>1.47</c:v>
                </c:pt>
                <c:pt idx="54">
                  <c:v>1.51</c:v>
                </c:pt>
                <c:pt idx="55">
                  <c:v>1.56</c:v>
                </c:pt>
                <c:pt idx="56">
                  <c:v>1.6</c:v>
                </c:pt>
                <c:pt idx="57">
                  <c:v>1.65</c:v>
                </c:pt>
                <c:pt idx="58">
                  <c:v>1.7</c:v>
                </c:pt>
                <c:pt idx="59">
                  <c:v>1.77</c:v>
                </c:pt>
                <c:pt idx="60">
                  <c:v>1.83</c:v>
                </c:pt>
                <c:pt idx="61">
                  <c:v>1.9</c:v>
                </c:pt>
                <c:pt idx="62">
                  <c:v>1.97</c:v>
                </c:pt>
                <c:pt idx="63">
                  <c:v>2.0299999999999998</c:v>
                </c:pt>
                <c:pt idx="64">
                  <c:v>2.09</c:v>
                </c:pt>
                <c:pt idx="65">
                  <c:v>2.15</c:v>
                </c:pt>
                <c:pt idx="66">
                  <c:v>2.21</c:v>
                </c:pt>
                <c:pt idx="67">
                  <c:v>2.2799999999999998</c:v>
                </c:pt>
                <c:pt idx="68">
                  <c:v>2.35</c:v>
                </c:pt>
                <c:pt idx="69">
                  <c:v>2.42</c:v>
                </c:pt>
                <c:pt idx="70">
                  <c:v>2.5</c:v>
                </c:pt>
                <c:pt idx="71">
                  <c:v>2.58</c:v>
                </c:pt>
                <c:pt idx="72">
                  <c:v>2.66</c:v>
                </c:pt>
                <c:pt idx="73">
                  <c:v>2.76</c:v>
                </c:pt>
                <c:pt idx="74">
                  <c:v>2.85</c:v>
                </c:pt>
                <c:pt idx="75">
                  <c:v>2.95</c:v>
                </c:pt>
                <c:pt idx="76">
                  <c:v>3.04</c:v>
                </c:pt>
                <c:pt idx="77">
                  <c:v>3.14</c:v>
                </c:pt>
                <c:pt idx="78">
                  <c:v>3.24</c:v>
                </c:pt>
                <c:pt idx="79">
                  <c:v>3.34</c:v>
                </c:pt>
                <c:pt idx="80">
                  <c:v>3.43</c:v>
                </c:pt>
                <c:pt idx="81">
                  <c:v>3.46</c:v>
                </c:pt>
                <c:pt idx="82">
                  <c:v>3.57</c:v>
                </c:pt>
                <c:pt idx="83">
                  <c:v>3.73</c:v>
                </c:pt>
                <c:pt idx="84">
                  <c:v>3.91</c:v>
                </c:pt>
              </c:numCache>
            </c:numRef>
          </c:val>
          <c:smooth val="0"/>
          <c:extLst>
            <c:ext xmlns:c16="http://schemas.microsoft.com/office/drawing/2014/chart" uri="{C3380CC4-5D6E-409C-BE32-E72D297353CC}">
              <c16:uniqueId val="{00000001-45DF-4421-9F03-0EE5377D394D}"/>
            </c:ext>
          </c:extLst>
        </c:ser>
        <c:ser>
          <c:idx val="2"/>
          <c:order val="2"/>
          <c:tx>
            <c:strRef>
              <c:f>Data!$D$3</c:f>
              <c:strCache>
                <c:ptCount val="1"/>
                <c:pt idx="0">
                  <c:v>Retail</c:v>
                </c:pt>
              </c:strCache>
            </c:strRef>
          </c:tx>
          <c:spPr>
            <a:ln w="28575" cap="rnd">
              <a:solidFill>
                <a:srgbClr val="7030A0"/>
              </a:solidFill>
              <a:round/>
            </a:ln>
            <a:effectLst/>
          </c:spPr>
          <c:marker>
            <c:symbol val="none"/>
          </c:marker>
          <c:cat>
            <c:numRef>
              <c:f>Data!$A$4:$A$135</c:f>
              <c:numCache>
                <c:formatCode>d\-mmm\-yy</c:formatCode>
                <c:ptCount val="132"/>
                <c:pt idx="0">
                  <c:v>36616</c:v>
                </c:pt>
                <c:pt idx="1">
                  <c:v>36707</c:v>
                </c:pt>
                <c:pt idx="2">
                  <c:v>36799</c:v>
                </c:pt>
                <c:pt idx="3">
                  <c:v>36891</c:v>
                </c:pt>
                <c:pt idx="4">
                  <c:v>36981</c:v>
                </c:pt>
                <c:pt idx="5">
                  <c:v>37072</c:v>
                </c:pt>
                <c:pt idx="6">
                  <c:v>37164</c:v>
                </c:pt>
                <c:pt idx="7">
                  <c:v>37256</c:v>
                </c:pt>
                <c:pt idx="8">
                  <c:v>37346</c:v>
                </c:pt>
                <c:pt idx="9">
                  <c:v>37437</c:v>
                </c:pt>
                <c:pt idx="10">
                  <c:v>37529</c:v>
                </c:pt>
                <c:pt idx="11">
                  <c:v>37621</c:v>
                </c:pt>
                <c:pt idx="12">
                  <c:v>37711</c:v>
                </c:pt>
                <c:pt idx="13">
                  <c:v>37802</c:v>
                </c:pt>
                <c:pt idx="14">
                  <c:v>37894</c:v>
                </c:pt>
                <c:pt idx="15">
                  <c:v>37986</c:v>
                </c:pt>
                <c:pt idx="16">
                  <c:v>38077</c:v>
                </c:pt>
                <c:pt idx="17">
                  <c:v>38168</c:v>
                </c:pt>
                <c:pt idx="18">
                  <c:v>38260</c:v>
                </c:pt>
                <c:pt idx="19">
                  <c:v>38352</c:v>
                </c:pt>
                <c:pt idx="20">
                  <c:v>38442</c:v>
                </c:pt>
                <c:pt idx="21">
                  <c:v>38533</c:v>
                </c:pt>
                <c:pt idx="22">
                  <c:v>38625</c:v>
                </c:pt>
                <c:pt idx="23">
                  <c:v>38717</c:v>
                </c:pt>
                <c:pt idx="24">
                  <c:v>38807</c:v>
                </c:pt>
                <c:pt idx="25">
                  <c:v>38898</c:v>
                </c:pt>
                <c:pt idx="26">
                  <c:v>38990</c:v>
                </c:pt>
                <c:pt idx="27">
                  <c:v>39082</c:v>
                </c:pt>
                <c:pt idx="28">
                  <c:v>39172</c:v>
                </c:pt>
                <c:pt idx="29">
                  <c:v>39263</c:v>
                </c:pt>
                <c:pt idx="30">
                  <c:v>39355</c:v>
                </c:pt>
                <c:pt idx="31">
                  <c:v>39447</c:v>
                </c:pt>
                <c:pt idx="32">
                  <c:v>39538</c:v>
                </c:pt>
                <c:pt idx="33">
                  <c:v>39629</c:v>
                </c:pt>
                <c:pt idx="34">
                  <c:v>39721</c:v>
                </c:pt>
                <c:pt idx="35">
                  <c:v>39813</c:v>
                </c:pt>
                <c:pt idx="36">
                  <c:v>39903</c:v>
                </c:pt>
                <c:pt idx="37">
                  <c:v>39994</c:v>
                </c:pt>
                <c:pt idx="38">
                  <c:v>40086</c:v>
                </c:pt>
                <c:pt idx="39">
                  <c:v>40178</c:v>
                </c:pt>
                <c:pt idx="40">
                  <c:v>40268</c:v>
                </c:pt>
                <c:pt idx="41">
                  <c:v>40359</c:v>
                </c:pt>
                <c:pt idx="42">
                  <c:v>40451</c:v>
                </c:pt>
                <c:pt idx="43">
                  <c:v>40543</c:v>
                </c:pt>
                <c:pt idx="44">
                  <c:v>40633</c:v>
                </c:pt>
                <c:pt idx="45">
                  <c:v>40724</c:v>
                </c:pt>
                <c:pt idx="46">
                  <c:v>40816</c:v>
                </c:pt>
                <c:pt idx="47">
                  <c:v>40908</c:v>
                </c:pt>
                <c:pt idx="48">
                  <c:v>40999</c:v>
                </c:pt>
                <c:pt idx="49">
                  <c:v>41090</c:v>
                </c:pt>
                <c:pt idx="50">
                  <c:v>41182</c:v>
                </c:pt>
                <c:pt idx="51">
                  <c:v>41274</c:v>
                </c:pt>
                <c:pt idx="52">
                  <c:v>41364</c:v>
                </c:pt>
                <c:pt idx="53">
                  <c:v>41455</c:v>
                </c:pt>
                <c:pt idx="54">
                  <c:v>41547</c:v>
                </c:pt>
                <c:pt idx="55">
                  <c:v>41639</c:v>
                </c:pt>
                <c:pt idx="56">
                  <c:v>41729</c:v>
                </c:pt>
                <c:pt idx="57">
                  <c:v>41820</c:v>
                </c:pt>
                <c:pt idx="58">
                  <c:v>41912</c:v>
                </c:pt>
                <c:pt idx="59">
                  <c:v>42004</c:v>
                </c:pt>
                <c:pt idx="60">
                  <c:v>42094</c:v>
                </c:pt>
                <c:pt idx="61">
                  <c:v>42185</c:v>
                </c:pt>
                <c:pt idx="62">
                  <c:v>42277</c:v>
                </c:pt>
                <c:pt idx="63">
                  <c:v>42369</c:v>
                </c:pt>
                <c:pt idx="64">
                  <c:v>42460</c:v>
                </c:pt>
                <c:pt idx="65">
                  <c:v>42551</c:v>
                </c:pt>
                <c:pt idx="66">
                  <c:v>42643</c:v>
                </c:pt>
                <c:pt idx="67">
                  <c:v>42735</c:v>
                </c:pt>
                <c:pt idx="68">
                  <c:v>42825</c:v>
                </c:pt>
                <c:pt idx="69">
                  <c:v>42916</c:v>
                </c:pt>
                <c:pt idx="70">
                  <c:v>43008</c:v>
                </c:pt>
                <c:pt idx="71">
                  <c:v>43100</c:v>
                </c:pt>
                <c:pt idx="72">
                  <c:v>43190</c:v>
                </c:pt>
                <c:pt idx="73">
                  <c:v>43281</c:v>
                </c:pt>
                <c:pt idx="74">
                  <c:v>43373</c:v>
                </c:pt>
                <c:pt idx="75">
                  <c:v>43465</c:v>
                </c:pt>
                <c:pt idx="76">
                  <c:v>43555</c:v>
                </c:pt>
                <c:pt idx="77">
                  <c:v>43646</c:v>
                </c:pt>
                <c:pt idx="78">
                  <c:v>43738</c:v>
                </c:pt>
                <c:pt idx="79">
                  <c:v>43830</c:v>
                </c:pt>
                <c:pt idx="80">
                  <c:v>43921</c:v>
                </c:pt>
                <c:pt idx="81">
                  <c:v>44012</c:v>
                </c:pt>
                <c:pt idx="82">
                  <c:v>44104</c:v>
                </c:pt>
                <c:pt idx="83">
                  <c:v>44196</c:v>
                </c:pt>
                <c:pt idx="84">
                  <c:v>44286</c:v>
                </c:pt>
              </c:numCache>
            </c:numRef>
          </c:cat>
          <c:val>
            <c:numRef>
              <c:f>Data!$D$4:$D$135</c:f>
              <c:numCache>
                <c:formatCode>#,##0.00</c:formatCode>
                <c:ptCount val="132"/>
                <c:pt idx="0">
                  <c:v>0.41</c:v>
                </c:pt>
                <c:pt idx="1">
                  <c:v>0.42</c:v>
                </c:pt>
                <c:pt idx="2">
                  <c:v>0.43</c:v>
                </c:pt>
                <c:pt idx="3">
                  <c:v>0.43</c:v>
                </c:pt>
                <c:pt idx="4">
                  <c:v>0.44</c:v>
                </c:pt>
                <c:pt idx="5">
                  <c:v>0.45</c:v>
                </c:pt>
                <c:pt idx="6">
                  <c:v>0.46</c:v>
                </c:pt>
                <c:pt idx="7">
                  <c:v>0.46</c:v>
                </c:pt>
                <c:pt idx="8">
                  <c:v>0.47</c:v>
                </c:pt>
                <c:pt idx="9">
                  <c:v>0.49</c:v>
                </c:pt>
                <c:pt idx="10">
                  <c:v>0.5</c:v>
                </c:pt>
                <c:pt idx="11">
                  <c:v>0.53</c:v>
                </c:pt>
                <c:pt idx="12">
                  <c:v>0.54</c:v>
                </c:pt>
                <c:pt idx="13">
                  <c:v>0.56000000000000005</c:v>
                </c:pt>
                <c:pt idx="14">
                  <c:v>0.57999999999999996</c:v>
                </c:pt>
                <c:pt idx="15">
                  <c:v>0.62</c:v>
                </c:pt>
                <c:pt idx="16">
                  <c:v>0.64</c:v>
                </c:pt>
                <c:pt idx="17">
                  <c:v>0.67</c:v>
                </c:pt>
                <c:pt idx="18">
                  <c:v>0.7</c:v>
                </c:pt>
                <c:pt idx="19">
                  <c:v>0.76</c:v>
                </c:pt>
                <c:pt idx="20">
                  <c:v>0.79</c:v>
                </c:pt>
                <c:pt idx="21">
                  <c:v>0.83</c:v>
                </c:pt>
                <c:pt idx="22">
                  <c:v>0.86</c:v>
                </c:pt>
                <c:pt idx="23">
                  <c:v>0.91</c:v>
                </c:pt>
                <c:pt idx="24">
                  <c:v>0.94</c:v>
                </c:pt>
                <c:pt idx="25">
                  <c:v>0.97</c:v>
                </c:pt>
                <c:pt idx="26">
                  <c:v>1</c:v>
                </c:pt>
                <c:pt idx="27">
                  <c:v>1.03</c:v>
                </c:pt>
                <c:pt idx="28">
                  <c:v>1.06</c:v>
                </c:pt>
                <c:pt idx="29">
                  <c:v>1.1000000000000001</c:v>
                </c:pt>
                <c:pt idx="30">
                  <c:v>1.1299999999999999</c:v>
                </c:pt>
                <c:pt idx="31">
                  <c:v>1.17</c:v>
                </c:pt>
                <c:pt idx="32">
                  <c:v>1.19</c:v>
                </c:pt>
                <c:pt idx="33">
                  <c:v>1.2</c:v>
                </c:pt>
                <c:pt idx="34">
                  <c:v>1.2</c:v>
                </c:pt>
                <c:pt idx="35">
                  <c:v>1.1200000000000001</c:v>
                </c:pt>
                <c:pt idx="36">
                  <c:v>1.07</c:v>
                </c:pt>
                <c:pt idx="37">
                  <c:v>1.04</c:v>
                </c:pt>
                <c:pt idx="38">
                  <c:v>1.01</c:v>
                </c:pt>
                <c:pt idx="39">
                  <c:v>1</c:v>
                </c:pt>
                <c:pt idx="40">
                  <c:v>1.01</c:v>
                </c:pt>
                <c:pt idx="41">
                  <c:v>1.04</c:v>
                </c:pt>
                <c:pt idx="42">
                  <c:v>1.07</c:v>
                </c:pt>
                <c:pt idx="43">
                  <c:v>1.1299999999999999</c:v>
                </c:pt>
                <c:pt idx="44">
                  <c:v>1.17</c:v>
                </c:pt>
                <c:pt idx="45">
                  <c:v>1.2</c:v>
                </c:pt>
                <c:pt idx="46">
                  <c:v>1.24</c:v>
                </c:pt>
                <c:pt idx="47">
                  <c:v>1.28</c:v>
                </c:pt>
                <c:pt idx="48">
                  <c:v>1.32</c:v>
                </c:pt>
                <c:pt idx="49">
                  <c:v>1.36</c:v>
                </c:pt>
                <c:pt idx="50">
                  <c:v>1.39</c:v>
                </c:pt>
                <c:pt idx="51">
                  <c:v>1.43</c:v>
                </c:pt>
                <c:pt idx="52">
                  <c:v>1.48</c:v>
                </c:pt>
                <c:pt idx="53">
                  <c:v>1.53</c:v>
                </c:pt>
                <c:pt idx="54">
                  <c:v>1.57</c:v>
                </c:pt>
                <c:pt idx="55">
                  <c:v>1.61</c:v>
                </c:pt>
                <c:pt idx="56">
                  <c:v>1.68</c:v>
                </c:pt>
                <c:pt idx="57">
                  <c:v>1.74</c:v>
                </c:pt>
                <c:pt idx="58">
                  <c:v>1.78</c:v>
                </c:pt>
                <c:pt idx="59">
                  <c:v>1.83</c:v>
                </c:pt>
                <c:pt idx="60">
                  <c:v>1.92</c:v>
                </c:pt>
                <c:pt idx="61">
                  <c:v>1.97</c:v>
                </c:pt>
                <c:pt idx="62">
                  <c:v>2.0299999999999998</c:v>
                </c:pt>
                <c:pt idx="63">
                  <c:v>2.1</c:v>
                </c:pt>
                <c:pt idx="64">
                  <c:v>2.17</c:v>
                </c:pt>
                <c:pt idx="65">
                  <c:v>2.21</c:v>
                </c:pt>
                <c:pt idx="66">
                  <c:v>2.2599999999999998</c:v>
                </c:pt>
                <c:pt idx="67">
                  <c:v>2.2999999999999998</c:v>
                </c:pt>
                <c:pt idx="68">
                  <c:v>2.33</c:v>
                </c:pt>
                <c:pt idx="69">
                  <c:v>2.37</c:v>
                </c:pt>
                <c:pt idx="70">
                  <c:v>2.4</c:v>
                </c:pt>
                <c:pt idx="71">
                  <c:v>2.4300000000000002</c:v>
                </c:pt>
                <c:pt idx="72">
                  <c:v>2.44</c:v>
                </c:pt>
                <c:pt idx="73">
                  <c:v>2.48</c:v>
                </c:pt>
                <c:pt idx="74">
                  <c:v>2.4900000000000002</c:v>
                </c:pt>
                <c:pt idx="75">
                  <c:v>2.48</c:v>
                </c:pt>
                <c:pt idx="76">
                  <c:v>2.52</c:v>
                </c:pt>
                <c:pt idx="77">
                  <c:v>2.52</c:v>
                </c:pt>
                <c:pt idx="78">
                  <c:v>2.52</c:v>
                </c:pt>
                <c:pt idx="79">
                  <c:v>2.5299999999999998</c:v>
                </c:pt>
                <c:pt idx="80">
                  <c:v>2.4700000000000002</c:v>
                </c:pt>
                <c:pt idx="81">
                  <c:v>2.38</c:v>
                </c:pt>
                <c:pt idx="82">
                  <c:v>2.37</c:v>
                </c:pt>
                <c:pt idx="83">
                  <c:v>2.34</c:v>
                </c:pt>
                <c:pt idx="84">
                  <c:v>2.33</c:v>
                </c:pt>
              </c:numCache>
            </c:numRef>
          </c:val>
          <c:smooth val="0"/>
          <c:extLst>
            <c:ext xmlns:c16="http://schemas.microsoft.com/office/drawing/2014/chart" uri="{C3380CC4-5D6E-409C-BE32-E72D297353CC}">
              <c16:uniqueId val="{00000002-45DF-4421-9F03-0EE5377D394D}"/>
            </c:ext>
          </c:extLst>
        </c:ser>
        <c:ser>
          <c:idx val="3"/>
          <c:order val="3"/>
          <c:tx>
            <c:strRef>
              <c:f>Data!$E$3</c:f>
              <c:strCache>
                <c:ptCount val="1"/>
                <c:pt idx="0">
                  <c:v>Office</c:v>
                </c:pt>
              </c:strCache>
            </c:strRef>
          </c:tx>
          <c:spPr>
            <a:ln w="28575" cap="rnd">
              <a:solidFill>
                <a:srgbClr val="009394"/>
              </a:solidFill>
              <a:round/>
            </a:ln>
            <a:effectLst/>
          </c:spPr>
          <c:marker>
            <c:symbol val="none"/>
          </c:marker>
          <c:cat>
            <c:numRef>
              <c:f>Data!$A$4:$A$135</c:f>
              <c:numCache>
                <c:formatCode>d\-mmm\-yy</c:formatCode>
                <c:ptCount val="132"/>
                <c:pt idx="0">
                  <c:v>36616</c:v>
                </c:pt>
                <c:pt idx="1">
                  <c:v>36707</c:v>
                </c:pt>
                <c:pt idx="2">
                  <c:v>36799</c:v>
                </c:pt>
                <c:pt idx="3">
                  <c:v>36891</c:v>
                </c:pt>
                <c:pt idx="4">
                  <c:v>36981</c:v>
                </c:pt>
                <c:pt idx="5">
                  <c:v>37072</c:v>
                </c:pt>
                <c:pt idx="6">
                  <c:v>37164</c:v>
                </c:pt>
                <c:pt idx="7">
                  <c:v>37256</c:v>
                </c:pt>
                <c:pt idx="8">
                  <c:v>37346</c:v>
                </c:pt>
                <c:pt idx="9">
                  <c:v>37437</c:v>
                </c:pt>
                <c:pt idx="10">
                  <c:v>37529</c:v>
                </c:pt>
                <c:pt idx="11">
                  <c:v>37621</c:v>
                </c:pt>
                <c:pt idx="12">
                  <c:v>37711</c:v>
                </c:pt>
                <c:pt idx="13">
                  <c:v>37802</c:v>
                </c:pt>
                <c:pt idx="14">
                  <c:v>37894</c:v>
                </c:pt>
                <c:pt idx="15">
                  <c:v>37986</c:v>
                </c:pt>
                <c:pt idx="16">
                  <c:v>38077</c:v>
                </c:pt>
                <c:pt idx="17">
                  <c:v>38168</c:v>
                </c:pt>
                <c:pt idx="18">
                  <c:v>38260</c:v>
                </c:pt>
                <c:pt idx="19">
                  <c:v>38352</c:v>
                </c:pt>
                <c:pt idx="20">
                  <c:v>38442</c:v>
                </c:pt>
                <c:pt idx="21">
                  <c:v>38533</c:v>
                </c:pt>
                <c:pt idx="22">
                  <c:v>38625</c:v>
                </c:pt>
                <c:pt idx="23">
                  <c:v>38717</c:v>
                </c:pt>
                <c:pt idx="24">
                  <c:v>38807</c:v>
                </c:pt>
                <c:pt idx="25">
                  <c:v>38898</c:v>
                </c:pt>
                <c:pt idx="26">
                  <c:v>38990</c:v>
                </c:pt>
                <c:pt idx="27">
                  <c:v>39082</c:v>
                </c:pt>
                <c:pt idx="28">
                  <c:v>39172</c:v>
                </c:pt>
                <c:pt idx="29">
                  <c:v>39263</c:v>
                </c:pt>
                <c:pt idx="30">
                  <c:v>39355</c:v>
                </c:pt>
                <c:pt idx="31">
                  <c:v>39447</c:v>
                </c:pt>
                <c:pt idx="32">
                  <c:v>39538</c:v>
                </c:pt>
                <c:pt idx="33">
                  <c:v>39629</c:v>
                </c:pt>
                <c:pt idx="34">
                  <c:v>39721</c:v>
                </c:pt>
                <c:pt idx="35">
                  <c:v>39813</c:v>
                </c:pt>
                <c:pt idx="36">
                  <c:v>39903</c:v>
                </c:pt>
                <c:pt idx="37">
                  <c:v>39994</c:v>
                </c:pt>
                <c:pt idx="38">
                  <c:v>40086</c:v>
                </c:pt>
                <c:pt idx="39">
                  <c:v>40178</c:v>
                </c:pt>
                <c:pt idx="40">
                  <c:v>40268</c:v>
                </c:pt>
                <c:pt idx="41">
                  <c:v>40359</c:v>
                </c:pt>
                <c:pt idx="42">
                  <c:v>40451</c:v>
                </c:pt>
                <c:pt idx="43">
                  <c:v>40543</c:v>
                </c:pt>
                <c:pt idx="44">
                  <c:v>40633</c:v>
                </c:pt>
                <c:pt idx="45">
                  <c:v>40724</c:v>
                </c:pt>
                <c:pt idx="46">
                  <c:v>40816</c:v>
                </c:pt>
                <c:pt idx="47">
                  <c:v>40908</c:v>
                </c:pt>
                <c:pt idx="48">
                  <c:v>40999</c:v>
                </c:pt>
                <c:pt idx="49">
                  <c:v>41090</c:v>
                </c:pt>
                <c:pt idx="50">
                  <c:v>41182</c:v>
                </c:pt>
                <c:pt idx="51">
                  <c:v>41274</c:v>
                </c:pt>
                <c:pt idx="52">
                  <c:v>41364</c:v>
                </c:pt>
                <c:pt idx="53">
                  <c:v>41455</c:v>
                </c:pt>
                <c:pt idx="54">
                  <c:v>41547</c:v>
                </c:pt>
                <c:pt idx="55">
                  <c:v>41639</c:v>
                </c:pt>
                <c:pt idx="56">
                  <c:v>41729</c:v>
                </c:pt>
                <c:pt idx="57">
                  <c:v>41820</c:v>
                </c:pt>
                <c:pt idx="58">
                  <c:v>41912</c:v>
                </c:pt>
                <c:pt idx="59">
                  <c:v>42004</c:v>
                </c:pt>
                <c:pt idx="60">
                  <c:v>42094</c:v>
                </c:pt>
                <c:pt idx="61">
                  <c:v>42185</c:v>
                </c:pt>
                <c:pt idx="62">
                  <c:v>42277</c:v>
                </c:pt>
                <c:pt idx="63">
                  <c:v>42369</c:v>
                </c:pt>
                <c:pt idx="64">
                  <c:v>42460</c:v>
                </c:pt>
                <c:pt idx="65">
                  <c:v>42551</c:v>
                </c:pt>
                <c:pt idx="66">
                  <c:v>42643</c:v>
                </c:pt>
                <c:pt idx="67">
                  <c:v>42735</c:v>
                </c:pt>
                <c:pt idx="68">
                  <c:v>42825</c:v>
                </c:pt>
                <c:pt idx="69">
                  <c:v>42916</c:v>
                </c:pt>
                <c:pt idx="70">
                  <c:v>43008</c:v>
                </c:pt>
                <c:pt idx="71">
                  <c:v>43100</c:v>
                </c:pt>
                <c:pt idx="72">
                  <c:v>43190</c:v>
                </c:pt>
                <c:pt idx="73">
                  <c:v>43281</c:v>
                </c:pt>
                <c:pt idx="74">
                  <c:v>43373</c:v>
                </c:pt>
                <c:pt idx="75">
                  <c:v>43465</c:v>
                </c:pt>
                <c:pt idx="76">
                  <c:v>43555</c:v>
                </c:pt>
                <c:pt idx="77">
                  <c:v>43646</c:v>
                </c:pt>
                <c:pt idx="78">
                  <c:v>43738</c:v>
                </c:pt>
                <c:pt idx="79">
                  <c:v>43830</c:v>
                </c:pt>
                <c:pt idx="80">
                  <c:v>43921</c:v>
                </c:pt>
                <c:pt idx="81">
                  <c:v>44012</c:v>
                </c:pt>
                <c:pt idx="82">
                  <c:v>44104</c:v>
                </c:pt>
                <c:pt idx="83">
                  <c:v>44196</c:v>
                </c:pt>
                <c:pt idx="84">
                  <c:v>44286</c:v>
                </c:pt>
              </c:numCache>
            </c:numRef>
          </c:cat>
          <c:val>
            <c:numRef>
              <c:f>Data!$E$4:$E$135</c:f>
              <c:numCache>
                <c:formatCode>#,##0.00</c:formatCode>
                <c:ptCount val="132"/>
                <c:pt idx="0">
                  <c:v>0.54</c:v>
                </c:pt>
                <c:pt idx="1">
                  <c:v>0.56000000000000005</c:v>
                </c:pt>
                <c:pt idx="2">
                  <c:v>0.57999999999999996</c:v>
                </c:pt>
                <c:pt idx="3">
                  <c:v>0.6</c:v>
                </c:pt>
                <c:pt idx="4">
                  <c:v>0.62</c:v>
                </c:pt>
                <c:pt idx="5">
                  <c:v>0.63</c:v>
                </c:pt>
                <c:pt idx="6">
                  <c:v>0.64</c:v>
                </c:pt>
                <c:pt idx="7">
                  <c:v>0.64</c:v>
                </c:pt>
                <c:pt idx="8">
                  <c:v>0.64</c:v>
                </c:pt>
                <c:pt idx="9">
                  <c:v>0.65</c:v>
                </c:pt>
                <c:pt idx="10">
                  <c:v>0.66</c:v>
                </c:pt>
                <c:pt idx="11">
                  <c:v>0.66</c:v>
                </c:pt>
                <c:pt idx="12">
                  <c:v>0.66</c:v>
                </c:pt>
                <c:pt idx="13">
                  <c:v>0.67</c:v>
                </c:pt>
                <c:pt idx="14">
                  <c:v>0.68</c:v>
                </c:pt>
                <c:pt idx="15">
                  <c:v>0.69</c:v>
                </c:pt>
                <c:pt idx="16">
                  <c:v>0.71</c:v>
                </c:pt>
                <c:pt idx="17">
                  <c:v>0.73</c:v>
                </c:pt>
                <c:pt idx="18">
                  <c:v>0.75</c:v>
                </c:pt>
                <c:pt idx="19">
                  <c:v>0.78</c:v>
                </c:pt>
                <c:pt idx="20">
                  <c:v>0.8</c:v>
                </c:pt>
                <c:pt idx="21">
                  <c:v>0.84</c:v>
                </c:pt>
                <c:pt idx="22">
                  <c:v>0.88</c:v>
                </c:pt>
                <c:pt idx="23">
                  <c:v>0.93</c:v>
                </c:pt>
                <c:pt idx="24">
                  <c:v>0.96</c:v>
                </c:pt>
                <c:pt idx="25">
                  <c:v>1</c:v>
                </c:pt>
                <c:pt idx="26">
                  <c:v>1.05</c:v>
                </c:pt>
                <c:pt idx="27">
                  <c:v>1.1100000000000001</c:v>
                </c:pt>
                <c:pt idx="28">
                  <c:v>1.1599999999999999</c:v>
                </c:pt>
                <c:pt idx="29">
                  <c:v>1.23</c:v>
                </c:pt>
                <c:pt idx="30">
                  <c:v>1.28</c:v>
                </c:pt>
                <c:pt idx="31">
                  <c:v>1.33</c:v>
                </c:pt>
                <c:pt idx="32">
                  <c:v>1.36</c:v>
                </c:pt>
                <c:pt idx="33">
                  <c:v>1.37</c:v>
                </c:pt>
                <c:pt idx="34">
                  <c:v>1.36</c:v>
                </c:pt>
                <c:pt idx="35">
                  <c:v>1.24</c:v>
                </c:pt>
                <c:pt idx="36">
                  <c:v>1.1399999999999999</c:v>
                </c:pt>
                <c:pt idx="37">
                  <c:v>1.06</c:v>
                </c:pt>
                <c:pt idx="38">
                  <c:v>1.03</c:v>
                </c:pt>
                <c:pt idx="39">
                  <c:v>1</c:v>
                </c:pt>
                <c:pt idx="40">
                  <c:v>1.01</c:v>
                </c:pt>
                <c:pt idx="41">
                  <c:v>1.04</c:v>
                </c:pt>
                <c:pt idx="42">
                  <c:v>1.08</c:v>
                </c:pt>
                <c:pt idx="43">
                  <c:v>1.1200000000000001</c:v>
                </c:pt>
                <c:pt idx="44">
                  <c:v>1.1499999999999999</c:v>
                </c:pt>
                <c:pt idx="45">
                  <c:v>1.2</c:v>
                </c:pt>
                <c:pt idx="46">
                  <c:v>1.24</c:v>
                </c:pt>
                <c:pt idx="47">
                  <c:v>1.27</c:v>
                </c:pt>
                <c:pt idx="48">
                  <c:v>1.3</c:v>
                </c:pt>
                <c:pt idx="49">
                  <c:v>1.33</c:v>
                </c:pt>
                <c:pt idx="50">
                  <c:v>1.36</c:v>
                </c:pt>
                <c:pt idx="51">
                  <c:v>1.39</c:v>
                </c:pt>
                <c:pt idx="52">
                  <c:v>1.42</c:v>
                </c:pt>
                <c:pt idx="53">
                  <c:v>1.46</c:v>
                </c:pt>
                <c:pt idx="54">
                  <c:v>1.49</c:v>
                </c:pt>
                <c:pt idx="55">
                  <c:v>1.53</c:v>
                </c:pt>
                <c:pt idx="56">
                  <c:v>1.56</c:v>
                </c:pt>
                <c:pt idx="57">
                  <c:v>1.61</c:v>
                </c:pt>
                <c:pt idx="58">
                  <c:v>1.65</c:v>
                </c:pt>
                <c:pt idx="59">
                  <c:v>1.7</c:v>
                </c:pt>
                <c:pt idx="60">
                  <c:v>1.76</c:v>
                </c:pt>
                <c:pt idx="61">
                  <c:v>1.82</c:v>
                </c:pt>
                <c:pt idx="62">
                  <c:v>1.87</c:v>
                </c:pt>
                <c:pt idx="63">
                  <c:v>1.92</c:v>
                </c:pt>
                <c:pt idx="64">
                  <c:v>1.95</c:v>
                </c:pt>
                <c:pt idx="65">
                  <c:v>1.98</c:v>
                </c:pt>
                <c:pt idx="66">
                  <c:v>2.0099999999999998</c:v>
                </c:pt>
                <c:pt idx="67">
                  <c:v>2.04</c:v>
                </c:pt>
                <c:pt idx="68">
                  <c:v>2.06</c:v>
                </c:pt>
                <c:pt idx="69">
                  <c:v>2.1</c:v>
                </c:pt>
                <c:pt idx="70">
                  <c:v>2.12</c:v>
                </c:pt>
                <c:pt idx="71">
                  <c:v>2.16</c:v>
                </c:pt>
                <c:pt idx="72">
                  <c:v>2.2000000000000002</c:v>
                </c:pt>
                <c:pt idx="73">
                  <c:v>2.23</c:v>
                </c:pt>
                <c:pt idx="74">
                  <c:v>2.27</c:v>
                </c:pt>
                <c:pt idx="75">
                  <c:v>2.31</c:v>
                </c:pt>
                <c:pt idx="76">
                  <c:v>2.35</c:v>
                </c:pt>
                <c:pt idx="77">
                  <c:v>2.38</c:v>
                </c:pt>
                <c:pt idx="78">
                  <c:v>2.42</c:v>
                </c:pt>
                <c:pt idx="79">
                  <c:v>2.46</c:v>
                </c:pt>
                <c:pt idx="80">
                  <c:v>2.4900000000000002</c:v>
                </c:pt>
                <c:pt idx="81">
                  <c:v>2.48</c:v>
                </c:pt>
                <c:pt idx="82">
                  <c:v>2.4900000000000002</c:v>
                </c:pt>
                <c:pt idx="83">
                  <c:v>2.5</c:v>
                </c:pt>
                <c:pt idx="84">
                  <c:v>2.52</c:v>
                </c:pt>
              </c:numCache>
            </c:numRef>
          </c:val>
          <c:smooth val="0"/>
          <c:extLst>
            <c:ext xmlns:c16="http://schemas.microsoft.com/office/drawing/2014/chart" uri="{C3380CC4-5D6E-409C-BE32-E72D297353CC}">
              <c16:uniqueId val="{00000003-45DF-4421-9F03-0EE5377D394D}"/>
            </c:ext>
          </c:extLst>
        </c:ser>
        <c:ser>
          <c:idx val="4"/>
          <c:order val="4"/>
          <c:tx>
            <c:strRef>
              <c:f>Data!$F$3</c:f>
              <c:strCache>
                <c:ptCount val="1"/>
                <c:pt idx="0">
                  <c:v>Hotel</c:v>
                </c:pt>
              </c:strCache>
            </c:strRef>
          </c:tx>
          <c:spPr>
            <a:ln w="28575" cap="rnd">
              <a:solidFill>
                <a:srgbClr val="9399A1"/>
              </a:solidFill>
              <a:round/>
            </a:ln>
            <a:effectLst/>
          </c:spPr>
          <c:marker>
            <c:symbol val="none"/>
          </c:marker>
          <c:cat>
            <c:numRef>
              <c:f>Data!$A$4:$A$135</c:f>
              <c:numCache>
                <c:formatCode>d\-mmm\-yy</c:formatCode>
                <c:ptCount val="132"/>
                <c:pt idx="0">
                  <c:v>36616</c:v>
                </c:pt>
                <c:pt idx="1">
                  <c:v>36707</c:v>
                </c:pt>
                <c:pt idx="2">
                  <c:v>36799</c:v>
                </c:pt>
                <c:pt idx="3">
                  <c:v>36891</c:v>
                </c:pt>
                <c:pt idx="4">
                  <c:v>36981</c:v>
                </c:pt>
                <c:pt idx="5">
                  <c:v>37072</c:v>
                </c:pt>
                <c:pt idx="6">
                  <c:v>37164</c:v>
                </c:pt>
                <c:pt idx="7">
                  <c:v>37256</c:v>
                </c:pt>
                <c:pt idx="8">
                  <c:v>37346</c:v>
                </c:pt>
                <c:pt idx="9">
                  <c:v>37437</c:v>
                </c:pt>
                <c:pt idx="10">
                  <c:v>37529</c:v>
                </c:pt>
                <c:pt idx="11">
                  <c:v>37621</c:v>
                </c:pt>
                <c:pt idx="12">
                  <c:v>37711</c:v>
                </c:pt>
                <c:pt idx="13">
                  <c:v>37802</c:v>
                </c:pt>
                <c:pt idx="14">
                  <c:v>37894</c:v>
                </c:pt>
                <c:pt idx="15">
                  <c:v>37986</c:v>
                </c:pt>
                <c:pt idx="16">
                  <c:v>38077</c:v>
                </c:pt>
                <c:pt idx="17">
                  <c:v>38168</c:v>
                </c:pt>
                <c:pt idx="18">
                  <c:v>38260</c:v>
                </c:pt>
                <c:pt idx="19">
                  <c:v>38352</c:v>
                </c:pt>
                <c:pt idx="20">
                  <c:v>38442</c:v>
                </c:pt>
                <c:pt idx="21">
                  <c:v>38533</c:v>
                </c:pt>
                <c:pt idx="22">
                  <c:v>38625</c:v>
                </c:pt>
                <c:pt idx="23">
                  <c:v>38717</c:v>
                </c:pt>
                <c:pt idx="24">
                  <c:v>38807</c:v>
                </c:pt>
                <c:pt idx="25">
                  <c:v>38898</c:v>
                </c:pt>
                <c:pt idx="26">
                  <c:v>38990</c:v>
                </c:pt>
                <c:pt idx="27">
                  <c:v>39082</c:v>
                </c:pt>
                <c:pt idx="28">
                  <c:v>39172</c:v>
                </c:pt>
                <c:pt idx="29">
                  <c:v>39263</c:v>
                </c:pt>
                <c:pt idx="30">
                  <c:v>39355</c:v>
                </c:pt>
                <c:pt idx="31">
                  <c:v>39447</c:v>
                </c:pt>
                <c:pt idx="32">
                  <c:v>39538</c:v>
                </c:pt>
                <c:pt idx="33">
                  <c:v>39629</c:v>
                </c:pt>
                <c:pt idx="34">
                  <c:v>39721</c:v>
                </c:pt>
                <c:pt idx="35">
                  <c:v>39813</c:v>
                </c:pt>
                <c:pt idx="36">
                  <c:v>39903</c:v>
                </c:pt>
                <c:pt idx="37">
                  <c:v>39994</c:v>
                </c:pt>
                <c:pt idx="38">
                  <c:v>40086</c:v>
                </c:pt>
                <c:pt idx="39">
                  <c:v>40178</c:v>
                </c:pt>
                <c:pt idx="40">
                  <c:v>40268</c:v>
                </c:pt>
                <c:pt idx="41">
                  <c:v>40359</c:v>
                </c:pt>
                <c:pt idx="42">
                  <c:v>40451</c:v>
                </c:pt>
                <c:pt idx="43">
                  <c:v>40543</c:v>
                </c:pt>
                <c:pt idx="44">
                  <c:v>40633</c:v>
                </c:pt>
                <c:pt idx="45">
                  <c:v>40724</c:v>
                </c:pt>
                <c:pt idx="46">
                  <c:v>40816</c:v>
                </c:pt>
                <c:pt idx="47">
                  <c:v>40908</c:v>
                </c:pt>
                <c:pt idx="48">
                  <c:v>40999</c:v>
                </c:pt>
                <c:pt idx="49">
                  <c:v>41090</c:v>
                </c:pt>
                <c:pt idx="50">
                  <c:v>41182</c:v>
                </c:pt>
                <c:pt idx="51">
                  <c:v>41274</c:v>
                </c:pt>
                <c:pt idx="52">
                  <c:v>41364</c:v>
                </c:pt>
                <c:pt idx="53">
                  <c:v>41455</c:v>
                </c:pt>
                <c:pt idx="54">
                  <c:v>41547</c:v>
                </c:pt>
                <c:pt idx="55">
                  <c:v>41639</c:v>
                </c:pt>
                <c:pt idx="56">
                  <c:v>41729</c:v>
                </c:pt>
                <c:pt idx="57">
                  <c:v>41820</c:v>
                </c:pt>
                <c:pt idx="58">
                  <c:v>41912</c:v>
                </c:pt>
                <c:pt idx="59">
                  <c:v>42004</c:v>
                </c:pt>
                <c:pt idx="60">
                  <c:v>42094</c:v>
                </c:pt>
                <c:pt idx="61">
                  <c:v>42185</c:v>
                </c:pt>
                <c:pt idx="62">
                  <c:v>42277</c:v>
                </c:pt>
                <c:pt idx="63">
                  <c:v>42369</c:v>
                </c:pt>
                <c:pt idx="64">
                  <c:v>42460</c:v>
                </c:pt>
                <c:pt idx="65">
                  <c:v>42551</c:v>
                </c:pt>
                <c:pt idx="66">
                  <c:v>42643</c:v>
                </c:pt>
                <c:pt idx="67">
                  <c:v>42735</c:v>
                </c:pt>
                <c:pt idx="68">
                  <c:v>42825</c:v>
                </c:pt>
                <c:pt idx="69">
                  <c:v>42916</c:v>
                </c:pt>
                <c:pt idx="70">
                  <c:v>43008</c:v>
                </c:pt>
                <c:pt idx="71">
                  <c:v>43100</c:v>
                </c:pt>
                <c:pt idx="72">
                  <c:v>43190</c:v>
                </c:pt>
                <c:pt idx="73">
                  <c:v>43281</c:v>
                </c:pt>
                <c:pt idx="74">
                  <c:v>43373</c:v>
                </c:pt>
                <c:pt idx="75">
                  <c:v>43465</c:v>
                </c:pt>
                <c:pt idx="76">
                  <c:v>43555</c:v>
                </c:pt>
                <c:pt idx="77">
                  <c:v>43646</c:v>
                </c:pt>
                <c:pt idx="78">
                  <c:v>43738</c:v>
                </c:pt>
                <c:pt idx="79">
                  <c:v>43830</c:v>
                </c:pt>
                <c:pt idx="80">
                  <c:v>43921</c:v>
                </c:pt>
                <c:pt idx="81">
                  <c:v>44012</c:v>
                </c:pt>
                <c:pt idx="82">
                  <c:v>44104</c:v>
                </c:pt>
                <c:pt idx="83">
                  <c:v>44196</c:v>
                </c:pt>
                <c:pt idx="84">
                  <c:v>44286</c:v>
                </c:pt>
              </c:numCache>
            </c:numRef>
          </c:cat>
          <c:val>
            <c:numRef>
              <c:f>Data!$F$4:$F$135</c:f>
              <c:numCache>
                <c:formatCode>#,##0.00</c:formatCode>
                <c:ptCount val="132"/>
                <c:pt idx="0">
                  <c:v>0.62</c:v>
                </c:pt>
                <c:pt idx="1">
                  <c:v>0.64</c:v>
                </c:pt>
                <c:pt idx="2">
                  <c:v>0.66</c:v>
                </c:pt>
                <c:pt idx="3">
                  <c:v>0.66</c:v>
                </c:pt>
                <c:pt idx="4">
                  <c:v>0.67</c:v>
                </c:pt>
                <c:pt idx="5">
                  <c:v>0.68</c:v>
                </c:pt>
                <c:pt idx="6">
                  <c:v>0.65</c:v>
                </c:pt>
                <c:pt idx="7">
                  <c:v>0.64</c:v>
                </c:pt>
                <c:pt idx="8">
                  <c:v>0.65</c:v>
                </c:pt>
                <c:pt idx="9">
                  <c:v>0.65</c:v>
                </c:pt>
                <c:pt idx="10">
                  <c:v>0.68</c:v>
                </c:pt>
                <c:pt idx="11">
                  <c:v>0.68</c:v>
                </c:pt>
                <c:pt idx="12">
                  <c:v>0.68</c:v>
                </c:pt>
                <c:pt idx="13">
                  <c:v>0.7</c:v>
                </c:pt>
                <c:pt idx="14">
                  <c:v>0.72</c:v>
                </c:pt>
                <c:pt idx="15">
                  <c:v>0.72</c:v>
                </c:pt>
                <c:pt idx="16">
                  <c:v>0.74</c:v>
                </c:pt>
                <c:pt idx="17">
                  <c:v>0.76</c:v>
                </c:pt>
                <c:pt idx="18">
                  <c:v>0.77</c:v>
                </c:pt>
                <c:pt idx="19">
                  <c:v>0.8</c:v>
                </c:pt>
                <c:pt idx="20">
                  <c:v>0.81</c:v>
                </c:pt>
                <c:pt idx="21">
                  <c:v>0.87</c:v>
                </c:pt>
                <c:pt idx="22">
                  <c:v>0.89</c:v>
                </c:pt>
                <c:pt idx="23">
                  <c:v>0.95</c:v>
                </c:pt>
                <c:pt idx="24">
                  <c:v>0.99</c:v>
                </c:pt>
                <c:pt idx="25">
                  <c:v>1.05</c:v>
                </c:pt>
                <c:pt idx="26">
                  <c:v>1.1000000000000001</c:v>
                </c:pt>
                <c:pt idx="27">
                  <c:v>1.17</c:v>
                </c:pt>
                <c:pt idx="28">
                  <c:v>1.22</c:v>
                </c:pt>
                <c:pt idx="29">
                  <c:v>1.28</c:v>
                </c:pt>
                <c:pt idx="30">
                  <c:v>1.33</c:v>
                </c:pt>
                <c:pt idx="31">
                  <c:v>1.39</c:v>
                </c:pt>
                <c:pt idx="32">
                  <c:v>1.4</c:v>
                </c:pt>
                <c:pt idx="33">
                  <c:v>1.41</c:v>
                </c:pt>
                <c:pt idx="34">
                  <c:v>1.41</c:v>
                </c:pt>
                <c:pt idx="35">
                  <c:v>1.26</c:v>
                </c:pt>
                <c:pt idx="36">
                  <c:v>1.1499999999999999</c:v>
                </c:pt>
                <c:pt idx="37">
                  <c:v>1.0900000000000001</c:v>
                </c:pt>
                <c:pt idx="38">
                  <c:v>1.04</c:v>
                </c:pt>
                <c:pt idx="39">
                  <c:v>1</c:v>
                </c:pt>
                <c:pt idx="40">
                  <c:v>1</c:v>
                </c:pt>
                <c:pt idx="41">
                  <c:v>1.02</c:v>
                </c:pt>
                <c:pt idx="42">
                  <c:v>1.05</c:v>
                </c:pt>
                <c:pt idx="43">
                  <c:v>1.0900000000000001</c:v>
                </c:pt>
                <c:pt idx="44">
                  <c:v>1.1299999999999999</c:v>
                </c:pt>
                <c:pt idx="45">
                  <c:v>1.17</c:v>
                </c:pt>
                <c:pt idx="46">
                  <c:v>1.19</c:v>
                </c:pt>
                <c:pt idx="47">
                  <c:v>1.22</c:v>
                </c:pt>
                <c:pt idx="48">
                  <c:v>1.24</c:v>
                </c:pt>
                <c:pt idx="49">
                  <c:v>1.26</c:v>
                </c:pt>
                <c:pt idx="50">
                  <c:v>1.29</c:v>
                </c:pt>
                <c:pt idx="51">
                  <c:v>1.32</c:v>
                </c:pt>
                <c:pt idx="52">
                  <c:v>1.33</c:v>
                </c:pt>
                <c:pt idx="53">
                  <c:v>1.36</c:v>
                </c:pt>
                <c:pt idx="54">
                  <c:v>1.39</c:v>
                </c:pt>
                <c:pt idx="55">
                  <c:v>1.42</c:v>
                </c:pt>
                <c:pt idx="56">
                  <c:v>1.43</c:v>
                </c:pt>
                <c:pt idx="57">
                  <c:v>1.47</c:v>
                </c:pt>
                <c:pt idx="58">
                  <c:v>1.51</c:v>
                </c:pt>
                <c:pt idx="59">
                  <c:v>1.58</c:v>
                </c:pt>
                <c:pt idx="60">
                  <c:v>1.62</c:v>
                </c:pt>
                <c:pt idx="61">
                  <c:v>1.67</c:v>
                </c:pt>
                <c:pt idx="62">
                  <c:v>1.73</c:v>
                </c:pt>
                <c:pt idx="63">
                  <c:v>1.79</c:v>
                </c:pt>
                <c:pt idx="64">
                  <c:v>1.81</c:v>
                </c:pt>
                <c:pt idx="65">
                  <c:v>1.83</c:v>
                </c:pt>
                <c:pt idx="66">
                  <c:v>1.86</c:v>
                </c:pt>
                <c:pt idx="67">
                  <c:v>1.87</c:v>
                </c:pt>
                <c:pt idx="68">
                  <c:v>1.87</c:v>
                </c:pt>
                <c:pt idx="69">
                  <c:v>1.9</c:v>
                </c:pt>
                <c:pt idx="70">
                  <c:v>1.94</c:v>
                </c:pt>
                <c:pt idx="71">
                  <c:v>1.96</c:v>
                </c:pt>
                <c:pt idx="72">
                  <c:v>1.98</c:v>
                </c:pt>
                <c:pt idx="73">
                  <c:v>2.02</c:v>
                </c:pt>
                <c:pt idx="74">
                  <c:v>2.08</c:v>
                </c:pt>
                <c:pt idx="75">
                  <c:v>2.11</c:v>
                </c:pt>
                <c:pt idx="76">
                  <c:v>2.12</c:v>
                </c:pt>
                <c:pt idx="77">
                  <c:v>2.14</c:v>
                </c:pt>
                <c:pt idx="78">
                  <c:v>2.1800000000000002</c:v>
                </c:pt>
                <c:pt idx="79">
                  <c:v>2.1800000000000002</c:v>
                </c:pt>
                <c:pt idx="80">
                  <c:v>2.1</c:v>
                </c:pt>
                <c:pt idx="81">
                  <c:v>1.75</c:v>
                </c:pt>
                <c:pt idx="82">
                  <c:v>1.68</c:v>
                </c:pt>
                <c:pt idx="83">
                  <c:v>1.63</c:v>
                </c:pt>
                <c:pt idx="84">
                  <c:v>1.6</c:v>
                </c:pt>
              </c:numCache>
            </c:numRef>
          </c:val>
          <c:smooth val="0"/>
          <c:extLst>
            <c:ext xmlns:c16="http://schemas.microsoft.com/office/drawing/2014/chart" uri="{C3380CC4-5D6E-409C-BE32-E72D297353CC}">
              <c16:uniqueId val="{00000004-45DF-4421-9F03-0EE5377D394D}"/>
            </c:ext>
          </c:extLst>
        </c:ser>
        <c:dLbls>
          <c:showLegendKey val="0"/>
          <c:showVal val="0"/>
          <c:showCatName val="0"/>
          <c:showSerName val="0"/>
          <c:showPercent val="0"/>
          <c:showBubbleSize val="0"/>
        </c:dLbls>
        <c:smooth val="0"/>
        <c:axId val="558891328"/>
        <c:axId val="930302800"/>
      </c:lineChart>
      <c:valAx>
        <c:axId val="930302800"/>
        <c:scaling>
          <c:orientation val="minMax"/>
        </c:scaling>
        <c:delete val="0"/>
        <c:axPos val="l"/>
        <c:majorGridlines>
          <c:spPr>
            <a:ln w="9525" cap="flat" cmpd="sng" algn="ctr">
              <a:solidFill>
                <a:schemeClr val="tx1">
                  <a:lumMod val="15000"/>
                  <a:lumOff val="85000"/>
                </a:schemeClr>
              </a:solidFill>
              <a:round/>
            </a:ln>
            <a:effectLst/>
          </c:spPr>
        </c:majorGridlines>
        <c:numFmt formatCode="0.0\x" sourceLinked="0"/>
        <c:majorTickMark val="none"/>
        <c:minorTickMark val="none"/>
        <c:tickLblPos val="nextTo"/>
        <c:spPr>
          <a:noFill/>
          <a:ln>
            <a:noFill/>
          </a:ln>
          <a:effectLst/>
        </c:spPr>
        <c:txPr>
          <a:bodyPr rot="-60000000" spcFirstLastPara="1" vertOverflow="ellipsis" vert="horz" wrap="square" numCol="1"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8891328"/>
        <c:crosses val="autoZero"/>
        <c:crossBetween val="midCat"/>
      </c:valAx>
      <c:dateAx>
        <c:axId val="558891328"/>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numCol="1"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30302800"/>
        <c:crosses val="autoZero"/>
        <c:auto val="0"/>
        <c:lblOffset val="100"/>
        <c:baseTimeUnit val="months"/>
        <c:majorUnit val="36"/>
        <c:majorTimeUnit val="months"/>
        <c:minorUnit val="3"/>
        <c:minorTimeUnit val="months"/>
      </c:dateAx>
      <c:spPr>
        <a:noFill/>
        <a:ln>
          <a:noFill/>
        </a:ln>
        <a:effectLst/>
      </c:spPr>
    </c:plotArea>
    <c:legend>
      <c:legendPos val="b"/>
      <c:layout>
        <c:manualLayout>
          <c:xMode val="edge"/>
          <c:yMode val="edge"/>
          <c:x val="5.5920166E-2"/>
          <c:y val="0.88342733640000004"/>
          <c:w val="0.89999988350000004"/>
          <c:h val="9.8132440000000001E-2"/>
        </c:manualLayout>
      </c:layout>
      <c:overlay val="0"/>
      <c:spPr>
        <a:noFill/>
        <a:ln>
          <a:noFill/>
        </a:ln>
        <a:effectLst/>
      </c:spPr>
      <c:txPr>
        <a:bodyPr rot="0" spcFirstLastPara="1" vertOverflow="ellipsis" vert="horz" wrap="square" numCol="1"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numCol="1"/>
    <a:lstStyle/>
    <a:p>
      <a:pPr>
        <a:defRPr>
          <a:solidFill>
            <a:srgbClr val="404040"/>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3102025110000001"/>
          <c:y val="7.4402855599999998E-2"/>
          <c:w val="0.75077300410000003"/>
          <c:h val="0.83691084790000003"/>
        </c:manualLayout>
      </c:layout>
      <c:doughnutChart>
        <c:varyColors val="1"/>
        <c:ser>
          <c:idx val="0"/>
          <c:order val="0"/>
          <c:tx>
            <c:strRef>
              <c:f>Sheet1!$B$1</c:f>
              <c:strCache>
                <c:ptCount val="1"/>
                <c:pt idx="0">
                  <c:v>Sales</c:v>
                </c:pt>
              </c:strCache>
            </c:strRef>
          </c:tx>
          <c:spPr>
            <a:ln w="6350">
              <a:solidFill>
                <a:schemeClr val="bg1"/>
              </a:solidFill>
            </a:ln>
            <a:effectLst>
              <a:outerShdw blurRad="50800" dist="38100" dir="2700000" algn="tl" rotWithShape="0">
                <a:prstClr val="black">
                  <a:alpha val="40000"/>
                </a:prstClr>
              </a:outerShdw>
            </a:effectLst>
          </c:spPr>
          <c:dPt>
            <c:idx val="0"/>
            <c:bubble3D val="0"/>
            <c:spPr>
              <a:gradFill>
                <a:gsLst>
                  <a:gs pos="0">
                    <a:srgbClr val="1E4B88"/>
                  </a:gs>
                  <a:gs pos="80000">
                    <a:srgbClr val="1E4B88"/>
                  </a:gs>
                </a:gsLst>
                <a:lin ang="5400000" scaled="1"/>
              </a:gradFill>
              <a:ln w="63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72B-42C8-912E-9DB79DDBA794}"/>
              </c:ext>
            </c:extLst>
          </c:dPt>
          <c:dPt>
            <c:idx val="1"/>
            <c:bubble3D val="0"/>
            <c:spPr>
              <a:solidFill>
                <a:srgbClr val="63C6E7"/>
              </a:solidFill>
              <a:ln w="63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72B-42C8-912E-9DB79DDBA794}"/>
              </c:ext>
            </c:extLst>
          </c:dPt>
          <c:dPt>
            <c:idx val="2"/>
            <c:bubble3D val="0"/>
            <c:spPr>
              <a:solidFill>
                <a:srgbClr val="009394"/>
              </a:solidFill>
              <a:ln w="63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72B-42C8-912E-9DB79DDBA794}"/>
              </c:ext>
            </c:extLst>
          </c:dPt>
          <c:dLbls>
            <c:dLbl>
              <c:idx val="0"/>
              <c:layout>
                <c:manualLayout>
                  <c:x val="3.2469939699999999E-2"/>
                  <c:y val="-1.7402033899999999E-2"/>
                </c:manualLayout>
              </c:layout>
              <c:spPr>
                <a:noFill/>
                <a:ln>
                  <a:noFill/>
                </a:ln>
                <a:effectLst/>
              </c:spPr>
              <c:txPr>
                <a:bodyPr rot="0" spcFirstLastPara="1" vertOverflow="ellipsis" vert="horz" wrap="square" lIns="38100" tIns="19050" rIns="38100" bIns="19050" numCol="1" anchor="ctr" anchorCtr="1">
                  <a:no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113718933"/>
                      <c:h val="3.1954656099999999E-2"/>
                    </c:manualLayout>
                  </c15:layout>
                </c:ext>
                <c:ext xmlns:c16="http://schemas.microsoft.com/office/drawing/2014/chart" uri="{C3380CC4-5D6E-409C-BE32-E72D297353CC}">
                  <c16:uniqueId val="{00000001-C72B-42C8-912E-9DB79DDBA794}"/>
                </c:ext>
              </c:extLst>
            </c:dLbl>
            <c:dLbl>
              <c:idx val="1"/>
              <c:layout>
                <c:manualLayout>
                  <c:x val="9.0698107999999996E-3"/>
                  <c:y val="-4.9418621400000001E-2"/>
                </c:manualLayout>
              </c:layout>
              <c:showLegendKey val="0"/>
              <c:showVal val="1"/>
              <c:showCatName val="0"/>
              <c:showSerName val="0"/>
              <c:showPercent val="0"/>
              <c:showBubbleSize val="0"/>
              <c:extLst>
                <c:ext xmlns:c15="http://schemas.microsoft.com/office/drawing/2012/chart" uri="{CE6537A1-D6FC-4f65-9D91-7224C49458BB}">
                  <c15:layout>
                    <c:manualLayout>
                      <c:w val="8.8155703799999999E-2"/>
                      <c:h val="5.8057706899999999E-2"/>
                    </c:manualLayout>
                  </c15:layout>
                </c:ext>
                <c:ext xmlns:c16="http://schemas.microsoft.com/office/drawing/2014/chart" uri="{C3380CC4-5D6E-409C-BE32-E72D297353CC}">
                  <c16:uniqueId val="{00000003-C72B-42C8-912E-9DB79DDBA794}"/>
                </c:ext>
              </c:extLst>
            </c:dLbl>
            <c:dLbl>
              <c:idx val="2"/>
              <c:layout>
                <c:manualLayout>
                  <c:x val="1.39156885E-2"/>
                  <c:y val="-5.3769373000000002E-2"/>
                </c:manualLayout>
              </c:layout>
              <c:spPr>
                <a:noFill/>
                <a:ln>
                  <a:noFill/>
                </a:ln>
                <a:effectLst/>
              </c:spPr>
              <c:txPr>
                <a:bodyPr rot="0" spcFirstLastPara="1" vertOverflow="ellipsis" vert="horz" wrap="square" lIns="38100" tIns="19050" rIns="38100" bIns="19050" numCol="1" anchor="ctr" anchorCtr="1">
                  <a:no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4858609699999999E-2"/>
                      <c:h val="6.0490422299999999E-2"/>
                    </c:manualLayout>
                  </c15:layout>
                </c:ext>
                <c:ext xmlns:c16="http://schemas.microsoft.com/office/drawing/2014/chart" uri="{C3380CC4-5D6E-409C-BE32-E72D297353CC}">
                  <c16:uniqueId val="{00000005-C72B-42C8-912E-9DB79DDBA794}"/>
                </c:ext>
              </c:extLst>
            </c:dLbl>
            <c:spPr>
              <a:noFill/>
              <a:ln>
                <a:noFill/>
              </a:ln>
              <a:effectLst/>
            </c:spPr>
            <c:txPr>
              <a:bodyPr rot="0" spcFirstLastPara="1" vertOverflow="ellipsis" vert="horz" wrap="square" lIns="38100" tIns="19050" rIns="38100" bIns="19050" numCol="1"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Common Equity</c:v>
                </c:pt>
                <c:pt idx="1">
                  <c:v>Mezzanine Loan</c:v>
                </c:pt>
                <c:pt idx="2">
                  <c:v>Preferred Equity</c:v>
                </c:pt>
              </c:strCache>
            </c:strRef>
          </c:cat>
          <c:val>
            <c:numRef>
              <c:f>Sheet1!$B$2:$B$4</c:f>
              <c:numCache>
                <c:formatCode>0%</c:formatCode>
                <c:ptCount val="3"/>
                <c:pt idx="0">
                  <c:v>0.94</c:v>
                </c:pt>
                <c:pt idx="1">
                  <c:v>0.03</c:v>
                </c:pt>
                <c:pt idx="2">
                  <c:v>0.03</c:v>
                </c:pt>
              </c:numCache>
            </c:numRef>
          </c:val>
          <c:extLst>
            <c:ext xmlns:c16="http://schemas.microsoft.com/office/drawing/2014/chart" uri="{C3380CC4-5D6E-409C-BE32-E72D297353CC}">
              <c16:uniqueId val="{00000006-C72B-42C8-912E-9DB79DDBA794}"/>
            </c:ext>
          </c:extLst>
        </c:ser>
        <c:dLbls>
          <c:showLegendKey val="0"/>
          <c:showVal val="0"/>
          <c:showCatName val="0"/>
          <c:showSerName val="0"/>
          <c:showPercent val="0"/>
          <c:showBubbleSize val="0"/>
          <c:showLeaderLines val="0"/>
        </c:dLbls>
        <c:firstSliceAng val="16"/>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numCol="1"/>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3102025110000001"/>
          <c:y val="7.4402855599999998E-2"/>
          <c:w val="0.75077300410000003"/>
          <c:h val="0.83691084790000003"/>
        </c:manualLayout>
      </c:layout>
      <c:doughnutChart>
        <c:varyColors val="1"/>
        <c:ser>
          <c:idx val="0"/>
          <c:order val="0"/>
          <c:tx>
            <c:strRef>
              <c:f>Sheet1!$B$1</c:f>
              <c:strCache>
                <c:ptCount val="1"/>
                <c:pt idx="0">
                  <c:v>%</c:v>
                </c:pt>
              </c:strCache>
            </c:strRef>
          </c:tx>
          <c:spPr>
            <a:ln w="6350">
              <a:solidFill>
                <a:schemeClr val="bg1"/>
              </a:solidFill>
            </a:ln>
            <a:effectLst>
              <a:outerShdw blurRad="50800" dist="38100" dir="2700000" algn="tl" rotWithShape="0">
                <a:prstClr val="black">
                  <a:alpha val="40000"/>
                </a:prstClr>
              </a:outerShdw>
            </a:effectLst>
          </c:spPr>
          <c:dPt>
            <c:idx val="0"/>
            <c:bubble3D val="0"/>
            <c:spPr>
              <a:solidFill>
                <a:srgbClr val="1E4B88"/>
              </a:solidFill>
              <a:ln w="63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C54-4BE5-A5D1-98348667AC94}"/>
              </c:ext>
            </c:extLst>
          </c:dPt>
          <c:dPt>
            <c:idx val="1"/>
            <c:bubble3D val="0"/>
            <c:spPr>
              <a:solidFill>
                <a:srgbClr val="63C6E7"/>
              </a:solidFill>
              <a:ln w="63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C54-4BE5-A5D1-98348667AC94}"/>
              </c:ext>
            </c:extLst>
          </c:dPt>
          <c:dPt>
            <c:idx val="2"/>
            <c:bubble3D val="0"/>
            <c:spPr>
              <a:solidFill>
                <a:srgbClr val="009394"/>
              </a:solidFill>
              <a:ln w="63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C54-4BE5-A5D1-98348667AC94}"/>
              </c:ext>
            </c:extLst>
          </c:dPt>
          <c:dLbls>
            <c:spPr>
              <a:noFill/>
              <a:ln>
                <a:noFill/>
              </a:ln>
              <a:effectLst/>
            </c:spPr>
            <c:txPr>
              <a:bodyPr rot="0" spcFirstLastPara="1" vertOverflow="ellipsis" vert="horz" wrap="square" lIns="38100" tIns="19050" rIns="38100" bIns="19050" numCol="1"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Investment Grade</c:v>
                </c:pt>
                <c:pt idx="1">
                  <c:v>Unrated</c:v>
                </c:pt>
                <c:pt idx="2">
                  <c:v>Non-Investment Grade</c:v>
                </c:pt>
              </c:strCache>
            </c:strRef>
          </c:cat>
          <c:val>
            <c:numRef>
              <c:f>Sheet1!$B$2:$B$4</c:f>
              <c:numCache>
                <c:formatCode>0%</c:formatCode>
                <c:ptCount val="3"/>
                <c:pt idx="0">
                  <c:v>0.63</c:v>
                </c:pt>
                <c:pt idx="1">
                  <c:v>0.28000000000000003</c:v>
                </c:pt>
                <c:pt idx="2">
                  <c:v>0.09</c:v>
                </c:pt>
              </c:numCache>
            </c:numRef>
          </c:val>
          <c:extLst>
            <c:ext xmlns:c16="http://schemas.microsoft.com/office/drawing/2014/chart" uri="{C3380CC4-5D6E-409C-BE32-E72D297353CC}">
              <c16:uniqueId val="{00000006-6C54-4BE5-A5D1-98348667AC94}"/>
            </c:ext>
          </c:extLst>
        </c:ser>
        <c:dLbls>
          <c:showLegendKey val="0"/>
          <c:showVal val="0"/>
          <c:showCatName val="0"/>
          <c:showSerName val="0"/>
          <c:showPercent val="0"/>
          <c:showBubbleSize val="0"/>
          <c:showLeaderLines val="0"/>
        </c:dLbls>
        <c:firstSliceAng val="16"/>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numCol="1"/>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E4B88"/>
            </a:solidFill>
            <a:ln w="6350"/>
            <a:effectLst>
              <a:outerShdw blurRad="50800" dist="42507" dir="2097722" algn="ctr" rotWithShape="0">
                <a:srgbClr val="000000">
                  <a:alpha val="40371"/>
                </a:srgbClr>
              </a:outerShdw>
            </a:effectLst>
          </c:spPr>
          <c:dPt>
            <c:idx val="0"/>
            <c:bubble3D val="0"/>
            <c:spPr>
              <a:solidFill>
                <a:srgbClr val="1E4B88"/>
              </a:solidFill>
              <a:ln w="6350">
                <a:solidFill>
                  <a:schemeClr val="lt1"/>
                </a:solidFill>
              </a:ln>
              <a:effectLst>
                <a:outerShdw blurRad="50800" dist="42507" dir="2097722" algn="ctr" rotWithShape="0">
                  <a:srgbClr val="000000">
                    <a:alpha val="40371"/>
                  </a:srgbClr>
                </a:outerShdw>
              </a:effectLst>
            </c:spPr>
            <c:extLst>
              <c:ext xmlns:c16="http://schemas.microsoft.com/office/drawing/2014/chart" uri="{C3380CC4-5D6E-409C-BE32-E72D297353CC}">
                <c16:uniqueId val="{00000001-A9AF-4A39-AB88-5AC09579BAAE}"/>
              </c:ext>
            </c:extLst>
          </c:dPt>
          <c:dPt>
            <c:idx val="1"/>
            <c:bubble3D val="0"/>
            <c:spPr>
              <a:solidFill>
                <a:srgbClr val="4C97BD"/>
              </a:solidFill>
              <a:ln w="6350">
                <a:solidFill>
                  <a:schemeClr val="lt1"/>
                </a:solidFill>
              </a:ln>
              <a:effectLst>
                <a:outerShdw blurRad="50800" dist="42507" dir="2097722" algn="ctr" rotWithShape="0">
                  <a:srgbClr val="000000">
                    <a:alpha val="40371"/>
                  </a:srgbClr>
                </a:outerShdw>
              </a:effectLst>
            </c:spPr>
            <c:extLst>
              <c:ext xmlns:c16="http://schemas.microsoft.com/office/drawing/2014/chart" uri="{C3380CC4-5D6E-409C-BE32-E72D297353CC}">
                <c16:uniqueId val="{00000003-A9AF-4A39-AB88-5AC09579BAAE}"/>
              </c:ext>
            </c:extLst>
          </c:dPt>
          <c:dPt>
            <c:idx val="2"/>
            <c:bubble3D val="0"/>
            <c:spPr>
              <a:solidFill>
                <a:srgbClr val="63C6E7"/>
              </a:solidFill>
              <a:ln w="6350">
                <a:solidFill>
                  <a:schemeClr val="lt1"/>
                </a:solidFill>
              </a:ln>
              <a:effectLst>
                <a:outerShdw blurRad="50800" dist="42507" dir="2097722" algn="ctr" rotWithShape="0">
                  <a:srgbClr val="000000">
                    <a:alpha val="40371"/>
                  </a:srgbClr>
                </a:outerShdw>
              </a:effectLst>
            </c:spPr>
            <c:extLst>
              <c:ext xmlns:c16="http://schemas.microsoft.com/office/drawing/2014/chart" uri="{C3380CC4-5D6E-409C-BE32-E72D297353CC}">
                <c16:uniqueId val="{00000005-A9AF-4A39-AB88-5AC09579BAAE}"/>
              </c:ext>
            </c:extLst>
          </c:dPt>
          <c:dPt>
            <c:idx val="3"/>
            <c:bubble3D val="0"/>
            <c:spPr>
              <a:solidFill>
                <a:srgbClr val="009394"/>
              </a:solidFill>
              <a:ln w="6350">
                <a:solidFill>
                  <a:schemeClr val="lt1"/>
                </a:solidFill>
              </a:ln>
              <a:effectLst>
                <a:outerShdw blurRad="50800" dist="42507" dir="2097722" algn="ctr" rotWithShape="0">
                  <a:srgbClr val="000000">
                    <a:alpha val="40371"/>
                  </a:srgbClr>
                </a:outerShdw>
              </a:effectLst>
            </c:spPr>
            <c:extLst>
              <c:ext xmlns:c16="http://schemas.microsoft.com/office/drawing/2014/chart" uri="{C3380CC4-5D6E-409C-BE32-E72D297353CC}">
                <c16:uniqueId val="{00000007-A9AF-4A39-AB88-5AC09579BAAE}"/>
              </c:ext>
            </c:extLst>
          </c:dPt>
          <c:dPt>
            <c:idx val="4"/>
            <c:bubble3D val="0"/>
            <c:spPr>
              <a:solidFill>
                <a:schemeClr val="tx1">
                  <a:lumMod val="50000"/>
                  <a:lumOff val="50000"/>
                </a:schemeClr>
              </a:solidFill>
              <a:ln w="6350">
                <a:solidFill>
                  <a:schemeClr val="lt1"/>
                </a:solidFill>
              </a:ln>
              <a:effectLst>
                <a:outerShdw blurRad="50800" dist="42507" dir="2097722" algn="ctr" rotWithShape="0">
                  <a:srgbClr val="000000">
                    <a:alpha val="40371"/>
                  </a:srgbClr>
                </a:outerShdw>
              </a:effectLst>
            </c:spPr>
            <c:extLst>
              <c:ext xmlns:c16="http://schemas.microsoft.com/office/drawing/2014/chart" uri="{C3380CC4-5D6E-409C-BE32-E72D297353CC}">
                <c16:uniqueId val="{00000009-A9AF-4A39-AB88-5AC09579BAAE}"/>
              </c:ext>
            </c:extLst>
          </c:dPt>
          <c:dLbls>
            <c:dLbl>
              <c:idx val="0"/>
              <c:tx>
                <c:rich>
                  <a:bodyPr/>
                  <a:lstStyle/>
                  <a:p>
                    <a:r>
                      <a:rPr lang="en-US"/>
                      <a:t>43%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9AF-4A39-AB88-5AC09579BAAE}"/>
                </c:ext>
              </c:extLst>
            </c:dLbl>
            <c:dLbl>
              <c:idx val="1"/>
              <c:layout>
                <c:manualLayout>
                  <c:x val="1.7399041899999999E-2"/>
                  <c:y val="1.40468079E-2"/>
                </c:manualLayout>
              </c:layout>
              <c:tx>
                <c:rich>
                  <a:bodyPr/>
                  <a:lstStyle/>
                  <a:p>
                    <a:r>
                      <a:rPr lang="en-US" dirty="0"/>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9AF-4A39-AB88-5AC09579BAAE}"/>
                </c:ext>
              </c:extLst>
            </c:dLbl>
            <c:dLbl>
              <c:idx val="2"/>
              <c:layout>
                <c:manualLayout>
                  <c:x val="-1.30492814E-2"/>
                  <c:y val="4.6822692999999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AF-4A39-AB88-5AC09579BAAE}"/>
                </c:ext>
              </c:extLst>
            </c:dLbl>
            <c:dLbl>
              <c:idx val="3"/>
              <c:layout>
                <c:manualLayout>
                  <c:x val="4.3497605E-3"/>
                  <c:y val="-3.74581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AF-4A39-AB88-5AC09579BAAE}"/>
                </c:ext>
              </c:extLst>
            </c:dLbl>
            <c:dLbl>
              <c:idx val="4"/>
              <c:layout>
                <c:manualLayout>
                  <c:x val="2.17488024E-2"/>
                  <c:y val="-5.15049625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9AF-4A39-AB88-5AC09579BAAE}"/>
                </c:ext>
              </c:extLst>
            </c:dLbl>
            <c:spPr>
              <a:noFill/>
              <a:ln>
                <a:noFill/>
              </a:ln>
              <a:effectLst/>
            </c:spPr>
            <c:txPr>
              <a:bodyPr rot="0" spcFirstLastPara="1" vertOverflow="ellipsis" vert="horz" wrap="square" lIns="38100" tIns="19050" rIns="38100" bIns="19050" numCol="1"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Single Tenant Office</c:v>
                </c:pt>
                <c:pt idx="1">
                  <c:v>Multifamily</c:v>
                </c:pt>
                <c:pt idx="2">
                  <c:v>Single Tenant Industrial</c:v>
                </c:pt>
                <c:pt idx="3">
                  <c:v>Single Tenant Necessity Retail</c:v>
                </c:pt>
                <c:pt idx="4">
                  <c:v>Single Tenant Life Sciences</c:v>
                </c:pt>
              </c:strCache>
            </c:strRef>
          </c:cat>
          <c:val>
            <c:numRef>
              <c:f>Sheet1!$B$2:$B$6</c:f>
              <c:numCache>
                <c:formatCode>0%</c:formatCode>
                <c:ptCount val="5"/>
                <c:pt idx="0">
                  <c:v>0.43</c:v>
                </c:pt>
                <c:pt idx="1">
                  <c:v>0.28000000000000003</c:v>
                </c:pt>
                <c:pt idx="2">
                  <c:v>0.23</c:v>
                </c:pt>
                <c:pt idx="3">
                  <c:v>0.04</c:v>
                </c:pt>
                <c:pt idx="4">
                  <c:v>0.02</c:v>
                </c:pt>
              </c:numCache>
            </c:numRef>
          </c:val>
          <c:extLst>
            <c:ext xmlns:c16="http://schemas.microsoft.com/office/drawing/2014/chart" uri="{C3380CC4-5D6E-409C-BE32-E72D297353CC}">
              <c16:uniqueId val="{0000000A-A9AF-4A39-AB88-5AC09579BAAE}"/>
            </c:ext>
          </c:extLst>
        </c:ser>
        <c:dLbls>
          <c:showLegendKey val="0"/>
          <c:showVal val="0"/>
          <c:showCatName val="0"/>
          <c:showSerName val="0"/>
          <c:showPercent val="0"/>
          <c:showBubbleSize val="0"/>
          <c:showLeaderLines val="1"/>
        </c:dLbls>
        <c:firstSliceAng val="14"/>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numCol="1"/>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numCol="1"/>
          <a:lstStyle/>
          <a:p>
            <a:pPr algn="l">
              <a:defRPr>
                <a:latin typeface="Arial" panose="020B0604020202020204" pitchFamily="34" charset="0"/>
                <a:cs typeface="Arial" panose="020B0604020202020204" pitchFamily="34" charset="0"/>
              </a:defRPr>
            </a:pPr>
            <a:r>
              <a:rPr lang="en-US" sz="1100" b="1" dirty="0">
                <a:solidFill>
                  <a:srgbClr val="00367C"/>
                </a:solidFill>
                <a:latin typeface="Arial" panose="020B0604020202020204" pitchFamily="34" charset="0"/>
                <a:cs typeface="Arial" panose="020B0604020202020204" pitchFamily="34" charset="0"/>
              </a:rPr>
              <a:t>U.S.</a:t>
            </a:r>
            <a:r>
              <a:rPr lang="en-US" sz="1100" b="1" baseline="0" dirty="0">
                <a:solidFill>
                  <a:srgbClr val="00367C"/>
                </a:solidFill>
                <a:latin typeface="Arial" panose="020B0604020202020204" pitchFamily="34" charset="0"/>
                <a:cs typeface="Arial" panose="020B0604020202020204" pitchFamily="34" charset="0"/>
              </a:rPr>
              <a:t> </a:t>
            </a:r>
            <a:r>
              <a:rPr lang="en-US" sz="1100" b="1" dirty="0">
                <a:solidFill>
                  <a:srgbClr val="00367C"/>
                </a:solidFill>
                <a:latin typeface="Arial" panose="020B0604020202020204" pitchFamily="34" charset="0"/>
                <a:cs typeface="Arial" panose="020B0604020202020204" pitchFamily="34" charset="0"/>
              </a:rPr>
              <a:t>Average Chang</a:t>
            </a:r>
            <a:r>
              <a:rPr lang="en-US" sz="1100" b="1" baseline="0" dirty="0">
                <a:solidFill>
                  <a:srgbClr val="00367C"/>
                </a:solidFill>
                <a:latin typeface="Arial" panose="020B0604020202020204" pitchFamily="34" charset="0"/>
                <a:cs typeface="Arial" panose="020B0604020202020204" pitchFamily="34" charset="0"/>
              </a:rPr>
              <a:t>e in Rent</a:t>
            </a:r>
            <a:endParaRPr lang="en-US" sz="1100" b="1" dirty="0">
              <a:solidFill>
                <a:srgbClr val="00367C"/>
              </a:solidFill>
              <a:latin typeface="Arial" panose="020B0604020202020204" pitchFamily="34" charset="0"/>
              <a:cs typeface="Arial" panose="020B0604020202020204" pitchFamily="34" charset="0"/>
            </a:endParaRPr>
          </a:p>
        </c:rich>
      </c:tx>
      <c:layout>
        <c:manualLayout>
          <c:xMode val="edge"/>
          <c:yMode val="edge"/>
          <c:x val="0.243207908"/>
          <c:y val="5.1643192499999997E-2"/>
        </c:manualLayout>
      </c:layout>
      <c:overlay val="0"/>
      <c:spPr>
        <a:noFill/>
        <a:ln w="25400">
          <a:noFill/>
        </a:ln>
      </c:spPr>
    </c:title>
    <c:autoTitleDeleted val="0"/>
    <c:plotArea>
      <c:layout>
        <c:manualLayout>
          <c:layoutTarget val="inner"/>
          <c:xMode val="edge"/>
          <c:yMode val="edge"/>
          <c:x val="9.9029126199999998E-2"/>
          <c:y val="0.14929607040000001"/>
          <c:w val="0.86213592230000002"/>
          <c:h val="0.474179291"/>
        </c:manualLayout>
      </c:layout>
      <c:lineChart>
        <c:grouping val="standard"/>
        <c:varyColors val="0"/>
        <c:ser>
          <c:idx val="0"/>
          <c:order val="0"/>
          <c:tx>
            <c:strRef>
              <c:f>'Avg Change in Rent'!$D$3</c:f>
              <c:strCache>
                <c:ptCount val="1"/>
                <c:pt idx="0">
                  <c:v>Net Lease</c:v>
                </c:pt>
              </c:strCache>
            </c:strRef>
          </c:tx>
          <c:spPr>
            <a:ln w="38100">
              <a:solidFill>
                <a:srgbClr val="00367C"/>
              </a:solidFill>
              <a:prstDash val="solid"/>
            </a:ln>
          </c:spPr>
          <c:marker>
            <c:symbol val="none"/>
          </c:marker>
          <c:cat>
            <c:numRef>
              <c:f>'Avg Change in Rent'!$C$4:$C$72</c:f>
              <c:numCache>
                <c:formatCode>General</c:formatCode>
                <c:ptCount val="69"/>
                <c:pt idx="0">
                  <c:v>2003</c:v>
                </c:pt>
                <c:pt idx="1">
                  <c:v>2003</c:v>
                </c:pt>
                <c:pt idx="2">
                  <c:v>2003</c:v>
                </c:pt>
                <c:pt idx="3">
                  <c:v>2003</c:v>
                </c:pt>
                <c:pt idx="4">
                  <c:v>2004</c:v>
                </c:pt>
                <c:pt idx="5">
                  <c:v>2004</c:v>
                </c:pt>
                <c:pt idx="6">
                  <c:v>2004</c:v>
                </c:pt>
                <c:pt idx="7">
                  <c:v>2004</c:v>
                </c:pt>
                <c:pt idx="8">
                  <c:v>2005</c:v>
                </c:pt>
                <c:pt idx="9">
                  <c:v>2005</c:v>
                </c:pt>
                <c:pt idx="10">
                  <c:v>2005</c:v>
                </c:pt>
                <c:pt idx="11">
                  <c:v>2005</c:v>
                </c:pt>
                <c:pt idx="12">
                  <c:v>2006</c:v>
                </c:pt>
                <c:pt idx="13">
                  <c:v>2006</c:v>
                </c:pt>
                <c:pt idx="14">
                  <c:v>2006</c:v>
                </c:pt>
                <c:pt idx="15">
                  <c:v>2006</c:v>
                </c:pt>
                <c:pt idx="16">
                  <c:v>2007</c:v>
                </c:pt>
                <c:pt idx="17">
                  <c:v>2007</c:v>
                </c:pt>
                <c:pt idx="18">
                  <c:v>2007</c:v>
                </c:pt>
                <c:pt idx="19">
                  <c:v>2007</c:v>
                </c:pt>
                <c:pt idx="20">
                  <c:v>2008</c:v>
                </c:pt>
                <c:pt idx="21">
                  <c:v>2008</c:v>
                </c:pt>
                <c:pt idx="22">
                  <c:v>2008</c:v>
                </c:pt>
                <c:pt idx="23">
                  <c:v>2008</c:v>
                </c:pt>
                <c:pt idx="24">
                  <c:v>2009</c:v>
                </c:pt>
                <c:pt idx="25">
                  <c:v>2009</c:v>
                </c:pt>
                <c:pt idx="26">
                  <c:v>2009</c:v>
                </c:pt>
                <c:pt idx="27">
                  <c:v>2009</c:v>
                </c:pt>
                <c:pt idx="28">
                  <c:v>2010</c:v>
                </c:pt>
                <c:pt idx="29">
                  <c:v>2010</c:v>
                </c:pt>
                <c:pt idx="30">
                  <c:v>2010</c:v>
                </c:pt>
                <c:pt idx="31">
                  <c:v>2010</c:v>
                </c:pt>
                <c:pt idx="32">
                  <c:v>2011</c:v>
                </c:pt>
                <c:pt idx="33">
                  <c:v>2011</c:v>
                </c:pt>
                <c:pt idx="34">
                  <c:v>2011</c:v>
                </c:pt>
                <c:pt idx="35">
                  <c:v>2011</c:v>
                </c:pt>
                <c:pt idx="36">
                  <c:v>2012</c:v>
                </c:pt>
                <c:pt idx="37">
                  <c:v>2012</c:v>
                </c:pt>
                <c:pt idx="38">
                  <c:v>2012</c:v>
                </c:pt>
                <c:pt idx="39">
                  <c:v>2012</c:v>
                </c:pt>
                <c:pt idx="40">
                  <c:v>2013</c:v>
                </c:pt>
                <c:pt idx="41">
                  <c:v>2013</c:v>
                </c:pt>
                <c:pt idx="42">
                  <c:v>2013</c:v>
                </c:pt>
                <c:pt idx="43">
                  <c:v>2013</c:v>
                </c:pt>
                <c:pt idx="44">
                  <c:v>2014</c:v>
                </c:pt>
                <c:pt idx="45">
                  <c:v>2014</c:v>
                </c:pt>
                <c:pt idx="46">
                  <c:v>2014</c:v>
                </c:pt>
                <c:pt idx="47">
                  <c:v>2014</c:v>
                </c:pt>
                <c:pt idx="48">
                  <c:v>2015</c:v>
                </c:pt>
                <c:pt idx="49">
                  <c:v>2015</c:v>
                </c:pt>
                <c:pt idx="50">
                  <c:v>2015</c:v>
                </c:pt>
                <c:pt idx="51">
                  <c:v>2015</c:v>
                </c:pt>
                <c:pt idx="52">
                  <c:v>2016</c:v>
                </c:pt>
                <c:pt idx="53">
                  <c:v>2016</c:v>
                </c:pt>
                <c:pt idx="54">
                  <c:v>2016</c:v>
                </c:pt>
                <c:pt idx="55">
                  <c:v>2016</c:v>
                </c:pt>
                <c:pt idx="56">
                  <c:v>2017</c:v>
                </c:pt>
                <c:pt idx="57">
                  <c:v>2017</c:v>
                </c:pt>
                <c:pt idx="58">
                  <c:v>2017</c:v>
                </c:pt>
                <c:pt idx="59">
                  <c:v>2017</c:v>
                </c:pt>
                <c:pt idx="60">
                  <c:v>2018</c:v>
                </c:pt>
                <c:pt idx="61">
                  <c:v>2018</c:v>
                </c:pt>
                <c:pt idx="62">
                  <c:v>2018</c:v>
                </c:pt>
                <c:pt idx="63">
                  <c:v>2018</c:v>
                </c:pt>
                <c:pt idx="64">
                  <c:v>2019</c:v>
                </c:pt>
                <c:pt idx="65">
                  <c:v>2019</c:v>
                </c:pt>
                <c:pt idx="66">
                  <c:v>2019</c:v>
                </c:pt>
                <c:pt idx="67">
                  <c:v>2019</c:v>
                </c:pt>
                <c:pt idx="68">
                  <c:v>2020</c:v>
                </c:pt>
              </c:numCache>
            </c:numRef>
          </c:cat>
          <c:val>
            <c:numRef>
              <c:f>'Avg Change in Rent'!$D$4:$D$72</c:f>
              <c:numCache>
                <c:formatCode>0.0%</c:formatCode>
                <c:ptCount val="69"/>
                <c:pt idx="0">
                  <c:v>2.7E-2</c:v>
                </c:pt>
                <c:pt idx="1">
                  <c:v>2.6499999999999999E-2</c:v>
                </c:pt>
                <c:pt idx="2">
                  <c:v>2.5499999999999998E-2</c:v>
                </c:pt>
                <c:pt idx="3">
                  <c:v>2.5499999999999998E-2</c:v>
                </c:pt>
                <c:pt idx="4">
                  <c:v>2.5999999999999999E-2</c:v>
                </c:pt>
                <c:pt idx="5">
                  <c:v>2.75E-2</c:v>
                </c:pt>
                <c:pt idx="6">
                  <c:v>2.0500000000000001E-2</c:v>
                </c:pt>
                <c:pt idx="7">
                  <c:v>2.1499999999999998E-2</c:v>
                </c:pt>
                <c:pt idx="8">
                  <c:v>1.9400000000000001E-2</c:v>
                </c:pt>
                <c:pt idx="9">
                  <c:v>2.1899999999999999E-2</c:v>
                </c:pt>
                <c:pt idx="10">
                  <c:v>2.1899999999999999E-2</c:v>
                </c:pt>
                <c:pt idx="11">
                  <c:v>2.1899999999999999E-2</c:v>
                </c:pt>
                <c:pt idx="12">
                  <c:v>2.1899999999999999E-2</c:v>
                </c:pt>
                <c:pt idx="13">
                  <c:v>2.1899999999999999E-2</c:v>
                </c:pt>
                <c:pt idx="14">
                  <c:v>2.69E-2</c:v>
                </c:pt>
                <c:pt idx="15">
                  <c:v>2.69E-2</c:v>
                </c:pt>
                <c:pt idx="16">
                  <c:v>2.69E-2</c:v>
                </c:pt>
                <c:pt idx="17">
                  <c:v>2.75E-2</c:v>
                </c:pt>
                <c:pt idx="18">
                  <c:v>2.92E-2</c:v>
                </c:pt>
                <c:pt idx="19">
                  <c:v>0.03</c:v>
                </c:pt>
                <c:pt idx="20">
                  <c:v>2.3300000000000001E-2</c:v>
                </c:pt>
                <c:pt idx="21">
                  <c:v>2.3300000000000001E-2</c:v>
                </c:pt>
                <c:pt idx="22">
                  <c:v>2.2499999999999999E-2</c:v>
                </c:pt>
                <c:pt idx="23">
                  <c:v>0.02</c:v>
                </c:pt>
                <c:pt idx="24">
                  <c:v>9.1999999999999998E-3</c:v>
                </c:pt>
                <c:pt idx="25">
                  <c:v>8.0999999999999996E-3</c:v>
                </c:pt>
                <c:pt idx="26">
                  <c:v>5.0000000000000001E-3</c:v>
                </c:pt>
                <c:pt idx="27">
                  <c:v>3.0000000000000001E-3</c:v>
                </c:pt>
                <c:pt idx="28">
                  <c:v>6.0000000000000001E-3</c:v>
                </c:pt>
                <c:pt idx="29">
                  <c:v>1.4999999999999999E-2</c:v>
                </c:pt>
                <c:pt idx="30">
                  <c:v>1.8599999999999998E-2</c:v>
                </c:pt>
                <c:pt idx="31">
                  <c:v>1.43E-2</c:v>
                </c:pt>
                <c:pt idx="32">
                  <c:v>1.0699999999999999E-2</c:v>
                </c:pt>
                <c:pt idx="33">
                  <c:v>1.0699999999999999E-2</c:v>
                </c:pt>
                <c:pt idx="34">
                  <c:v>1.0699999999999999E-2</c:v>
                </c:pt>
                <c:pt idx="35">
                  <c:v>0.01</c:v>
                </c:pt>
                <c:pt idx="36">
                  <c:v>7.9000000000000008E-3</c:v>
                </c:pt>
                <c:pt idx="37">
                  <c:v>7.9000000000000008E-3</c:v>
                </c:pt>
                <c:pt idx="38">
                  <c:v>8.8000000000000005E-3</c:v>
                </c:pt>
                <c:pt idx="39">
                  <c:v>8.8000000000000005E-3</c:v>
                </c:pt>
                <c:pt idx="40">
                  <c:v>1.35E-2</c:v>
                </c:pt>
                <c:pt idx="41">
                  <c:v>1.35E-2</c:v>
                </c:pt>
                <c:pt idx="42">
                  <c:v>1.35E-2</c:v>
                </c:pt>
                <c:pt idx="43">
                  <c:v>1.35E-2</c:v>
                </c:pt>
                <c:pt idx="44">
                  <c:v>1.8499999999999999E-2</c:v>
                </c:pt>
                <c:pt idx="45">
                  <c:v>1.8499999999999999E-2</c:v>
                </c:pt>
                <c:pt idx="46">
                  <c:v>1.8499999999999999E-2</c:v>
                </c:pt>
                <c:pt idx="47">
                  <c:v>1.8499999999999999E-2</c:v>
                </c:pt>
                <c:pt idx="48">
                  <c:v>1.8499999999999999E-2</c:v>
                </c:pt>
                <c:pt idx="49">
                  <c:v>1.7999999999999999E-2</c:v>
                </c:pt>
                <c:pt idx="50">
                  <c:v>1.7999999999999999E-2</c:v>
                </c:pt>
                <c:pt idx="51">
                  <c:v>1.7999999999999999E-2</c:v>
                </c:pt>
                <c:pt idx="52">
                  <c:v>1.7999999999999999E-2</c:v>
                </c:pt>
                <c:pt idx="53">
                  <c:v>1.7999999999999999E-2</c:v>
                </c:pt>
                <c:pt idx="54">
                  <c:v>1.7999999999999999E-2</c:v>
                </c:pt>
                <c:pt idx="55">
                  <c:v>1.7000000000000001E-2</c:v>
                </c:pt>
                <c:pt idx="56">
                  <c:v>1.7000000000000001E-2</c:v>
                </c:pt>
                <c:pt idx="57">
                  <c:v>1.9199999999999998E-2</c:v>
                </c:pt>
                <c:pt idx="58">
                  <c:v>1.8800000000000001E-2</c:v>
                </c:pt>
                <c:pt idx="59">
                  <c:v>1.9E-2</c:v>
                </c:pt>
                <c:pt idx="60">
                  <c:v>0.02</c:v>
                </c:pt>
                <c:pt idx="61">
                  <c:v>0.02</c:v>
                </c:pt>
                <c:pt idx="62">
                  <c:v>0.02</c:v>
                </c:pt>
                <c:pt idx="63">
                  <c:v>0.02</c:v>
                </c:pt>
                <c:pt idx="64">
                  <c:v>1.6899999999999998E-2</c:v>
                </c:pt>
                <c:pt idx="65">
                  <c:v>1.5800000000000002E-2</c:v>
                </c:pt>
                <c:pt idx="66">
                  <c:v>1.29E-2</c:v>
                </c:pt>
                <c:pt idx="67">
                  <c:v>1.2E-2</c:v>
                </c:pt>
                <c:pt idx="68">
                  <c:v>1.2500000000000001E-2</c:v>
                </c:pt>
              </c:numCache>
            </c:numRef>
          </c:val>
          <c:smooth val="0"/>
          <c:extLst>
            <c:ext xmlns:c16="http://schemas.microsoft.com/office/drawing/2014/chart" uri="{C3380CC4-5D6E-409C-BE32-E72D297353CC}">
              <c16:uniqueId val="{00000000-67E9-4E0D-9979-688B43352FBE}"/>
            </c:ext>
          </c:extLst>
        </c:ser>
        <c:ser>
          <c:idx val="1"/>
          <c:order val="1"/>
          <c:tx>
            <c:strRef>
              <c:f>'Avg Change in Rent'!$E$3</c:f>
              <c:strCache>
                <c:ptCount val="1"/>
                <c:pt idx="0">
                  <c:v>CBD Office</c:v>
                </c:pt>
              </c:strCache>
            </c:strRef>
          </c:tx>
          <c:spPr>
            <a:ln w="19050">
              <a:solidFill>
                <a:srgbClr val="76CDD8"/>
              </a:solidFill>
              <a:prstDash val="sysDash"/>
            </a:ln>
          </c:spPr>
          <c:marker>
            <c:symbol val="none"/>
          </c:marker>
          <c:cat>
            <c:numRef>
              <c:f>'Avg Change in Rent'!$C$4:$C$72</c:f>
              <c:numCache>
                <c:formatCode>General</c:formatCode>
                <c:ptCount val="69"/>
                <c:pt idx="0">
                  <c:v>2003</c:v>
                </c:pt>
                <c:pt idx="1">
                  <c:v>2003</c:v>
                </c:pt>
                <c:pt idx="2">
                  <c:v>2003</c:v>
                </c:pt>
                <c:pt idx="3">
                  <c:v>2003</c:v>
                </c:pt>
                <c:pt idx="4">
                  <c:v>2004</c:v>
                </c:pt>
                <c:pt idx="5">
                  <c:v>2004</c:v>
                </c:pt>
                <c:pt idx="6">
                  <c:v>2004</c:v>
                </c:pt>
                <c:pt idx="7">
                  <c:v>2004</c:v>
                </c:pt>
                <c:pt idx="8">
                  <c:v>2005</c:v>
                </c:pt>
                <c:pt idx="9">
                  <c:v>2005</c:v>
                </c:pt>
                <c:pt idx="10">
                  <c:v>2005</c:v>
                </c:pt>
                <c:pt idx="11">
                  <c:v>2005</c:v>
                </c:pt>
                <c:pt idx="12">
                  <c:v>2006</c:v>
                </c:pt>
                <c:pt idx="13">
                  <c:v>2006</c:v>
                </c:pt>
                <c:pt idx="14">
                  <c:v>2006</c:v>
                </c:pt>
                <c:pt idx="15">
                  <c:v>2006</c:v>
                </c:pt>
                <c:pt idx="16">
                  <c:v>2007</c:v>
                </c:pt>
                <c:pt idx="17">
                  <c:v>2007</c:v>
                </c:pt>
                <c:pt idx="18">
                  <c:v>2007</c:v>
                </c:pt>
                <c:pt idx="19">
                  <c:v>2007</c:v>
                </c:pt>
                <c:pt idx="20">
                  <c:v>2008</c:v>
                </c:pt>
                <c:pt idx="21">
                  <c:v>2008</c:v>
                </c:pt>
                <c:pt idx="22">
                  <c:v>2008</c:v>
                </c:pt>
                <c:pt idx="23">
                  <c:v>2008</c:v>
                </c:pt>
                <c:pt idx="24">
                  <c:v>2009</c:v>
                </c:pt>
                <c:pt idx="25">
                  <c:v>2009</c:v>
                </c:pt>
                <c:pt idx="26">
                  <c:v>2009</c:v>
                </c:pt>
                <c:pt idx="27">
                  <c:v>2009</c:v>
                </c:pt>
                <c:pt idx="28">
                  <c:v>2010</c:v>
                </c:pt>
                <c:pt idx="29">
                  <c:v>2010</c:v>
                </c:pt>
                <c:pt idx="30">
                  <c:v>2010</c:v>
                </c:pt>
                <c:pt idx="31">
                  <c:v>2010</c:v>
                </c:pt>
                <c:pt idx="32">
                  <c:v>2011</c:v>
                </c:pt>
                <c:pt idx="33">
                  <c:v>2011</c:v>
                </c:pt>
                <c:pt idx="34">
                  <c:v>2011</c:v>
                </c:pt>
                <c:pt idx="35">
                  <c:v>2011</c:v>
                </c:pt>
                <c:pt idx="36">
                  <c:v>2012</c:v>
                </c:pt>
                <c:pt idx="37">
                  <c:v>2012</c:v>
                </c:pt>
                <c:pt idx="38">
                  <c:v>2012</c:v>
                </c:pt>
                <c:pt idx="39">
                  <c:v>2012</c:v>
                </c:pt>
                <c:pt idx="40">
                  <c:v>2013</c:v>
                </c:pt>
                <c:pt idx="41">
                  <c:v>2013</c:v>
                </c:pt>
                <c:pt idx="42">
                  <c:v>2013</c:v>
                </c:pt>
                <c:pt idx="43">
                  <c:v>2013</c:v>
                </c:pt>
                <c:pt idx="44">
                  <c:v>2014</c:v>
                </c:pt>
                <c:pt idx="45">
                  <c:v>2014</c:v>
                </c:pt>
                <c:pt idx="46">
                  <c:v>2014</c:v>
                </c:pt>
                <c:pt idx="47">
                  <c:v>2014</c:v>
                </c:pt>
                <c:pt idx="48">
                  <c:v>2015</c:v>
                </c:pt>
                <c:pt idx="49">
                  <c:v>2015</c:v>
                </c:pt>
                <c:pt idx="50">
                  <c:v>2015</c:v>
                </c:pt>
                <c:pt idx="51">
                  <c:v>2015</c:v>
                </c:pt>
                <c:pt idx="52">
                  <c:v>2016</c:v>
                </c:pt>
                <c:pt idx="53">
                  <c:v>2016</c:v>
                </c:pt>
                <c:pt idx="54">
                  <c:v>2016</c:v>
                </c:pt>
                <c:pt idx="55">
                  <c:v>2016</c:v>
                </c:pt>
                <c:pt idx="56">
                  <c:v>2017</c:v>
                </c:pt>
                <c:pt idx="57">
                  <c:v>2017</c:v>
                </c:pt>
                <c:pt idx="58">
                  <c:v>2017</c:v>
                </c:pt>
                <c:pt idx="59">
                  <c:v>2017</c:v>
                </c:pt>
                <c:pt idx="60">
                  <c:v>2018</c:v>
                </c:pt>
                <c:pt idx="61">
                  <c:v>2018</c:v>
                </c:pt>
                <c:pt idx="62">
                  <c:v>2018</c:v>
                </c:pt>
                <c:pt idx="63">
                  <c:v>2018</c:v>
                </c:pt>
                <c:pt idx="64">
                  <c:v>2019</c:v>
                </c:pt>
                <c:pt idx="65">
                  <c:v>2019</c:v>
                </c:pt>
                <c:pt idx="66">
                  <c:v>2019</c:v>
                </c:pt>
                <c:pt idx="67">
                  <c:v>2019</c:v>
                </c:pt>
                <c:pt idx="68">
                  <c:v>2020</c:v>
                </c:pt>
              </c:numCache>
            </c:numRef>
          </c:cat>
          <c:val>
            <c:numRef>
              <c:f>'Avg Change in Rent'!$E$4:$E$72</c:f>
              <c:numCache>
                <c:formatCode>0.0%</c:formatCode>
                <c:ptCount val="69"/>
                <c:pt idx="0">
                  <c:v>7.1000000000000004E-3</c:v>
                </c:pt>
                <c:pt idx="1">
                  <c:v>4.7999999999999996E-3</c:v>
                </c:pt>
                <c:pt idx="2">
                  <c:v>5.5999999999999999E-3</c:v>
                </c:pt>
                <c:pt idx="3">
                  <c:v>6.7000000000000002E-3</c:v>
                </c:pt>
                <c:pt idx="4">
                  <c:v>7.7999999999999996E-3</c:v>
                </c:pt>
                <c:pt idx="5">
                  <c:v>8.8000000000000005E-3</c:v>
                </c:pt>
                <c:pt idx="6">
                  <c:v>9.2999999999999992E-3</c:v>
                </c:pt>
                <c:pt idx="7">
                  <c:v>1.12E-2</c:v>
                </c:pt>
                <c:pt idx="8">
                  <c:v>1.21E-2</c:v>
                </c:pt>
                <c:pt idx="9">
                  <c:v>1.18E-2</c:v>
                </c:pt>
                <c:pt idx="10">
                  <c:v>1.5299999999999999E-2</c:v>
                </c:pt>
                <c:pt idx="11">
                  <c:v>2.1000000000000001E-2</c:v>
                </c:pt>
                <c:pt idx="12">
                  <c:v>2.3599999999999999E-2</c:v>
                </c:pt>
                <c:pt idx="13">
                  <c:v>2.8799999999999999E-2</c:v>
                </c:pt>
                <c:pt idx="14">
                  <c:v>3.04E-2</c:v>
                </c:pt>
                <c:pt idx="15">
                  <c:v>3.2500000000000001E-2</c:v>
                </c:pt>
                <c:pt idx="16">
                  <c:v>3.5400000000000001E-2</c:v>
                </c:pt>
                <c:pt idx="17">
                  <c:v>3.9199999999999999E-2</c:v>
                </c:pt>
                <c:pt idx="18">
                  <c:v>4.1000000000000002E-2</c:v>
                </c:pt>
                <c:pt idx="19">
                  <c:v>4.0300000000000002E-2</c:v>
                </c:pt>
                <c:pt idx="20">
                  <c:v>4.0500000000000001E-2</c:v>
                </c:pt>
                <c:pt idx="21">
                  <c:v>3.6400000000000002E-2</c:v>
                </c:pt>
                <c:pt idx="22">
                  <c:v>3.15E-2</c:v>
                </c:pt>
                <c:pt idx="23">
                  <c:v>2.1499999999999998E-2</c:v>
                </c:pt>
                <c:pt idx="24">
                  <c:v>5.4999999999999997E-3</c:v>
                </c:pt>
                <c:pt idx="25">
                  <c:v>-1.38E-2</c:v>
                </c:pt>
                <c:pt idx="26">
                  <c:v>-1.8800000000000001E-2</c:v>
                </c:pt>
                <c:pt idx="27">
                  <c:v>-1.95E-2</c:v>
                </c:pt>
                <c:pt idx="28">
                  <c:v>-0.01</c:v>
                </c:pt>
                <c:pt idx="29">
                  <c:v>-5.4999999999999997E-3</c:v>
                </c:pt>
                <c:pt idx="30">
                  <c:v>-1.5E-3</c:v>
                </c:pt>
                <c:pt idx="31">
                  <c:v>6.0000000000000001E-3</c:v>
                </c:pt>
                <c:pt idx="32">
                  <c:v>1.2500000000000001E-2</c:v>
                </c:pt>
                <c:pt idx="33">
                  <c:v>1.3899999999999999E-2</c:v>
                </c:pt>
                <c:pt idx="34">
                  <c:v>0.02</c:v>
                </c:pt>
                <c:pt idx="35">
                  <c:v>2.07E-2</c:v>
                </c:pt>
                <c:pt idx="36">
                  <c:v>2.1899999999999999E-2</c:v>
                </c:pt>
                <c:pt idx="37">
                  <c:v>2.5600000000000001E-2</c:v>
                </c:pt>
                <c:pt idx="38">
                  <c:v>2.5899999999999999E-2</c:v>
                </c:pt>
                <c:pt idx="39">
                  <c:v>2.5600000000000001E-2</c:v>
                </c:pt>
                <c:pt idx="40">
                  <c:v>2.4299999999999999E-2</c:v>
                </c:pt>
                <c:pt idx="41">
                  <c:v>2.3599999999999999E-2</c:v>
                </c:pt>
                <c:pt idx="42">
                  <c:v>2.6100000000000002E-2</c:v>
                </c:pt>
                <c:pt idx="43">
                  <c:v>2.6100000000000002E-2</c:v>
                </c:pt>
                <c:pt idx="44">
                  <c:v>2.6100000000000002E-2</c:v>
                </c:pt>
                <c:pt idx="45">
                  <c:v>2.3900000000000001E-2</c:v>
                </c:pt>
                <c:pt idx="46">
                  <c:v>2.4299999999999999E-2</c:v>
                </c:pt>
                <c:pt idx="47">
                  <c:v>2.5700000000000001E-2</c:v>
                </c:pt>
                <c:pt idx="48">
                  <c:v>2.4299999999999999E-2</c:v>
                </c:pt>
                <c:pt idx="49">
                  <c:v>2.4299999999999999E-2</c:v>
                </c:pt>
                <c:pt idx="50">
                  <c:v>2.93E-2</c:v>
                </c:pt>
                <c:pt idx="51">
                  <c:v>0.03</c:v>
                </c:pt>
                <c:pt idx="52">
                  <c:v>2.92E-2</c:v>
                </c:pt>
                <c:pt idx="53">
                  <c:v>2.86E-2</c:v>
                </c:pt>
                <c:pt idx="54">
                  <c:v>2.5700000000000001E-2</c:v>
                </c:pt>
                <c:pt idx="55">
                  <c:v>2.7099999999999999E-2</c:v>
                </c:pt>
                <c:pt idx="56">
                  <c:v>2.64E-2</c:v>
                </c:pt>
                <c:pt idx="57">
                  <c:v>2.5700000000000001E-2</c:v>
                </c:pt>
                <c:pt idx="58">
                  <c:v>2.5399999999999999E-2</c:v>
                </c:pt>
                <c:pt idx="59">
                  <c:v>2.6100000000000002E-2</c:v>
                </c:pt>
                <c:pt idx="60">
                  <c:v>2.53E-2</c:v>
                </c:pt>
                <c:pt idx="61">
                  <c:v>2.4E-2</c:v>
                </c:pt>
                <c:pt idx="62">
                  <c:v>2.41E-2</c:v>
                </c:pt>
                <c:pt idx="63">
                  <c:v>2.47E-2</c:v>
                </c:pt>
                <c:pt idx="64">
                  <c:v>2.47E-2</c:v>
                </c:pt>
                <c:pt idx="65">
                  <c:v>2.5700000000000001E-2</c:v>
                </c:pt>
                <c:pt idx="66">
                  <c:v>2.41E-2</c:v>
                </c:pt>
                <c:pt idx="67">
                  <c:v>2.5399999999999999E-2</c:v>
                </c:pt>
                <c:pt idx="68">
                  <c:v>2.3599999999999999E-2</c:v>
                </c:pt>
              </c:numCache>
            </c:numRef>
          </c:val>
          <c:smooth val="0"/>
          <c:extLst>
            <c:ext xmlns:c16="http://schemas.microsoft.com/office/drawing/2014/chart" uri="{C3380CC4-5D6E-409C-BE32-E72D297353CC}">
              <c16:uniqueId val="{00000001-67E9-4E0D-9979-688B43352FBE}"/>
            </c:ext>
          </c:extLst>
        </c:ser>
        <c:ser>
          <c:idx val="2"/>
          <c:order val="2"/>
          <c:tx>
            <c:strRef>
              <c:f>'Avg Change in Rent'!$F$3</c:f>
              <c:strCache>
                <c:ptCount val="1"/>
                <c:pt idx="0">
                  <c:v>Suburban Office</c:v>
                </c:pt>
              </c:strCache>
            </c:strRef>
          </c:tx>
          <c:spPr>
            <a:ln w="19050">
              <a:prstDash val="sysDash"/>
            </a:ln>
          </c:spPr>
          <c:marker>
            <c:symbol val="none"/>
          </c:marker>
          <c:cat>
            <c:numRef>
              <c:f>'Avg Change in Rent'!$C$4:$C$72</c:f>
              <c:numCache>
                <c:formatCode>General</c:formatCode>
                <c:ptCount val="69"/>
                <c:pt idx="0">
                  <c:v>2003</c:v>
                </c:pt>
                <c:pt idx="1">
                  <c:v>2003</c:v>
                </c:pt>
                <c:pt idx="2">
                  <c:v>2003</c:v>
                </c:pt>
                <c:pt idx="3">
                  <c:v>2003</c:v>
                </c:pt>
                <c:pt idx="4">
                  <c:v>2004</c:v>
                </c:pt>
                <c:pt idx="5">
                  <c:v>2004</c:v>
                </c:pt>
                <c:pt idx="6">
                  <c:v>2004</c:v>
                </c:pt>
                <c:pt idx="7">
                  <c:v>2004</c:v>
                </c:pt>
                <c:pt idx="8">
                  <c:v>2005</c:v>
                </c:pt>
                <c:pt idx="9">
                  <c:v>2005</c:v>
                </c:pt>
                <c:pt idx="10">
                  <c:v>2005</c:v>
                </c:pt>
                <c:pt idx="11">
                  <c:v>2005</c:v>
                </c:pt>
                <c:pt idx="12">
                  <c:v>2006</c:v>
                </c:pt>
                <c:pt idx="13">
                  <c:v>2006</c:v>
                </c:pt>
                <c:pt idx="14">
                  <c:v>2006</c:v>
                </c:pt>
                <c:pt idx="15">
                  <c:v>2006</c:v>
                </c:pt>
                <c:pt idx="16">
                  <c:v>2007</c:v>
                </c:pt>
                <c:pt idx="17">
                  <c:v>2007</c:v>
                </c:pt>
                <c:pt idx="18">
                  <c:v>2007</c:v>
                </c:pt>
                <c:pt idx="19">
                  <c:v>2007</c:v>
                </c:pt>
                <c:pt idx="20">
                  <c:v>2008</c:v>
                </c:pt>
                <c:pt idx="21">
                  <c:v>2008</c:v>
                </c:pt>
                <c:pt idx="22">
                  <c:v>2008</c:v>
                </c:pt>
                <c:pt idx="23">
                  <c:v>2008</c:v>
                </c:pt>
                <c:pt idx="24">
                  <c:v>2009</c:v>
                </c:pt>
                <c:pt idx="25">
                  <c:v>2009</c:v>
                </c:pt>
                <c:pt idx="26">
                  <c:v>2009</c:v>
                </c:pt>
                <c:pt idx="27">
                  <c:v>2009</c:v>
                </c:pt>
                <c:pt idx="28">
                  <c:v>2010</c:v>
                </c:pt>
                <c:pt idx="29">
                  <c:v>2010</c:v>
                </c:pt>
                <c:pt idx="30">
                  <c:v>2010</c:v>
                </c:pt>
                <c:pt idx="31">
                  <c:v>2010</c:v>
                </c:pt>
                <c:pt idx="32">
                  <c:v>2011</c:v>
                </c:pt>
                <c:pt idx="33">
                  <c:v>2011</c:v>
                </c:pt>
                <c:pt idx="34">
                  <c:v>2011</c:v>
                </c:pt>
                <c:pt idx="35">
                  <c:v>2011</c:v>
                </c:pt>
                <c:pt idx="36">
                  <c:v>2012</c:v>
                </c:pt>
                <c:pt idx="37">
                  <c:v>2012</c:v>
                </c:pt>
                <c:pt idx="38">
                  <c:v>2012</c:v>
                </c:pt>
                <c:pt idx="39">
                  <c:v>2012</c:v>
                </c:pt>
                <c:pt idx="40">
                  <c:v>2013</c:v>
                </c:pt>
                <c:pt idx="41">
                  <c:v>2013</c:v>
                </c:pt>
                <c:pt idx="42">
                  <c:v>2013</c:v>
                </c:pt>
                <c:pt idx="43">
                  <c:v>2013</c:v>
                </c:pt>
                <c:pt idx="44">
                  <c:v>2014</c:v>
                </c:pt>
                <c:pt idx="45">
                  <c:v>2014</c:v>
                </c:pt>
                <c:pt idx="46">
                  <c:v>2014</c:v>
                </c:pt>
                <c:pt idx="47">
                  <c:v>2014</c:v>
                </c:pt>
                <c:pt idx="48">
                  <c:v>2015</c:v>
                </c:pt>
                <c:pt idx="49">
                  <c:v>2015</c:v>
                </c:pt>
                <c:pt idx="50">
                  <c:v>2015</c:v>
                </c:pt>
                <c:pt idx="51">
                  <c:v>2015</c:v>
                </c:pt>
                <c:pt idx="52">
                  <c:v>2016</c:v>
                </c:pt>
                <c:pt idx="53">
                  <c:v>2016</c:v>
                </c:pt>
                <c:pt idx="54">
                  <c:v>2016</c:v>
                </c:pt>
                <c:pt idx="55">
                  <c:v>2016</c:v>
                </c:pt>
                <c:pt idx="56">
                  <c:v>2017</c:v>
                </c:pt>
                <c:pt idx="57">
                  <c:v>2017</c:v>
                </c:pt>
                <c:pt idx="58">
                  <c:v>2017</c:v>
                </c:pt>
                <c:pt idx="59">
                  <c:v>2017</c:v>
                </c:pt>
                <c:pt idx="60">
                  <c:v>2018</c:v>
                </c:pt>
                <c:pt idx="61">
                  <c:v>2018</c:v>
                </c:pt>
                <c:pt idx="62">
                  <c:v>2018</c:v>
                </c:pt>
                <c:pt idx="63">
                  <c:v>2018</c:v>
                </c:pt>
                <c:pt idx="64">
                  <c:v>2019</c:v>
                </c:pt>
                <c:pt idx="65">
                  <c:v>2019</c:v>
                </c:pt>
                <c:pt idx="66">
                  <c:v>2019</c:v>
                </c:pt>
                <c:pt idx="67">
                  <c:v>2019</c:v>
                </c:pt>
                <c:pt idx="68">
                  <c:v>2020</c:v>
                </c:pt>
              </c:numCache>
            </c:numRef>
          </c:cat>
          <c:val>
            <c:numRef>
              <c:f>'Avg Change in Rent'!$F$4:$F$72</c:f>
              <c:numCache>
                <c:formatCode>0.0%</c:formatCode>
                <c:ptCount val="69"/>
                <c:pt idx="0">
                  <c:v>1.4E-3</c:v>
                </c:pt>
                <c:pt idx="1">
                  <c:v>-2.9999999999999997E-4</c:v>
                </c:pt>
                <c:pt idx="2">
                  <c:v>2.9999999999999997E-4</c:v>
                </c:pt>
                <c:pt idx="3">
                  <c:v>1.5E-3</c:v>
                </c:pt>
                <c:pt idx="4">
                  <c:v>1.5E-3</c:v>
                </c:pt>
                <c:pt idx="5">
                  <c:v>4.3E-3</c:v>
                </c:pt>
                <c:pt idx="6">
                  <c:v>4.7000000000000002E-3</c:v>
                </c:pt>
                <c:pt idx="7">
                  <c:v>7.0000000000000001E-3</c:v>
                </c:pt>
                <c:pt idx="8">
                  <c:v>7.0000000000000001E-3</c:v>
                </c:pt>
                <c:pt idx="9">
                  <c:v>8.8999999999999999E-3</c:v>
                </c:pt>
                <c:pt idx="10">
                  <c:v>1.3599999999999999E-2</c:v>
                </c:pt>
                <c:pt idx="11">
                  <c:v>1.7100000000000001E-2</c:v>
                </c:pt>
                <c:pt idx="12">
                  <c:v>1.9300000000000001E-2</c:v>
                </c:pt>
                <c:pt idx="13">
                  <c:v>2.3400000000000001E-2</c:v>
                </c:pt>
                <c:pt idx="14">
                  <c:v>2.4E-2</c:v>
                </c:pt>
                <c:pt idx="15">
                  <c:v>2.6599999999999999E-2</c:v>
                </c:pt>
                <c:pt idx="16">
                  <c:v>2.7799999999999998E-2</c:v>
                </c:pt>
                <c:pt idx="17">
                  <c:v>3.1399999999999997E-2</c:v>
                </c:pt>
                <c:pt idx="18">
                  <c:v>3.1399999999999997E-2</c:v>
                </c:pt>
                <c:pt idx="19">
                  <c:v>3.1099999999999999E-2</c:v>
                </c:pt>
                <c:pt idx="20">
                  <c:v>3.1399999999999997E-2</c:v>
                </c:pt>
                <c:pt idx="21">
                  <c:v>2.58E-2</c:v>
                </c:pt>
                <c:pt idx="22">
                  <c:v>2.4400000000000002E-2</c:v>
                </c:pt>
                <c:pt idx="23">
                  <c:v>1.9099999999999999E-2</c:v>
                </c:pt>
                <c:pt idx="24">
                  <c:v>-2.8999999999999998E-3</c:v>
                </c:pt>
                <c:pt idx="25">
                  <c:v>-1.21E-2</c:v>
                </c:pt>
                <c:pt idx="26">
                  <c:v>-2.4199999999999999E-2</c:v>
                </c:pt>
                <c:pt idx="27">
                  <c:v>-2.35E-2</c:v>
                </c:pt>
                <c:pt idx="28">
                  <c:v>-2.46E-2</c:v>
                </c:pt>
                <c:pt idx="29">
                  <c:v>-2.1499999999999998E-2</c:v>
                </c:pt>
                <c:pt idx="30">
                  <c:v>-6.3E-3</c:v>
                </c:pt>
                <c:pt idx="31">
                  <c:v>-1.6999999999999999E-3</c:v>
                </c:pt>
                <c:pt idx="32">
                  <c:v>4.1999999999999997E-3</c:v>
                </c:pt>
                <c:pt idx="33">
                  <c:v>5.4999999999999997E-3</c:v>
                </c:pt>
                <c:pt idx="34">
                  <c:v>1.2699999999999999E-2</c:v>
                </c:pt>
                <c:pt idx="35">
                  <c:v>1.2699999999999999E-2</c:v>
                </c:pt>
                <c:pt idx="36">
                  <c:v>1.54E-2</c:v>
                </c:pt>
                <c:pt idx="37">
                  <c:v>1.38E-2</c:v>
                </c:pt>
                <c:pt idx="38">
                  <c:v>1.4200000000000001E-2</c:v>
                </c:pt>
                <c:pt idx="39">
                  <c:v>1.55E-2</c:v>
                </c:pt>
                <c:pt idx="40">
                  <c:v>1.4E-2</c:v>
                </c:pt>
                <c:pt idx="41">
                  <c:v>1.55E-2</c:v>
                </c:pt>
                <c:pt idx="42">
                  <c:v>1.6E-2</c:v>
                </c:pt>
                <c:pt idx="43">
                  <c:v>1.8100000000000002E-2</c:v>
                </c:pt>
                <c:pt idx="44">
                  <c:v>2.06E-2</c:v>
                </c:pt>
                <c:pt idx="45">
                  <c:v>2.1899999999999999E-2</c:v>
                </c:pt>
                <c:pt idx="46">
                  <c:v>2.5000000000000001E-2</c:v>
                </c:pt>
                <c:pt idx="47">
                  <c:v>2.63E-2</c:v>
                </c:pt>
                <c:pt idx="48">
                  <c:v>2.5600000000000001E-2</c:v>
                </c:pt>
                <c:pt idx="49">
                  <c:v>2.5600000000000001E-2</c:v>
                </c:pt>
                <c:pt idx="50">
                  <c:v>2.8799999999999999E-2</c:v>
                </c:pt>
                <c:pt idx="51">
                  <c:v>2.8799999999999999E-2</c:v>
                </c:pt>
                <c:pt idx="52">
                  <c:v>2.7529999999999999E-2</c:v>
                </c:pt>
                <c:pt idx="53">
                  <c:v>2.2499999999999999E-2</c:v>
                </c:pt>
                <c:pt idx="54">
                  <c:v>2.2499999999999999E-2</c:v>
                </c:pt>
                <c:pt idx="55">
                  <c:v>2.1299999999999999E-2</c:v>
                </c:pt>
                <c:pt idx="56">
                  <c:v>2.0299999999999999E-2</c:v>
                </c:pt>
                <c:pt idx="57">
                  <c:v>2.0299999999999999E-2</c:v>
                </c:pt>
                <c:pt idx="58">
                  <c:v>0.02</c:v>
                </c:pt>
                <c:pt idx="59">
                  <c:v>1.8599999999999998E-2</c:v>
                </c:pt>
                <c:pt idx="60">
                  <c:v>1.8599999999999998E-2</c:v>
                </c:pt>
                <c:pt idx="61">
                  <c:v>1.8599999999999998E-2</c:v>
                </c:pt>
                <c:pt idx="62">
                  <c:v>1.8599999999999998E-2</c:v>
                </c:pt>
                <c:pt idx="63">
                  <c:v>1.8599999999999998E-2</c:v>
                </c:pt>
                <c:pt idx="64">
                  <c:v>1.9300000000000001E-2</c:v>
                </c:pt>
                <c:pt idx="65">
                  <c:v>1.9300000000000001E-2</c:v>
                </c:pt>
                <c:pt idx="66">
                  <c:v>1.9300000000000001E-2</c:v>
                </c:pt>
                <c:pt idx="67">
                  <c:v>1.9300000000000001E-2</c:v>
                </c:pt>
                <c:pt idx="68">
                  <c:v>0.02</c:v>
                </c:pt>
              </c:numCache>
            </c:numRef>
          </c:val>
          <c:smooth val="0"/>
          <c:extLst>
            <c:ext xmlns:c16="http://schemas.microsoft.com/office/drawing/2014/chart" uri="{C3380CC4-5D6E-409C-BE32-E72D297353CC}">
              <c16:uniqueId val="{00000002-67E9-4E0D-9979-688B43352FBE}"/>
            </c:ext>
          </c:extLst>
        </c:ser>
        <c:ser>
          <c:idx val="3"/>
          <c:order val="3"/>
          <c:tx>
            <c:strRef>
              <c:f>'Avg Change in Rent'!$G$3</c:f>
              <c:strCache>
                <c:ptCount val="1"/>
                <c:pt idx="0">
                  <c:v>Industrial Warehouse</c:v>
                </c:pt>
              </c:strCache>
            </c:strRef>
          </c:tx>
          <c:spPr>
            <a:ln>
              <a:prstDash val="sysDash"/>
            </a:ln>
          </c:spPr>
          <c:marker>
            <c:symbol val="none"/>
          </c:marker>
          <c:cat>
            <c:numRef>
              <c:f>'Avg Change in Rent'!$C$4:$C$72</c:f>
              <c:numCache>
                <c:formatCode>General</c:formatCode>
                <c:ptCount val="69"/>
                <c:pt idx="0">
                  <c:v>2003</c:v>
                </c:pt>
                <c:pt idx="1">
                  <c:v>2003</c:v>
                </c:pt>
                <c:pt idx="2">
                  <c:v>2003</c:v>
                </c:pt>
                <c:pt idx="3">
                  <c:v>2003</c:v>
                </c:pt>
                <c:pt idx="4">
                  <c:v>2004</c:v>
                </c:pt>
                <c:pt idx="5">
                  <c:v>2004</c:v>
                </c:pt>
                <c:pt idx="6">
                  <c:v>2004</c:v>
                </c:pt>
                <c:pt idx="7">
                  <c:v>2004</c:v>
                </c:pt>
                <c:pt idx="8">
                  <c:v>2005</c:v>
                </c:pt>
                <c:pt idx="9">
                  <c:v>2005</c:v>
                </c:pt>
                <c:pt idx="10">
                  <c:v>2005</c:v>
                </c:pt>
                <c:pt idx="11">
                  <c:v>2005</c:v>
                </c:pt>
                <c:pt idx="12">
                  <c:v>2006</c:v>
                </c:pt>
                <c:pt idx="13">
                  <c:v>2006</c:v>
                </c:pt>
                <c:pt idx="14">
                  <c:v>2006</c:v>
                </c:pt>
                <c:pt idx="15">
                  <c:v>2006</c:v>
                </c:pt>
                <c:pt idx="16">
                  <c:v>2007</c:v>
                </c:pt>
                <c:pt idx="17">
                  <c:v>2007</c:v>
                </c:pt>
                <c:pt idx="18">
                  <c:v>2007</c:v>
                </c:pt>
                <c:pt idx="19">
                  <c:v>2007</c:v>
                </c:pt>
                <c:pt idx="20">
                  <c:v>2008</c:v>
                </c:pt>
                <c:pt idx="21">
                  <c:v>2008</c:v>
                </c:pt>
                <c:pt idx="22">
                  <c:v>2008</c:v>
                </c:pt>
                <c:pt idx="23">
                  <c:v>2008</c:v>
                </c:pt>
                <c:pt idx="24">
                  <c:v>2009</c:v>
                </c:pt>
                <c:pt idx="25">
                  <c:v>2009</c:v>
                </c:pt>
                <c:pt idx="26">
                  <c:v>2009</c:v>
                </c:pt>
                <c:pt idx="27">
                  <c:v>2009</c:v>
                </c:pt>
                <c:pt idx="28">
                  <c:v>2010</c:v>
                </c:pt>
                <c:pt idx="29">
                  <c:v>2010</c:v>
                </c:pt>
                <c:pt idx="30">
                  <c:v>2010</c:v>
                </c:pt>
                <c:pt idx="31">
                  <c:v>2010</c:v>
                </c:pt>
                <c:pt idx="32">
                  <c:v>2011</c:v>
                </c:pt>
                <c:pt idx="33">
                  <c:v>2011</c:v>
                </c:pt>
                <c:pt idx="34">
                  <c:v>2011</c:v>
                </c:pt>
                <c:pt idx="35">
                  <c:v>2011</c:v>
                </c:pt>
                <c:pt idx="36">
                  <c:v>2012</c:v>
                </c:pt>
                <c:pt idx="37">
                  <c:v>2012</c:v>
                </c:pt>
                <c:pt idx="38">
                  <c:v>2012</c:v>
                </c:pt>
                <c:pt idx="39">
                  <c:v>2012</c:v>
                </c:pt>
                <c:pt idx="40">
                  <c:v>2013</c:v>
                </c:pt>
                <c:pt idx="41">
                  <c:v>2013</c:v>
                </c:pt>
                <c:pt idx="42">
                  <c:v>2013</c:v>
                </c:pt>
                <c:pt idx="43">
                  <c:v>2013</c:v>
                </c:pt>
                <c:pt idx="44">
                  <c:v>2014</c:v>
                </c:pt>
                <c:pt idx="45">
                  <c:v>2014</c:v>
                </c:pt>
                <c:pt idx="46">
                  <c:v>2014</c:v>
                </c:pt>
                <c:pt idx="47">
                  <c:v>2014</c:v>
                </c:pt>
                <c:pt idx="48">
                  <c:v>2015</c:v>
                </c:pt>
                <c:pt idx="49">
                  <c:v>2015</c:v>
                </c:pt>
                <c:pt idx="50">
                  <c:v>2015</c:v>
                </c:pt>
                <c:pt idx="51">
                  <c:v>2015</c:v>
                </c:pt>
                <c:pt idx="52">
                  <c:v>2016</c:v>
                </c:pt>
                <c:pt idx="53">
                  <c:v>2016</c:v>
                </c:pt>
                <c:pt idx="54">
                  <c:v>2016</c:v>
                </c:pt>
                <c:pt idx="55">
                  <c:v>2016</c:v>
                </c:pt>
                <c:pt idx="56">
                  <c:v>2017</c:v>
                </c:pt>
                <c:pt idx="57">
                  <c:v>2017</c:v>
                </c:pt>
                <c:pt idx="58">
                  <c:v>2017</c:v>
                </c:pt>
                <c:pt idx="59">
                  <c:v>2017</c:v>
                </c:pt>
                <c:pt idx="60">
                  <c:v>2018</c:v>
                </c:pt>
                <c:pt idx="61">
                  <c:v>2018</c:v>
                </c:pt>
                <c:pt idx="62">
                  <c:v>2018</c:v>
                </c:pt>
                <c:pt idx="63">
                  <c:v>2018</c:v>
                </c:pt>
                <c:pt idx="64">
                  <c:v>2019</c:v>
                </c:pt>
                <c:pt idx="65">
                  <c:v>2019</c:v>
                </c:pt>
                <c:pt idx="66">
                  <c:v>2019</c:v>
                </c:pt>
                <c:pt idx="67">
                  <c:v>2019</c:v>
                </c:pt>
                <c:pt idx="68">
                  <c:v>2020</c:v>
                </c:pt>
              </c:numCache>
            </c:numRef>
          </c:cat>
          <c:val>
            <c:numRef>
              <c:f>'Avg Change in Rent'!$G$4:$G$72</c:f>
              <c:numCache>
                <c:formatCode>0.0%</c:formatCode>
                <c:ptCount val="69"/>
                <c:pt idx="0">
                  <c:v>1.32E-2</c:v>
                </c:pt>
                <c:pt idx="1">
                  <c:v>1.4999999999999999E-2</c:v>
                </c:pt>
                <c:pt idx="2">
                  <c:v>1.4999999999999999E-2</c:v>
                </c:pt>
                <c:pt idx="3">
                  <c:v>1.5699999999999999E-2</c:v>
                </c:pt>
                <c:pt idx="4">
                  <c:v>1.5699999999999999E-2</c:v>
                </c:pt>
                <c:pt idx="5">
                  <c:v>1.6799999999999999E-2</c:v>
                </c:pt>
                <c:pt idx="6">
                  <c:v>1.54E-2</c:v>
                </c:pt>
                <c:pt idx="7">
                  <c:v>1.5699999999999999E-2</c:v>
                </c:pt>
                <c:pt idx="8">
                  <c:v>1.6299999999999999E-2</c:v>
                </c:pt>
                <c:pt idx="9">
                  <c:v>1.83E-2</c:v>
                </c:pt>
                <c:pt idx="10">
                  <c:v>1.9699999999999999E-2</c:v>
                </c:pt>
                <c:pt idx="11">
                  <c:v>1.9599999999999999E-2</c:v>
                </c:pt>
                <c:pt idx="12">
                  <c:v>2.1999999999999999E-2</c:v>
                </c:pt>
                <c:pt idx="13">
                  <c:v>2.29E-2</c:v>
                </c:pt>
                <c:pt idx="14">
                  <c:v>2.4E-2</c:v>
                </c:pt>
                <c:pt idx="15">
                  <c:v>2.6499999999999999E-2</c:v>
                </c:pt>
                <c:pt idx="16">
                  <c:v>2.7099999999999999E-2</c:v>
                </c:pt>
                <c:pt idx="17">
                  <c:v>2.8400000000000002E-2</c:v>
                </c:pt>
                <c:pt idx="18">
                  <c:v>2.98E-2</c:v>
                </c:pt>
                <c:pt idx="19">
                  <c:v>3.2300000000000002E-2</c:v>
                </c:pt>
                <c:pt idx="20">
                  <c:v>3.2300000000000002E-2</c:v>
                </c:pt>
                <c:pt idx="21">
                  <c:v>2.9399999999999999E-2</c:v>
                </c:pt>
                <c:pt idx="22">
                  <c:v>2.86E-2</c:v>
                </c:pt>
                <c:pt idx="23">
                  <c:v>2.07E-2</c:v>
                </c:pt>
                <c:pt idx="24">
                  <c:v>1.11E-2</c:v>
                </c:pt>
                <c:pt idx="25">
                  <c:v>1.6999999999999999E-3</c:v>
                </c:pt>
                <c:pt idx="26">
                  <c:v>-3.0999999999999999E-3</c:v>
                </c:pt>
                <c:pt idx="27">
                  <c:v>-8.9999999999999993E-3</c:v>
                </c:pt>
                <c:pt idx="28">
                  <c:v>-8.8000000000000005E-3</c:v>
                </c:pt>
                <c:pt idx="29">
                  <c:v>-4.4000000000000003E-3</c:v>
                </c:pt>
                <c:pt idx="30">
                  <c:v>2.0000000000000001E-4</c:v>
                </c:pt>
                <c:pt idx="31">
                  <c:v>0</c:v>
                </c:pt>
                <c:pt idx="32">
                  <c:v>4.4000000000000003E-3</c:v>
                </c:pt>
                <c:pt idx="33">
                  <c:v>8.9999999999999993E-3</c:v>
                </c:pt>
                <c:pt idx="34">
                  <c:v>1.4E-2</c:v>
                </c:pt>
                <c:pt idx="35">
                  <c:v>1.2E-2</c:v>
                </c:pt>
                <c:pt idx="36">
                  <c:v>1.46E-2</c:v>
                </c:pt>
                <c:pt idx="37">
                  <c:v>1.7000000000000001E-2</c:v>
                </c:pt>
                <c:pt idx="38">
                  <c:v>1.8599999999999998E-2</c:v>
                </c:pt>
                <c:pt idx="39">
                  <c:v>1.9099999999999999E-2</c:v>
                </c:pt>
                <c:pt idx="40">
                  <c:v>1.9099999999999999E-2</c:v>
                </c:pt>
                <c:pt idx="41">
                  <c:v>2.4E-2</c:v>
                </c:pt>
                <c:pt idx="42">
                  <c:v>2.3800000000000002E-2</c:v>
                </c:pt>
                <c:pt idx="43">
                  <c:v>2.3599999999999999E-2</c:v>
                </c:pt>
                <c:pt idx="44">
                  <c:v>2.3900000000000001E-2</c:v>
                </c:pt>
                <c:pt idx="45">
                  <c:v>2.4500000000000001E-2</c:v>
                </c:pt>
                <c:pt idx="46">
                  <c:v>2.5000000000000001E-2</c:v>
                </c:pt>
                <c:pt idx="47">
                  <c:v>2.5999999999999999E-2</c:v>
                </c:pt>
                <c:pt idx="48">
                  <c:v>2.7E-2</c:v>
                </c:pt>
                <c:pt idx="49">
                  <c:v>2.98E-2</c:v>
                </c:pt>
                <c:pt idx="50">
                  <c:v>2.8299999999999999E-2</c:v>
                </c:pt>
                <c:pt idx="51">
                  <c:v>0.03</c:v>
                </c:pt>
                <c:pt idx="52">
                  <c:v>3.0499999999999999E-2</c:v>
                </c:pt>
                <c:pt idx="53">
                  <c:v>2.41E-2</c:v>
                </c:pt>
                <c:pt idx="54">
                  <c:v>2.5000000000000001E-2</c:v>
                </c:pt>
                <c:pt idx="55">
                  <c:v>2.5499999999999998E-2</c:v>
                </c:pt>
                <c:pt idx="56">
                  <c:v>2.5000000000000001E-2</c:v>
                </c:pt>
                <c:pt idx="57">
                  <c:v>2.5499999999999998E-2</c:v>
                </c:pt>
                <c:pt idx="58">
                  <c:v>2.5499999999999998E-2</c:v>
                </c:pt>
                <c:pt idx="59">
                  <c:v>2.5000000000000001E-2</c:v>
                </c:pt>
                <c:pt idx="60">
                  <c:v>2.3099999999999999E-2</c:v>
                </c:pt>
                <c:pt idx="61">
                  <c:v>2.4299999999999999E-2</c:v>
                </c:pt>
                <c:pt idx="62">
                  <c:v>2.5999999999999999E-2</c:v>
                </c:pt>
                <c:pt idx="63">
                  <c:v>2.7799999999999998E-2</c:v>
                </c:pt>
                <c:pt idx="64">
                  <c:v>2.7799999999999998E-2</c:v>
                </c:pt>
                <c:pt idx="65">
                  <c:v>2.7799999999999998E-2</c:v>
                </c:pt>
                <c:pt idx="66">
                  <c:v>2.7799999999999998E-2</c:v>
                </c:pt>
                <c:pt idx="67">
                  <c:v>2.8000000000000001E-2</c:v>
                </c:pt>
                <c:pt idx="68">
                  <c:v>2.6599999999999999E-2</c:v>
                </c:pt>
              </c:numCache>
            </c:numRef>
          </c:val>
          <c:smooth val="0"/>
          <c:extLst>
            <c:ext xmlns:c16="http://schemas.microsoft.com/office/drawing/2014/chart" uri="{C3380CC4-5D6E-409C-BE32-E72D297353CC}">
              <c16:uniqueId val="{00000003-67E9-4E0D-9979-688B43352FBE}"/>
            </c:ext>
          </c:extLst>
        </c:ser>
        <c:ser>
          <c:idx val="4"/>
          <c:order val="4"/>
          <c:tx>
            <c:strRef>
              <c:f>'Avg Change in Rent'!$H$3</c:f>
              <c:strCache>
                <c:ptCount val="1"/>
                <c:pt idx="0">
                  <c:v>Regional Mall </c:v>
                </c:pt>
              </c:strCache>
            </c:strRef>
          </c:tx>
          <c:spPr>
            <a:ln>
              <a:prstDash val="sysDash"/>
            </a:ln>
          </c:spPr>
          <c:marker>
            <c:symbol val="none"/>
          </c:marker>
          <c:cat>
            <c:numRef>
              <c:f>'Avg Change in Rent'!$C$4:$C$72</c:f>
              <c:numCache>
                <c:formatCode>General</c:formatCode>
                <c:ptCount val="69"/>
                <c:pt idx="0">
                  <c:v>2003</c:v>
                </c:pt>
                <c:pt idx="1">
                  <c:v>2003</c:v>
                </c:pt>
                <c:pt idx="2">
                  <c:v>2003</c:v>
                </c:pt>
                <c:pt idx="3">
                  <c:v>2003</c:v>
                </c:pt>
                <c:pt idx="4">
                  <c:v>2004</c:v>
                </c:pt>
                <c:pt idx="5">
                  <c:v>2004</c:v>
                </c:pt>
                <c:pt idx="6">
                  <c:v>2004</c:v>
                </c:pt>
                <c:pt idx="7">
                  <c:v>2004</c:v>
                </c:pt>
                <c:pt idx="8">
                  <c:v>2005</c:v>
                </c:pt>
                <c:pt idx="9">
                  <c:v>2005</c:v>
                </c:pt>
                <c:pt idx="10">
                  <c:v>2005</c:v>
                </c:pt>
                <c:pt idx="11">
                  <c:v>2005</c:v>
                </c:pt>
                <c:pt idx="12">
                  <c:v>2006</c:v>
                </c:pt>
                <c:pt idx="13">
                  <c:v>2006</c:v>
                </c:pt>
                <c:pt idx="14">
                  <c:v>2006</c:v>
                </c:pt>
                <c:pt idx="15">
                  <c:v>2006</c:v>
                </c:pt>
                <c:pt idx="16">
                  <c:v>2007</c:v>
                </c:pt>
                <c:pt idx="17">
                  <c:v>2007</c:v>
                </c:pt>
                <c:pt idx="18">
                  <c:v>2007</c:v>
                </c:pt>
                <c:pt idx="19">
                  <c:v>2007</c:v>
                </c:pt>
                <c:pt idx="20">
                  <c:v>2008</c:v>
                </c:pt>
                <c:pt idx="21">
                  <c:v>2008</c:v>
                </c:pt>
                <c:pt idx="22">
                  <c:v>2008</c:v>
                </c:pt>
                <c:pt idx="23">
                  <c:v>2008</c:v>
                </c:pt>
                <c:pt idx="24">
                  <c:v>2009</c:v>
                </c:pt>
                <c:pt idx="25">
                  <c:v>2009</c:v>
                </c:pt>
                <c:pt idx="26">
                  <c:v>2009</c:v>
                </c:pt>
                <c:pt idx="27">
                  <c:v>2009</c:v>
                </c:pt>
                <c:pt idx="28">
                  <c:v>2010</c:v>
                </c:pt>
                <c:pt idx="29">
                  <c:v>2010</c:v>
                </c:pt>
                <c:pt idx="30">
                  <c:v>2010</c:v>
                </c:pt>
                <c:pt idx="31">
                  <c:v>2010</c:v>
                </c:pt>
                <c:pt idx="32">
                  <c:v>2011</c:v>
                </c:pt>
                <c:pt idx="33">
                  <c:v>2011</c:v>
                </c:pt>
                <c:pt idx="34">
                  <c:v>2011</c:v>
                </c:pt>
                <c:pt idx="35">
                  <c:v>2011</c:v>
                </c:pt>
                <c:pt idx="36">
                  <c:v>2012</c:v>
                </c:pt>
                <c:pt idx="37">
                  <c:v>2012</c:v>
                </c:pt>
                <c:pt idx="38">
                  <c:v>2012</c:v>
                </c:pt>
                <c:pt idx="39">
                  <c:v>2012</c:v>
                </c:pt>
                <c:pt idx="40">
                  <c:v>2013</c:v>
                </c:pt>
                <c:pt idx="41">
                  <c:v>2013</c:v>
                </c:pt>
                <c:pt idx="42">
                  <c:v>2013</c:v>
                </c:pt>
                <c:pt idx="43">
                  <c:v>2013</c:v>
                </c:pt>
                <c:pt idx="44">
                  <c:v>2014</c:v>
                </c:pt>
                <c:pt idx="45">
                  <c:v>2014</c:v>
                </c:pt>
                <c:pt idx="46">
                  <c:v>2014</c:v>
                </c:pt>
                <c:pt idx="47">
                  <c:v>2014</c:v>
                </c:pt>
                <c:pt idx="48">
                  <c:v>2015</c:v>
                </c:pt>
                <c:pt idx="49">
                  <c:v>2015</c:v>
                </c:pt>
                <c:pt idx="50">
                  <c:v>2015</c:v>
                </c:pt>
                <c:pt idx="51">
                  <c:v>2015</c:v>
                </c:pt>
                <c:pt idx="52">
                  <c:v>2016</c:v>
                </c:pt>
                <c:pt idx="53">
                  <c:v>2016</c:v>
                </c:pt>
                <c:pt idx="54">
                  <c:v>2016</c:v>
                </c:pt>
                <c:pt idx="55">
                  <c:v>2016</c:v>
                </c:pt>
                <c:pt idx="56">
                  <c:v>2017</c:v>
                </c:pt>
                <c:pt idx="57">
                  <c:v>2017</c:v>
                </c:pt>
                <c:pt idx="58">
                  <c:v>2017</c:v>
                </c:pt>
                <c:pt idx="59">
                  <c:v>2017</c:v>
                </c:pt>
                <c:pt idx="60">
                  <c:v>2018</c:v>
                </c:pt>
                <c:pt idx="61">
                  <c:v>2018</c:v>
                </c:pt>
                <c:pt idx="62">
                  <c:v>2018</c:v>
                </c:pt>
                <c:pt idx="63">
                  <c:v>2018</c:v>
                </c:pt>
                <c:pt idx="64">
                  <c:v>2019</c:v>
                </c:pt>
                <c:pt idx="65">
                  <c:v>2019</c:v>
                </c:pt>
                <c:pt idx="66">
                  <c:v>2019</c:v>
                </c:pt>
                <c:pt idx="67">
                  <c:v>2019</c:v>
                </c:pt>
                <c:pt idx="68">
                  <c:v>2020</c:v>
                </c:pt>
              </c:numCache>
            </c:numRef>
          </c:cat>
          <c:val>
            <c:numRef>
              <c:f>'Avg Change in Rent'!$H$4:$H$72</c:f>
              <c:numCache>
                <c:formatCode>0.0%</c:formatCode>
                <c:ptCount val="69"/>
                <c:pt idx="0">
                  <c:v>2.58E-2</c:v>
                </c:pt>
                <c:pt idx="1">
                  <c:v>2.6700000000000002E-2</c:v>
                </c:pt>
                <c:pt idx="2">
                  <c:v>2.5000000000000001E-2</c:v>
                </c:pt>
                <c:pt idx="3">
                  <c:v>2.5000000000000001E-2</c:v>
                </c:pt>
                <c:pt idx="4">
                  <c:v>2.5000000000000001E-2</c:v>
                </c:pt>
                <c:pt idx="5">
                  <c:v>2.5000000000000001E-2</c:v>
                </c:pt>
                <c:pt idx="6">
                  <c:v>2.5399999999999999E-2</c:v>
                </c:pt>
                <c:pt idx="7">
                  <c:v>2.5399999999999999E-2</c:v>
                </c:pt>
                <c:pt idx="8">
                  <c:v>2.5399999999999999E-2</c:v>
                </c:pt>
                <c:pt idx="9">
                  <c:v>2.5399999999999999E-2</c:v>
                </c:pt>
                <c:pt idx="10">
                  <c:v>2.5399999999999999E-2</c:v>
                </c:pt>
                <c:pt idx="11">
                  <c:v>2.8199999999999999E-2</c:v>
                </c:pt>
                <c:pt idx="12">
                  <c:v>2.8199999999999999E-2</c:v>
                </c:pt>
                <c:pt idx="13">
                  <c:v>2.8199999999999999E-2</c:v>
                </c:pt>
                <c:pt idx="14">
                  <c:v>2.9700000000000001E-2</c:v>
                </c:pt>
                <c:pt idx="15">
                  <c:v>2.9399999999999999E-2</c:v>
                </c:pt>
                <c:pt idx="16">
                  <c:v>2.9399999999999999E-2</c:v>
                </c:pt>
                <c:pt idx="17">
                  <c:v>2.9499999999999998E-2</c:v>
                </c:pt>
                <c:pt idx="18">
                  <c:v>2.9499999999999998E-2</c:v>
                </c:pt>
                <c:pt idx="19">
                  <c:v>2.9399999999999999E-2</c:v>
                </c:pt>
                <c:pt idx="20">
                  <c:v>2.63E-2</c:v>
                </c:pt>
                <c:pt idx="21">
                  <c:v>2.63E-2</c:v>
                </c:pt>
                <c:pt idx="22">
                  <c:v>2.5000000000000001E-2</c:v>
                </c:pt>
                <c:pt idx="23">
                  <c:v>1.8800000000000001E-2</c:v>
                </c:pt>
                <c:pt idx="24">
                  <c:v>1.7100000000000001E-2</c:v>
                </c:pt>
                <c:pt idx="25">
                  <c:v>8.6E-3</c:v>
                </c:pt>
                <c:pt idx="26">
                  <c:v>5.0000000000000001E-3</c:v>
                </c:pt>
                <c:pt idx="27">
                  <c:v>2.5000000000000001E-3</c:v>
                </c:pt>
                <c:pt idx="28">
                  <c:v>-1.6999999999999999E-3</c:v>
                </c:pt>
                <c:pt idx="29">
                  <c:v>5.7999999999999996E-3</c:v>
                </c:pt>
                <c:pt idx="30">
                  <c:v>5.7999999999999996E-3</c:v>
                </c:pt>
                <c:pt idx="31">
                  <c:v>6.7000000000000002E-3</c:v>
                </c:pt>
                <c:pt idx="32">
                  <c:v>1.3299999999999999E-2</c:v>
                </c:pt>
                <c:pt idx="33">
                  <c:v>1.5800000000000002E-2</c:v>
                </c:pt>
                <c:pt idx="34">
                  <c:v>1.4999999999999999E-2</c:v>
                </c:pt>
                <c:pt idx="35">
                  <c:v>1.4999999999999999E-2</c:v>
                </c:pt>
                <c:pt idx="36">
                  <c:v>1.5800000000000002E-2</c:v>
                </c:pt>
                <c:pt idx="37">
                  <c:v>1.5800000000000002E-2</c:v>
                </c:pt>
                <c:pt idx="38">
                  <c:v>0.02</c:v>
                </c:pt>
                <c:pt idx="39">
                  <c:v>2.58E-2</c:v>
                </c:pt>
                <c:pt idx="40">
                  <c:v>2.75E-2</c:v>
                </c:pt>
                <c:pt idx="41">
                  <c:v>3.0800000000000001E-2</c:v>
                </c:pt>
                <c:pt idx="42">
                  <c:v>3.0800000000000001E-2</c:v>
                </c:pt>
                <c:pt idx="43">
                  <c:v>2.8299999999999999E-2</c:v>
                </c:pt>
                <c:pt idx="44">
                  <c:v>0.03</c:v>
                </c:pt>
                <c:pt idx="45">
                  <c:v>0.03</c:v>
                </c:pt>
                <c:pt idx="46">
                  <c:v>2.6700000000000002E-2</c:v>
                </c:pt>
                <c:pt idx="47">
                  <c:v>2.58E-2</c:v>
                </c:pt>
                <c:pt idx="48">
                  <c:v>2.6700000000000002E-2</c:v>
                </c:pt>
                <c:pt idx="49">
                  <c:v>2.9000000000000001E-2</c:v>
                </c:pt>
                <c:pt idx="50">
                  <c:v>2.98E-2</c:v>
                </c:pt>
                <c:pt idx="51">
                  <c:v>2.7799999999999998E-2</c:v>
                </c:pt>
                <c:pt idx="52">
                  <c:v>2.7300000000000001E-2</c:v>
                </c:pt>
                <c:pt idx="53">
                  <c:v>2.6499999999999999E-2</c:v>
                </c:pt>
                <c:pt idx="54">
                  <c:v>2.8500000000000001E-2</c:v>
                </c:pt>
                <c:pt idx="55">
                  <c:v>2.5999999999999999E-2</c:v>
                </c:pt>
                <c:pt idx="56">
                  <c:v>2.5499999999999998E-2</c:v>
                </c:pt>
                <c:pt idx="57">
                  <c:v>2.4500000000000001E-2</c:v>
                </c:pt>
                <c:pt idx="58">
                  <c:v>2.5000000000000001E-2</c:v>
                </c:pt>
                <c:pt idx="59">
                  <c:v>2.4E-2</c:v>
                </c:pt>
                <c:pt idx="60">
                  <c:v>2.4E-2</c:v>
                </c:pt>
                <c:pt idx="61">
                  <c:v>2.4E-2</c:v>
                </c:pt>
                <c:pt idx="62">
                  <c:v>2.3E-2</c:v>
                </c:pt>
                <c:pt idx="63">
                  <c:v>2.3E-2</c:v>
                </c:pt>
                <c:pt idx="64">
                  <c:v>1.6299999999999999E-2</c:v>
                </c:pt>
                <c:pt idx="65">
                  <c:v>1.2999999999999999E-2</c:v>
                </c:pt>
                <c:pt idx="66">
                  <c:v>1.2E-2</c:v>
                </c:pt>
                <c:pt idx="67">
                  <c:v>1.0999999999999999E-2</c:v>
                </c:pt>
                <c:pt idx="68">
                  <c:v>1.0999999999999999E-2</c:v>
                </c:pt>
              </c:numCache>
            </c:numRef>
          </c:val>
          <c:smooth val="0"/>
          <c:extLst>
            <c:ext xmlns:c16="http://schemas.microsoft.com/office/drawing/2014/chart" uri="{C3380CC4-5D6E-409C-BE32-E72D297353CC}">
              <c16:uniqueId val="{00000004-67E9-4E0D-9979-688B43352FBE}"/>
            </c:ext>
          </c:extLst>
        </c:ser>
        <c:ser>
          <c:idx val="5"/>
          <c:order val="5"/>
          <c:tx>
            <c:strRef>
              <c:f>'Avg Change in Rent'!$I$3</c:f>
              <c:strCache>
                <c:ptCount val="1"/>
                <c:pt idx="0">
                  <c:v>Power Center </c:v>
                </c:pt>
              </c:strCache>
            </c:strRef>
          </c:tx>
          <c:spPr>
            <a:ln>
              <a:solidFill>
                <a:srgbClr val="009394"/>
              </a:solidFill>
              <a:prstDash val="sysDash"/>
            </a:ln>
          </c:spPr>
          <c:marker>
            <c:symbol val="none"/>
          </c:marker>
          <c:cat>
            <c:numRef>
              <c:f>'Avg Change in Rent'!$C$4:$C$72</c:f>
              <c:numCache>
                <c:formatCode>General</c:formatCode>
                <c:ptCount val="69"/>
                <c:pt idx="0">
                  <c:v>2003</c:v>
                </c:pt>
                <c:pt idx="1">
                  <c:v>2003</c:v>
                </c:pt>
                <c:pt idx="2">
                  <c:v>2003</c:v>
                </c:pt>
                <c:pt idx="3">
                  <c:v>2003</c:v>
                </c:pt>
                <c:pt idx="4">
                  <c:v>2004</c:v>
                </c:pt>
                <c:pt idx="5">
                  <c:v>2004</c:v>
                </c:pt>
                <c:pt idx="6">
                  <c:v>2004</c:v>
                </c:pt>
                <c:pt idx="7">
                  <c:v>2004</c:v>
                </c:pt>
                <c:pt idx="8">
                  <c:v>2005</c:v>
                </c:pt>
                <c:pt idx="9">
                  <c:v>2005</c:v>
                </c:pt>
                <c:pt idx="10">
                  <c:v>2005</c:v>
                </c:pt>
                <c:pt idx="11">
                  <c:v>2005</c:v>
                </c:pt>
                <c:pt idx="12">
                  <c:v>2006</c:v>
                </c:pt>
                <c:pt idx="13">
                  <c:v>2006</c:v>
                </c:pt>
                <c:pt idx="14">
                  <c:v>2006</c:v>
                </c:pt>
                <c:pt idx="15">
                  <c:v>2006</c:v>
                </c:pt>
                <c:pt idx="16">
                  <c:v>2007</c:v>
                </c:pt>
                <c:pt idx="17">
                  <c:v>2007</c:v>
                </c:pt>
                <c:pt idx="18">
                  <c:v>2007</c:v>
                </c:pt>
                <c:pt idx="19">
                  <c:v>2007</c:v>
                </c:pt>
                <c:pt idx="20">
                  <c:v>2008</c:v>
                </c:pt>
                <c:pt idx="21">
                  <c:v>2008</c:v>
                </c:pt>
                <c:pt idx="22">
                  <c:v>2008</c:v>
                </c:pt>
                <c:pt idx="23">
                  <c:v>2008</c:v>
                </c:pt>
                <c:pt idx="24">
                  <c:v>2009</c:v>
                </c:pt>
                <c:pt idx="25">
                  <c:v>2009</c:v>
                </c:pt>
                <c:pt idx="26">
                  <c:v>2009</c:v>
                </c:pt>
                <c:pt idx="27">
                  <c:v>2009</c:v>
                </c:pt>
                <c:pt idx="28">
                  <c:v>2010</c:v>
                </c:pt>
                <c:pt idx="29">
                  <c:v>2010</c:v>
                </c:pt>
                <c:pt idx="30">
                  <c:v>2010</c:v>
                </c:pt>
                <c:pt idx="31">
                  <c:v>2010</c:v>
                </c:pt>
                <c:pt idx="32">
                  <c:v>2011</c:v>
                </c:pt>
                <c:pt idx="33">
                  <c:v>2011</c:v>
                </c:pt>
                <c:pt idx="34">
                  <c:v>2011</c:v>
                </c:pt>
                <c:pt idx="35">
                  <c:v>2011</c:v>
                </c:pt>
                <c:pt idx="36">
                  <c:v>2012</c:v>
                </c:pt>
                <c:pt idx="37">
                  <c:v>2012</c:v>
                </c:pt>
                <c:pt idx="38">
                  <c:v>2012</c:v>
                </c:pt>
                <c:pt idx="39">
                  <c:v>2012</c:v>
                </c:pt>
                <c:pt idx="40">
                  <c:v>2013</c:v>
                </c:pt>
                <c:pt idx="41">
                  <c:v>2013</c:v>
                </c:pt>
                <c:pt idx="42">
                  <c:v>2013</c:v>
                </c:pt>
                <c:pt idx="43">
                  <c:v>2013</c:v>
                </c:pt>
                <c:pt idx="44">
                  <c:v>2014</c:v>
                </c:pt>
                <c:pt idx="45">
                  <c:v>2014</c:v>
                </c:pt>
                <c:pt idx="46">
                  <c:v>2014</c:v>
                </c:pt>
                <c:pt idx="47">
                  <c:v>2014</c:v>
                </c:pt>
                <c:pt idx="48">
                  <c:v>2015</c:v>
                </c:pt>
                <c:pt idx="49">
                  <c:v>2015</c:v>
                </c:pt>
                <c:pt idx="50">
                  <c:v>2015</c:v>
                </c:pt>
                <c:pt idx="51">
                  <c:v>2015</c:v>
                </c:pt>
                <c:pt idx="52">
                  <c:v>2016</c:v>
                </c:pt>
                <c:pt idx="53">
                  <c:v>2016</c:v>
                </c:pt>
                <c:pt idx="54">
                  <c:v>2016</c:v>
                </c:pt>
                <c:pt idx="55">
                  <c:v>2016</c:v>
                </c:pt>
                <c:pt idx="56">
                  <c:v>2017</c:v>
                </c:pt>
                <c:pt idx="57">
                  <c:v>2017</c:v>
                </c:pt>
                <c:pt idx="58">
                  <c:v>2017</c:v>
                </c:pt>
                <c:pt idx="59">
                  <c:v>2017</c:v>
                </c:pt>
                <c:pt idx="60">
                  <c:v>2018</c:v>
                </c:pt>
                <c:pt idx="61">
                  <c:v>2018</c:v>
                </c:pt>
                <c:pt idx="62">
                  <c:v>2018</c:v>
                </c:pt>
                <c:pt idx="63">
                  <c:v>2018</c:v>
                </c:pt>
                <c:pt idx="64">
                  <c:v>2019</c:v>
                </c:pt>
                <c:pt idx="65">
                  <c:v>2019</c:v>
                </c:pt>
                <c:pt idx="66">
                  <c:v>2019</c:v>
                </c:pt>
                <c:pt idx="67">
                  <c:v>2019</c:v>
                </c:pt>
                <c:pt idx="68">
                  <c:v>2020</c:v>
                </c:pt>
              </c:numCache>
            </c:numRef>
          </c:cat>
          <c:val>
            <c:numRef>
              <c:f>'Avg Change in Rent'!$I$4:$I$72</c:f>
              <c:numCache>
                <c:formatCode>0.0%</c:formatCode>
                <c:ptCount val="69"/>
                <c:pt idx="0">
                  <c:v>2.5000000000000001E-2</c:v>
                </c:pt>
                <c:pt idx="1">
                  <c:v>2.4199999999999999E-2</c:v>
                </c:pt>
                <c:pt idx="2">
                  <c:v>2.4199999999999999E-2</c:v>
                </c:pt>
                <c:pt idx="3">
                  <c:v>2.4199999999999999E-2</c:v>
                </c:pt>
                <c:pt idx="4">
                  <c:v>2.3800000000000002E-2</c:v>
                </c:pt>
                <c:pt idx="5">
                  <c:v>2.63E-2</c:v>
                </c:pt>
                <c:pt idx="6">
                  <c:v>2.75E-2</c:v>
                </c:pt>
                <c:pt idx="7">
                  <c:v>2.5000000000000001E-2</c:v>
                </c:pt>
                <c:pt idx="8">
                  <c:v>2.5000000000000001E-2</c:v>
                </c:pt>
                <c:pt idx="9">
                  <c:v>2.5000000000000001E-2</c:v>
                </c:pt>
                <c:pt idx="10">
                  <c:v>2.5700000000000001E-2</c:v>
                </c:pt>
                <c:pt idx="11">
                  <c:v>2.5700000000000001E-2</c:v>
                </c:pt>
                <c:pt idx="12">
                  <c:v>2.93E-2</c:v>
                </c:pt>
                <c:pt idx="13">
                  <c:v>2.93E-2</c:v>
                </c:pt>
                <c:pt idx="14">
                  <c:v>3.2099999999999997E-2</c:v>
                </c:pt>
                <c:pt idx="15">
                  <c:v>0.03</c:v>
                </c:pt>
                <c:pt idx="16">
                  <c:v>3.0700000000000002E-2</c:v>
                </c:pt>
                <c:pt idx="17">
                  <c:v>3.1300000000000001E-2</c:v>
                </c:pt>
                <c:pt idx="18">
                  <c:v>2.8799999999999999E-2</c:v>
                </c:pt>
                <c:pt idx="19">
                  <c:v>2.8799999999999999E-2</c:v>
                </c:pt>
                <c:pt idx="20">
                  <c:v>2.8799999999999999E-2</c:v>
                </c:pt>
                <c:pt idx="21">
                  <c:v>2.4400000000000002E-2</c:v>
                </c:pt>
                <c:pt idx="22">
                  <c:v>2.3099999999999999E-2</c:v>
                </c:pt>
                <c:pt idx="23">
                  <c:v>1.3599999999999999E-2</c:v>
                </c:pt>
                <c:pt idx="24">
                  <c:v>0</c:v>
                </c:pt>
                <c:pt idx="25">
                  <c:v>3.3E-3</c:v>
                </c:pt>
                <c:pt idx="26">
                  <c:v>-1.4999999999999999E-2</c:v>
                </c:pt>
                <c:pt idx="27">
                  <c:v>-1.7000000000000001E-2</c:v>
                </c:pt>
                <c:pt idx="28">
                  <c:v>-1.7000000000000001E-2</c:v>
                </c:pt>
                <c:pt idx="29">
                  <c:v>-7.0000000000000001E-3</c:v>
                </c:pt>
                <c:pt idx="30">
                  <c:v>-7.0000000000000001E-3</c:v>
                </c:pt>
                <c:pt idx="31">
                  <c:v>-7.0000000000000001E-3</c:v>
                </c:pt>
                <c:pt idx="32">
                  <c:v>6.0000000000000001E-3</c:v>
                </c:pt>
                <c:pt idx="33">
                  <c:v>8.0000000000000002E-3</c:v>
                </c:pt>
                <c:pt idx="34">
                  <c:v>8.0000000000000002E-3</c:v>
                </c:pt>
                <c:pt idx="35">
                  <c:v>8.0000000000000002E-3</c:v>
                </c:pt>
                <c:pt idx="36">
                  <c:v>0.01</c:v>
                </c:pt>
                <c:pt idx="37">
                  <c:v>1.21E-2</c:v>
                </c:pt>
                <c:pt idx="38">
                  <c:v>1.14E-2</c:v>
                </c:pt>
                <c:pt idx="39">
                  <c:v>1.17E-2</c:v>
                </c:pt>
                <c:pt idx="40">
                  <c:v>1.17E-2</c:v>
                </c:pt>
                <c:pt idx="41">
                  <c:v>1.17E-2</c:v>
                </c:pt>
                <c:pt idx="42">
                  <c:v>1.17E-2</c:v>
                </c:pt>
                <c:pt idx="43">
                  <c:v>1.17E-2</c:v>
                </c:pt>
                <c:pt idx="44">
                  <c:v>1.17E-2</c:v>
                </c:pt>
                <c:pt idx="45">
                  <c:v>1.4E-2</c:v>
                </c:pt>
                <c:pt idx="46">
                  <c:v>1.4E-2</c:v>
                </c:pt>
                <c:pt idx="47">
                  <c:v>1.67E-2</c:v>
                </c:pt>
                <c:pt idx="48">
                  <c:v>1.67E-2</c:v>
                </c:pt>
                <c:pt idx="49">
                  <c:v>1.7500000000000002E-2</c:v>
                </c:pt>
                <c:pt idx="50">
                  <c:v>1.7500000000000002E-2</c:v>
                </c:pt>
                <c:pt idx="51">
                  <c:v>1.9199999999999998E-2</c:v>
                </c:pt>
                <c:pt idx="52">
                  <c:v>0.02</c:v>
                </c:pt>
                <c:pt idx="53">
                  <c:v>0.02</c:v>
                </c:pt>
                <c:pt idx="54">
                  <c:v>0.02</c:v>
                </c:pt>
                <c:pt idx="55">
                  <c:v>1.9599999999999999E-2</c:v>
                </c:pt>
                <c:pt idx="56">
                  <c:v>1.9599999999999999E-2</c:v>
                </c:pt>
                <c:pt idx="57">
                  <c:v>1.9599999999999999E-2</c:v>
                </c:pt>
                <c:pt idx="58">
                  <c:v>1.9699999999999999E-2</c:v>
                </c:pt>
                <c:pt idx="59">
                  <c:v>1.6799999999999999E-2</c:v>
                </c:pt>
                <c:pt idx="60">
                  <c:v>1.6799999999999999E-2</c:v>
                </c:pt>
                <c:pt idx="61">
                  <c:v>1.6E-2</c:v>
                </c:pt>
                <c:pt idx="62">
                  <c:v>1.9E-2</c:v>
                </c:pt>
                <c:pt idx="63">
                  <c:v>1.9E-2</c:v>
                </c:pt>
                <c:pt idx="64">
                  <c:v>1.9E-2</c:v>
                </c:pt>
                <c:pt idx="65">
                  <c:v>1.9599999999999999E-2</c:v>
                </c:pt>
                <c:pt idx="66">
                  <c:v>1.8800000000000001E-2</c:v>
                </c:pt>
                <c:pt idx="67">
                  <c:v>1.7500000000000002E-2</c:v>
                </c:pt>
                <c:pt idx="68">
                  <c:v>1.4999999999999999E-2</c:v>
                </c:pt>
              </c:numCache>
            </c:numRef>
          </c:val>
          <c:smooth val="0"/>
          <c:extLst>
            <c:ext xmlns:c16="http://schemas.microsoft.com/office/drawing/2014/chart" uri="{C3380CC4-5D6E-409C-BE32-E72D297353CC}">
              <c16:uniqueId val="{00000005-67E9-4E0D-9979-688B43352FBE}"/>
            </c:ext>
          </c:extLst>
        </c:ser>
        <c:dLbls>
          <c:showLegendKey val="0"/>
          <c:showVal val="0"/>
          <c:showCatName val="0"/>
          <c:showSerName val="0"/>
          <c:showPercent val="0"/>
          <c:showBubbleSize val="0"/>
        </c:dLbls>
        <c:smooth val="0"/>
        <c:axId val="619154416"/>
        <c:axId val="619154808"/>
        <c:extLst/>
      </c:lineChart>
      <c:valAx>
        <c:axId val="619154808"/>
        <c:scaling>
          <c:orientation val="minMax"/>
          <c:min val="-0.05"/>
        </c:scaling>
        <c:delete val="0"/>
        <c:axPos val="l"/>
        <c:majorGridlines>
          <c:spPr>
            <a:ln w="3175">
              <a:solidFill>
                <a:srgbClr val="808080"/>
              </a:solidFill>
              <a:prstDash val="sysDash"/>
            </a:ln>
          </c:spPr>
        </c:majorGridlines>
        <c:numFmt formatCode="0%" sourceLinked="0"/>
        <c:majorTickMark val="out"/>
        <c:minorTickMark val="none"/>
        <c:tickLblPos val="low"/>
        <c:spPr>
          <a:ln w="3175">
            <a:solidFill>
              <a:srgbClr val="000000"/>
            </a:solidFill>
            <a:prstDash val="solid"/>
          </a:ln>
        </c:spPr>
        <c:txPr>
          <a:bodyPr rot="0" vert="horz" numCol="1"/>
          <a:lstStyle/>
          <a:p>
            <a:pPr>
              <a:defRPr sz="900">
                <a:latin typeface="Arial" panose="020B0604020202020204" pitchFamily="34" charset="0"/>
                <a:cs typeface="Arial" panose="020B0604020202020204" pitchFamily="34" charset="0"/>
              </a:defRPr>
            </a:pPr>
            <a:endParaRPr lang="en-US"/>
          </a:p>
        </c:txPr>
        <c:crossAx val="619154416"/>
        <c:crosses val="autoZero"/>
        <c:crossBetween val="between"/>
      </c:valAx>
      <c:dateAx>
        <c:axId val="619154416"/>
        <c:scaling>
          <c:orientation val="minMax"/>
        </c:scaling>
        <c:delete val="0"/>
        <c:axPos val="b"/>
        <c:numFmt formatCode="General" sourceLinked="0"/>
        <c:majorTickMark val="out"/>
        <c:minorTickMark val="none"/>
        <c:tickLblPos val="low"/>
        <c:spPr>
          <a:ln w="3175">
            <a:solidFill>
              <a:srgbClr val="000000"/>
            </a:solidFill>
            <a:prstDash val="solid"/>
          </a:ln>
        </c:spPr>
        <c:txPr>
          <a:bodyPr rot="-2700000" vert="horz" numCol="1"/>
          <a:lstStyle/>
          <a:p>
            <a:pPr>
              <a:defRPr sz="900">
                <a:latin typeface="Arial" panose="020B0604020202020204" pitchFamily="34" charset="0"/>
                <a:cs typeface="Arial" panose="020B0604020202020204" pitchFamily="34" charset="0"/>
              </a:defRPr>
            </a:pPr>
            <a:endParaRPr lang="en-US"/>
          </a:p>
        </c:txPr>
        <c:crossAx val="619154808"/>
        <c:crosses val="autoZero"/>
        <c:auto val="1"/>
        <c:lblOffset val="100"/>
        <c:baseTimeUnit val="days"/>
        <c:majorUnit val="4"/>
        <c:majorTimeUnit val="days"/>
        <c:minorTimeUnit val="days"/>
      </c:dateAx>
      <c:spPr>
        <a:noFill/>
        <a:ln w="25400">
          <a:noFill/>
        </a:ln>
      </c:spPr>
    </c:plotArea>
    <c:legend>
      <c:legendPos val="b"/>
      <c:layout>
        <c:manualLayout>
          <c:xMode val="edge"/>
          <c:yMode val="edge"/>
          <c:x val="0"/>
          <c:y val="0.74651734800000003"/>
          <c:w val="1"/>
          <c:h val="0.1636044509"/>
        </c:manualLayout>
      </c:layout>
      <c:overlay val="0"/>
      <c:txPr>
        <a:bodyPr numCol="1"/>
        <a:lstStyle/>
        <a:p>
          <a:pPr>
            <a:defRPr sz="9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w="6350">
      <a:noFill/>
    </a:ln>
  </c:spPr>
  <c:txPr>
    <a:bodyPr numCol="1"/>
    <a:lstStyle/>
    <a:p>
      <a:pPr>
        <a:defRPr sz="1200" b="0" i="0" u="none" strike="noStrike" baseline="0">
          <a:solidFill>
            <a:srgbClr val="000000"/>
          </a:solidFill>
          <a:latin typeface="Univers LT 47 CondensedLt" panose="02000406040000020003" pitchFamily="2" charset="0"/>
          <a:ea typeface="Univers 47 CondensedLight"/>
          <a:cs typeface="Univers 47 CondensedLigh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65605999999998E-2"/>
          <c:y val="0.19188381569999999"/>
          <c:w val="0.94415497020000005"/>
          <c:h val="0.62521843330000004"/>
        </c:manualLayout>
      </c:layout>
      <c:barChart>
        <c:barDir val="col"/>
        <c:grouping val="clustered"/>
        <c:varyColors val="0"/>
        <c:ser>
          <c:idx val="0"/>
          <c:order val="0"/>
          <c:tx>
            <c:strRef>
              <c:f>Sheet1!$B$1</c:f>
              <c:strCache>
                <c:ptCount val="1"/>
                <c:pt idx="0">
                  <c:v>Series 1</c:v>
                </c:pt>
              </c:strCache>
            </c:strRef>
          </c:tx>
          <c:spPr>
            <a:solidFill>
              <a:schemeClr val="bg1"/>
            </a:solidFill>
            <a:ln w="0">
              <a:noFill/>
            </a:ln>
            <a:effectLst/>
          </c:spPr>
          <c:invertIfNegative val="0"/>
          <c:cat>
            <c:strRef>
              <c:f>Sheet1!$A$2:$A$8</c:f>
              <c:strCache>
                <c:ptCount val="7"/>
                <c:pt idx="0">
                  <c:v>Year 1</c:v>
                </c:pt>
                <c:pt idx="1">
                  <c:v>Year 2</c:v>
                </c:pt>
                <c:pt idx="2">
                  <c:v>Year 3</c:v>
                </c:pt>
                <c:pt idx="3">
                  <c:v>Year 4</c:v>
                </c:pt>
                <c:pt idx="4">
                  <c:v>Year 5</c:v>
                </c:pt>
                <c:pt idx="5">
                  <c:v>Year 6</c:v>
                </c:pt>
                <c:pt idx="6">
                  <c:v>Year 7</c:v>
                </c:pt>
              </c:strCache>
            </c:strRef>
          </c:cat>
          <c:val>
            <c:numRef>
              <c:f>Sheet1!$B$2:$B$8</c:f>
              <c:numCache>
                <c:formatCode>General</c:formatCode>
                <c:ptCount val="7"/>
                <c:pt idx="0">
                  <c:v>1.5</c:v>
                </c:pt>
                <c:pt idx="1">
                  <c:v>3.0225</c:v>
                </c:pt>
                <c:pt idx="2">
                  <c:v>4.5678299999999998</c:v>
                </c:pt>
                <c:pt idx="3">
                  <c:v>6.1363551699999999</c:v>
                </c:pt>
                <c:pt idx="4">
                  <c:v>7.7279999999999998</c:v>
                </c:pt>
                <c:pt idx="5">
                  <c:v>9.3443261</c:v>
                </c:pt>
                <c:pt idx="6">
                  <c:v>10.984493000000001</c:v>
                </c:pt>
              </c:numCache>
            </c:numRef>
          </c:val>
          <c:extLst>
            <c:ext xmlns:c16="http://schemas.microsoft.com/office/drawing/2014/chart" uri="{C3380CC4-5D6E-409C-BE32-E72D297353CC}">
              <c16:uniqueId val="{00000000-E3DD-4F57-BC43-A25803613805}"/>
            </c:ext>
          </c:extLst>
        </c:ser>
        <c:dLbls>
          <c:showLegendKey val="0"/>
          <c:showVal val="0"/>
          <c:showCatName val="0"/>
          <c:showSerName val="0"/>
          <c:showPercent val="0"/>
          <c:showBubbleSize val="0"/>
        </c:dLbls>
        <c:gapWidth val="0"/>
        <c:overlap val="100"/>
        <c:axId val="1163585512"/>
        <c:axId val="1163587808"/>
      </c:barChart>
      <c:catAx>
        <c:axId val="1163585512"/>
        <c:scaling>
          <c:orientation val="minMax"/>
        </c:scaling>
        <c:delete val="1"/>
        <c:axPos val="b"/>
        <c:numFmt formatCode="General" sourceLinked="1"/>
        <c:majorTickMark val="none"/>
        <c:minorTickMark val="none"/>
        <c:tickLblPos val="nextTo"/>
        <c:crossAx val="1163587808"/>
        <c:crosses val="autoZero"/>
        <c:auto val="1"/>
        <c:lblAlgn val="ctr"/>
        <c:lblOffset val="100"/>
        <c:noMultiLvlLbl val="0"/>
      </c:catAx>
      <c:valAx>
        <c:axId val="1163587808"/>
        <c:scaling>
          <c:orientation val="minMax"/>
        </c:scaling>
        <c:delete val="1"/>
        <c:axPos val="l"/>
        <c:numFmt formatCode="General" sourceLinked="1"/>
        <c:majorTickMark val="none"/>
        <c:minorTickMark val="none"/>
        <c:tickLblPos val="nextTo"/>
        <c:crossAx val="1163585512"/>
        <c:crosses val="autoZero"/>
        <c:crossBetween val="between"/>
      </c:valAx>
      <c:spPr>
        <a:noFill/>
        <a:ln>
          <a:noFill/>
        </a:ln>
        <a:effectLst/>
      </c:spPr>
    </c:plotArea>
    <c:plotVisOnly val="1"/>
    <c:dispBlanksAs val="gap"/>
    <c:showDLblsOverMax val="0"/>
  </c:chart>
  <c:spPr>
    <a:noFill/>
    <a:ln>
      <a:noFill/>
    </a:ln>
    <a:effectLst/>
  </c:spPr>
  <c:txPr>
    <a:bodyPr numCol="1"/>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numCol="1"/>
          <a:lstStyle/>
          <a:p>
            <a:pPr>
              <a:defRPr sz="1000"/>
            </a:pPr>
            <a:r>
              <a:rPr lang="en-US" sz="1000" dirty="0">
                <a:solidFill>
                  <a:srgbClr val="00367C"/>
                </a:solidFill>
              </a:rPr>
              <a:t>Asking</a:t>
            </a:r>
            <a:r>
              <a:rPr lang="en-US" sz="1000" baseline="0" dirty="0">
                <a:solidFill>
                  <a:srgbClr val="00367C"/>
                </a:solidFill>
              </a:rPr>
              <a:t> Rent and Vacancy Rate</a:t>
            </a:r>
            <a:endParaRPr lang="en-US" sz="1000" dirty="0">
              <a:solidFill>
                <a:srgbClr val="00367C"/>
              </a:solidFill>
            </a:endParaRPr>
          </a:p>
        </c:rich>
      </c:tx>
      <c:overlay val="0"/>
    </c:title>
    <c:autoTitleDeleted val="0"/>
    <c:plotArea>
      <c:layout>
        <c:manualLayout>
          <c:layoutTarget val="inner"/>
          <c:xMode val="edge"/>
          <c:yMode val="edge"/>
          <c:x val="0.16081411249999999"/>
          <c:y val="6.2002349599999999E-2"/>
          <c:w val="0.69851456069999995"/>
          <c:h val="0.74777593840000001"/>
        </c:manualLayout>
      </c:layout>
      <c:barChart>
        <c:barDir val="col"/>
        <c:grouping val="clustered"/>
        <c:varyColors val="0"/>
        <c:ser>
          <c:idx val="0"/>
          <c:order val="0"/>
          <c:tx>
            <c:strRef>
              <c:f>Sheet1!$B$1</c:f>
              <c:strCache>
                <c:ptCount val="1"/>
                <c:pt idx="0">
                  <c:v>Average Asking Rent (Per SF, NNN)</c:v>
                </c:pt>
              </c:strCache>
            </c:strRef>
          </c:tx>
          <c:spPr>
            <a:solidFill>
              <a:srgbClr val="00367C">
                <a:alpha val="99000"/>
              </a:srgbClr>
            </a:solidFill>
            <a:ln w="28575">
              <a:noFill/>
            </a:ln>
          </c:spPr>
          <c:invertIfNegative val="0"/>
          <c:cat>
            <c:strRef>
              <c:f>Sheet1!$A$3:$A$23</c:f>
              <c:strCache>
                <c:ptCount val="21"/>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strCache>
            </c:strRef>
          </c:cat>
          <c:val>
            <c:numRef>
              <c:f>Sheet1!$B$3:$B$23</c:f>
              <c:numCache>
                <c:formatCode>[$-10409]"$"#,##0.00;\("$"#,##0.00\)</c:formatCode>
                <c:ptCount val="21"/>
                <c:pt idx="0">
                  <c:v>5.76</c:v>
                </c:pt>
                <c:pt idx="1">
                  <c:v>5.85</c:v>
                </c:pt>
                <c:pt idx="2">
                  <c:v>5.9</c:v>
                </c:pt>
                <c:pt idx="3">
                  <c:v>5.96</c:v>
                </c:pt>
                <c:pt idx="4">
                  <c:v>6.02</c:v>
                </c:pt>
                <c:pt idx="5">
                  <c:v>6.12</c:v>
                </c:pt>
                <c:pt idx="6">
                  <c:v>6.14</c:v>
                </c:pt>
                <c:pt idx="7">
                  <c:v>6.23</c:v>
                </c:pt>
                <c:pt idx="8">
                  <c:v>6.32</c:v>
                </c:pt>
                <c:pt idx="9">
                  <c:v>6.41</c:v>
                </c:pt>
                <c:pt idx="10">
                  <c:v>6.47</c:v>
                </c:pt>
                <c:pt idx="11">
                  <c:v>6.63</c:v>
                </c:pt>
                <c:pt idx="12">
                  <c:v>6.73</c:v>
                </c:pt>
                <c:pt idx="13">
                  <c:v>6.89</c:v>
                </c:pt>
                <c:pt idx="14">
                  <c:v>7.06</c:v>
                </c:pt>
                <c:pt idx="15">
                  <c:v>7.17</c:v>
                </c:pt>
                <c:pt idx="16">
                  <c:v>7.24</c:v>
                </c:pt>
                <c:pt idx="17">
                  <c:v>7.32</c:v>
                </c:pt>
                <c:pt idx="18">
                  <c:v>7.41</c:v>
                </c:pt>
                <c:pt idx="19">
                  <c:v>7.54</c:v>
                </c:pt>
                <c:pt idx="20">
                  <c:v>7.54</c:v>
                </c:pt>
              </c:numCache>
            </c:numRef>
          </c:val>
          <c:extLst>
            <c:ext xmlns:c16="http://schemas.microsoft.com/office/drawing/2014/chart" uri="{C3380CC4-5D6E-409C-BE32-E72D297353CC}">
              <c16:uniqueId val="{00000000-3080-40B4-93D9-BC2FB19C122C}"/>
            </c:ext>
          </c:extLst>
        </c:ser>
        <c:dLbls>
          <c:showLegendKey val="0"/>
          <c:showVal val="0"/>
          <c:showCatName val="0"/>
          <c:showSerName val="0"/>
          <c:showPercent val="0"/>
          <c:showBubbleSize val="0"/>
        </c:dLbls>
        <c:gapWidth val="80"/>
        <c:axId val="-2126719936"/>
        <c:axId val="2103937808"/>
      </c:barChart>
      <c:lineChart>
        <c:grouping val="standard"/>
        <c:varyColors val="0"/>
        <c:ser>
          <c:idx val="1"/>
          <c:order val="1"/>
          <c:tx>
            <c:strRef>
              <c:f>Sheet1!$C$1</c:f>
              <c:strCache>
                <c:ptCount val="1"/>
                <c:pt idx="0">
                  <c:v>Vacancy (%)</c:v>
                </c:pt>
              </c:strCache>
            </c:strRef>
          </c:tx>
          <c:spPr>
            <a:ln w="28575">
              <a:solidFill>
                <a:srgbClr val="63C6E7"/>
              </a:solidFill>
            </a:ln>
          </c:spPr>
          <c:marker>
            <c:symbol val="none"/>
          </c:marker>
          <c:cat>
            <c:strRef>
              <c:f>Sheet1!$A$3:$A$23</c:f>
              <c:strCache>
                <c:ptCount val="21"/>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strCache>
            </c:strRef>
          </c:cat>
          <c:val>
            <c:numRef>
              <c:f>Sheet1!$C$3:$C$23</c:f>
              <c:numCache>
                <c:formatCode>[$-10409]#,##0.0\ %</c:formatCode>
                <c:ptCount val="21"/>
                <c:pt idx="0">
                  <c:v>6.4914293685016833E-2</c:v>
                </c:pt>
                <c:pt idx="1">
                  <c:v>6.2775680052622879E-2</c:v>
                </c:pt>
                <c:pt idx="2">
                  <c:v>6.1717419085941534E-2</c:v>
                </c:pt>
                <c:pt idx="3">
                  <c:v>0.06</c:v>
                </c:pt>
                <c:pt idx="4">
                  <c:v>5.7939070133130675E-2</c:v>
                </c:pt>
                <c:pt idx="5">
                  <c:v>5.7040652750616566E-2</c:v>
                </c:pt>
                <c:pt idx="6">
                  <c:v>5.4677906430449702E-2</c:v>
                </c:pt>
                <c:pt idx="7">
                  <c:v>5.3724408036786367E-2</c:v>
                </c:pt>
                <c:pt idx="8">
                  <c:v>5.2901446902453679E-2</c:v>
                </c:pt>
                <c:pt idx="9">
                  <c:v>5.2999999999999999E-2</c:v>
                </c:pt>
                <c:pt idx="10">
                  <c:v>5.2999999999999999E-2</c:v>
                </c:pt>
                <c:pt idx="11">
                  <c:v>5.1701619786699689E-2</c:v>
                </c:pt>
                <c:pt idx="12">
                  <c:v>5.0531955977265244E-2</c:v>
                </c:pt>
                <c:pt idx="13">
                  <c:v>4.9573385572376963E-2</c:v>
                </c:pt>
                <c:pt idx="14">
                  <c:v>4.9000000000000002E-2</c:v>
                </c:pt>
                <c:pt idx="15">
                  <c:v>0.05</c:v>
                </c:pt>
                <c:pt idx="16">
                  <c:v>4.8581845505518417E-2</c:v>
                </c:pt>
                <c:pt idx="17">
                  <c:v>4.961126708166564E-2</c:v>
                </c:pt>
                <c:pt idx="18">
                  <c:v>5.0521352424149256E-2</c:v>
                </c:pt>
                <c:pt idx="19">
                  <c:v>5.1543873104653033E-2</c:v>
                </c:pt>
                <c:pt idx="20">
                  <c:v>5.3999999999999999E-2</c:v>
                </c:pt>
              </c:numCache>
            </c:numRef>
          </c:val>
          <c:smooth val="1"/>
          <c:extLst>
            <c:ext xmlns:c16="http://schemas.microsoft.com/office/drawing/2014/chart" uri="{C3380CC4-5D6E-409C-BE32-E72D297353CC}">
              <c16:uniqueId val="{00000001-3080-40B4-93D9-BC2FB19C122C}"/>
            </c:ext>
          </c:extLst>
        </c:ser>
        <c:dLbls>
          <c:showLegendKey val="0"/>
          <c:showVal val="0"/>
          <c:showCatName val="0"/>
          <c:showSerName val="0"/>
          <c:showPercent val="0"/>
          <c:showBubbleSize val="0"/>
        </c:dLbls>
        <c:marker val="1"/>
        <c:smooth val="0"/>
        <c:axId val="-2126850864"/>
        <c:axId val="-2066272368"/>
      </c:lineChart>
      <c:catAx>
        <c:axId val="-2126719936"/>
        <c:scaling>
          <c:orientation val="minMax"/>
        </c:scaling>
        <c:delete val="0"/>
        <c:axPos val="b"/>
        <c:numFmt formatCode="General" sourceLinked="0"/>
        <c:majorTickMark val="out"/>
        <c:minorTickMark val="none"/>
        <c:tickLblPos val="low"/>
        <c:spPr>
          <a:ln>
            <a:solidFill>
              <a:schemeClr val="tx1"/>
            </a:solidFill>
          </a:ln>
        </c:spPr>
        <c:txPr>
          <a:bodyPr rot="0" vert="horz" numCol="1"/>
          <a:lstStyle/>
          <a:p>
            <a:pPr>
              <a:defRPr b="1">
                <a:solidFill>
                  <a:srgbClr val="595959"/>
                </a:solidFill>
                <a:latin typeface="Arial" panose="020B0604020202020204" pitchFamily="34" charset="0"/>
                <a:ea typeface="Roboto Condensed" pitchFamily="2" charset="0"/>
                <a:cs typeface="Arial" panose="020B0604020202020204" pitchFamily="34" charset="0"/>
              </a:defRPr>
            </a:pPr>
            <a:endParaRPr lang="en-US"/>
          </a:p>
        </c:txPr>
        <c:crossAx val="2103937808"/>
        <c:crosses val="autoZero"/>
        <c:auto val="0"/>
        <c:lblAlgn val="ctr"/>
        <c:lblOffset val="100"/>
        <c:tickLblSkip val="4"/>
        <c:tickMarkSkip val="4"/>
        <c:noMultiLvlLbl val="0"/>
      </c:catAx>
      <c:valAx>
        <c:axId val="2103937808"/>
        <c:scaling>
          <c:orientation val="minMax"/>
          <c:max val="8"/>
          <c:min val="5.5"/>
        </c:scaling>
        <c:delete val="0"/>
        <c:axPos val="l"/>
        <c:title>
          <c:tx>
            <c:rich>
              <a:bodyPr rot="-5400000" vert="horz" numCol="1"/>
              <a:lstStyle/>
              <a:p>
                <a:pPr>
                  <a:defRPr sz="800">
                    <a:solidFill>
                      <a:srgbClr val="595959"/>
                    </a:solidFill>
                    <a:latin typeface="Arial" panose="020B0604020202020204" pitchFamily="34" charset="0"/>
                    <a:ea typeface="Roboto Condensed" pitchFamily="2" charset="0"/>
                    <a:cs typeface="Arial" panose="020B0604020202020204" pitchFamily="34" charset="0"/>
                  </a:defRPr>
                </a:pPr>
                <a:r>
                  <a:rPr lang="en-US" sz="800" dirty="0">
                    <a:solidFill>
                      <a:srgbClr val="595959"/>
                    </a:solidFill>
                    <a:latin typeface="Arial" panose="020B0604020202020204" pitchFamily="34" charset="0"/>
                    <a:ea typeface="Roboto Condensed" pitchFamily="2" charset="0"/>
                    <a:cs typeface="Arial" panose="020B0604020202020204" pitchFamily="34" charset="0"/>
                  </a:rPr>
                  <a:t>Asking Rent </a:t>
                </a:r>
              </a:p>
            </c:rich>
          </c:tx>
          <c:layout>
            <c:manualLayout>
              <c:xMode val="edge"/>
              <c:yMode val="edge"/>
              <c:x val="5.5853554999999999E-3"/>
              <c:y val="0.3498240655"/>
            </c:manualLayout>
          </c:layout>
          <c:overlay val="0"/>
        </c:title>
        <c:numFmt formatCode="&quot;$&quot;#,##0.00" sourceLinked="0"/>
        <c:majorTickMark val="out"/>
        <c:minorTickMark val="none"/>
        <c:tickLblPos val="nextTo"/>
        <c:spPr>
          <a:ln>
            <a:solidFill>
              <a:schemeClr val="tx1"/>
            </a:solidFill>
          </a:ln>
        </c:spPr>
        <c:txPr>
          <a:bodyPr numCol="1"/>
          <a:lstStyle/>
          <a:p>
            <a:pPr>
              <a:defRPr sz="800" b="1">
                <a:solidFill>
                  <a:srgbClr val="595959"/>
                </a:solidFill>
                <a:latin typeface="Arial" panose="020B0604020202020204" pitchFamily="34" charset="0"/>
                <a:ea typeface="Roboto Condensed" pitchFamily="2" charset="0"/>
                <a:cs typeface="Arial" panose="020B0604020202020204" pitchFamily="34" charset="0"/>
              </a:defRPr>
            </a:pPr>
            <a:endParaRPr lang="en-US"/>
          </a:p>
        </c:txPr>
        <c:crossAx val="-2126719936"/>
        <c:crosses val="autoZero"/>
        <c:crossBetween val="between"/>
      </c:valAx>
      <c:valAx>
        <c:axId val="-2066272368"/>
        <c:scaling>
          <c:orientation val="minMax"/>
          <c:max val="0.1"/>
          <c:min val="0.03"/>
        </c:scaling>
        <c:delete val="0"/>
        <c:axPos val="r"/>
        <c:title>
          <c:tx>
            <c:rich>
              <a:bodyPr rot="-5400000" vert="horz" numCol="1"/>
              <a:lstStyle/>
              <a:p>
                <a:pPr>
                  <a:defRPr sz="800">
                    <a:latin typeface="Arial" panose="020B0604020202020204" pitchFamily="34" charset="0"/>
                    <a:ea typeface="Roboto Condensed" pitchFamily="2" charset="0"/>
                    <a:cs typeface="Arial" panose="020B0604020202020204" pitchFamily="34" charset="0"/>
                  </a:defRPr>
                </a:pPr>
                <a:r>
                  <a:rPr lang="en-US" sz="800" dirty="0">
                    <a:latin typeface="Arial" panose="020B0604020202020204" pitchFamily="34" charset="0"/>
                    <a:ea typeface="Roboto Condensed" pitchFamily="2" charset="0"/>
                    <a:cs typeface="Arial" panose="020B0604020202020204" pitchFamily="34" charset="0"/>
                  </a:rPr>
                  <a:t>Vacancy</a:t>
                </a:r>
                <a:r>
                  <a:rPr lang="en-US" sz="800" baseline="0" dirty="0">
                    <a:latin typeface="Arial" panose="020B0604020202020204" pitchFamily="34" charset="0"/>
                    <a:ea typeface="Roboto Condensed" pitchFamily="2" charset="0"/>
                    <a:cs typeface="Arial" panose="020B0604020202020204" pitchFamily="34" charset="0"/>
                  </a:rPr>
                  <a:t> Rate</a:t>
                </a:r>
                <a:endParaRPr lang="en-US" sz="800" dirty="0">
                  <a:latin typeface="Arial" panose="020B0604020202020204" pitchFamily="34" charset="0"/>
                  <a:ea typeface="Roboto Condensed" pitchFamily="2" charset="0"/>
                  <a:cs typeface="Arial" panose="020B0604020202020204" pitchFamily="34" charset="0"/>
                </a:endParaRPr>
              </a:p>
            </c:rich>
          </c:tx>
          <c:layout>
            <c:manualLayout>
              <c:xMode val="edge"/>
              <c:yMode val="edge"/>
              <c:x val="0.94479190099999999"/>
              <c:y val="0.3009904081"/>
            </c:manualLayout>
          </c:layout>
          <c:overlay val="0"/>
        </c:title>
        <c:numFmt formatCode="0%" sourceLinked="0"/>
        <c:majorTickMark val="out"/>
        <c:minorTickMark val="none"/>
        <c:tickLblPos val="nextTo"/>
        <c:spPr>
          <a:ln>
            <a:solidFill>
              <a:schemeClr val="tx1"/>
            </a:solidFill>
          </a:ln>
        </c:spPr>
        <c:txPr>
          <a:bodyPr numCol="1"/>
          <a:lstStyle/>
          <a:p>
            <a:pPr>
              <a:defRPr sz="800" b="1">
                <a:solidFill>
                  <a:srgbClr val="595959"/>
                </a:solidFill>
                <a:latin typeface="Arial" panose="020B0604020202020204" pitchFamily="34" charset="0"/>
                <a:ea typeface="Roboto Condensed" pitchFamily="2" charset="0"/>
                <a:cs typeface="Arial" panose="020B0604020202020204" pitchFamily="34" charset="0"/>
              </a:defRPr>
            </a:pPr>
            <a:endParaRPr lang="en-US"/>
          </a:p>
        </c:txPr>
        <c:crossAx val="-2126850864"/>
        <c:crosses val="max"/>
        <c:crossBetween val="between"/>
        <c:majorUnit val="0.01"/>
      </c:valAx>
      <c:catAx>
        <c:axId val="-2126850864"/>
        <c:scaling>
          <c:orientation val="minMax"/>
        </c:scaling>
        <c:delete val="1"/>
        <c:axPos val="b"/>
        <c:numFmt formatCode="General" sourceLinked="1"/>
        <c:majorTickMark val="out"/>
        <c:minorTickMark val="none"/>
        <c:tickLblPos val="none"/>
        <c:crossAx val="-2066272368"/>
        <c:crosses val="autoZero"/>
        <c:auto val="1"/>
        <c:lblAlgn val="ctr"/>
        <c:lblOffset val="100"/>
        <c:noMultiLvlLbl val="0"/>
      </c:catAx>
      <c:spPr>
        <a:noFill/>
        <a:ln w="25400">
          <a:noFill/>
        </a:ln>
      </c:spPr>
    </c:plotArea>
    <c:legend>
      <c:legendPos val="b"/>
      <c:legendEntry>
        <c:idx val="0"/>
        <c:txPr>
          <a:bodyPr numCol="1"/>
          <a:lstStyle/>
          <a:p>
            <a:pPr>
              <a:defRPr sz="800" b="0">
                <a:solidFill>
                  <a:srgbClr val="595959"/>
                </a:solidFill>
                <a:latin typeface="Arial" panose="020B0604020202020204" pitchFamily="34" charset="0"/>
                <a:ea typeface="Roboto Condensed" pitchFamily="2" charset="0"/>
                <a:cs typeface="Arial" panose="020B0604020202020204" pitchFamily="34" charset="0"/>
              </a:defRPr>
            </a:pPr>
            <a:endParaRPr lang="en-US"/>
          </a:p>
        </c:txPr>
      </c:legendEntry>
      <c:legendEntry>
        <c:idx val="1"/>
        <c:txPr>
          <a:bodyPr numCol="1"/>
          <a:lstStyle/>
          <a:p>
            <a:pPr>
              <a:defRPr sz="800" b="0">
                <a:solidFill>
                  <a:srgbClr val="595959"/>
                </a:solidFill>
                <a:latin typeface="Arial" panose="020B0604020202020204" pitchFamily="34" charset="0"/>
                <a:ea typeface="Roboto Condensed" pitchFamily="2" charset="0"/>
                <a:cs typeface="Arial" panose="020B0604020202020204" pitchFamily="34" charset="0"/>
              </a:defRPr>
            </a:pPr>
            <a:endParaRPr lang="en-US"/>
          </a:p>
        </c:txPr>
      </c:legendEntry>
      <c:layout>
        <c:manualLayout>
          <c:xMode val="edge"/>
          <c:yMode val="edge"/>
          <c:x val="5.1908973099999998E-2"/>
          <c:y val="0.92569782749999996"/>
          <c:w val="0.90101083950000005"/>
          <c:h val="5.7631456300000002E-2"/>
        </c:manualLayout>
      </c:layout>
      <c:overlay val="0"/>
      <c:txPr>
        <a:bodyPr numCol="1"/>
        <a:lstStyle/>
        <a:p>
          <a:pPr>
            <a:defRPr sz="800" b="0">
              <a:solidFill>
                <a:srgbClr val="595959"/>
              </a:solidFill>
              <a:latin typeface="Arial" panose="020B0604020202020204" pitchFamily="34" charset="0"/>
              <a:ea typeface="Roboto Condensed" pitchFamily="2" charset="0"/>
              <a:cs typeface="Arial" panose="020B0604020202020204" pitchFamily="34" charset="0"/>
            </a:defRPr>
          </a:pPr>
          <a:endParaRPr lang="en-US"/>
        </a:p>
      </c:txPr>
    </c:legend>
    <c:plotVisOnly val="1"/>
    <c:dispBlanksAs val="gap"/>
    <c:showDLblsOverMax val="0"/>
  </c:chart>
  <c:txPr>
    <a:bodyPr numCol="1"/>
    <a:lstStyle/>
    <a:p>
      <a:pPr>
        <a:defRPr sz="700">
          <a:latin typeface="Arial" pitchFamily="34" charset="0"/>
          <a:cs typeface="Arial"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0.02261</cdr:y>
    </cdr:from>
    <cdr:to>
      <cdr:x>1</cdr:x>
      <cdr:y>0.11757</cdr:y>
    </cdr:to>
    <cdr:sp macro="" textlink="">
      <cdr:nvSpPr>
        <cdr:cNvPr id="2" name="TextBox 12">
          <a:extLst xmlns:a="http://schemas.openxmlformats.org/drawingml/2006/main">
            <a:ext uri="{FF2B5EF4-FFF2-40B4-BE49-F238E27FC236}">
              <a16:creationId xmlns:a16="http://schemas.microsoft.com/office/drawing/2014/main" id="{4251B874-4722-45CF-A16B-BC9BAB45DE37}"/>
            </a:ext>
          </a:extLst>
        </cdr:cNvPr>
        <cdr:cNvSpPr txBox="1"/>
      </cdr:nvSpPr>
      <cdr:spPr>
        <a:xfrm xmlns:a="http://schemas.openxmlformats.org/drawingml/2006/main">
          <a:off x="0" y="62292"/>
          <a:ext cx="3769624" cy="261610"/>
        </a:xfrm>
        <a:prstGeom xmlns:a="http://schemas.openxmlformats.org/drawingml/2006/main" prst="rect">
          <a:avLst/>
        </a:prstGeom>
        <a:noFill xmlns:a="http://schemas.openxmlformats.org/drawingml/2006/main"/>
      </cdr:spPr>
      <cdr:txBody>
        <a:bodyPr xmlns:a="http://schemas.openxmlformats.org/drawingml/2006/main" wrap="square" numCol="1"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spcAft>
              <a:spcPts val="300"/>
            </a:spcAft>
          </a:pPr>
          <a:r>
            <a:rPr lang="en-US" sz="1100" b="1" dirty="0">
              <a:solidFill>
                <a:srgbClr val="00367C"/>
              </a:solidFill>
              <a:latin typeface="Arial" charset="0"/>
              <a:ea typeface="Arial" charset="0"/>
              <a:cs typeface="Arial" charset="0"/>
            </a:rPr>
            <a:t>Performance by Property Type</a:t>
          </a:r>
        </a:p>
      </cdr:txBody>
    </cdr:sp>
  </cdr:relSizeAnchor>
</c:userShapes>
</file>

<file path=ppt/drawings/drawing2.xml><?xml version="1.0" encoding="utf-8"?>
<c:userShapes xmlns:c="http://schemas.openxmlformats.org/drawingml/2006/chart">
  <cdr:relSizeAnchor xmlns:cdr="http://schemas.openxmlformats.org/drawingml/2006/chartDrawing">
    <cdr:from>
      <cdr:x>0.43028</cdr:x>
      <cdr:y>0.49615</cdr:y>
    </cdr:from>
    <cdr:to>
      <cdr:x>0.56497</cdr:x>
      <cdr:y>0.57678</cdr:y>
    </cdr:to>
    <cdr:cxnSp macro="">
      <cdr:nvCxnSpPr>
        <cdr:cNvPr id="5" name="Elbow Connector 4">
          <a:extLst xmlns:a="http://schemas.openxmlformats.org/drawingml/2006/main">
            <a:ext uri="{FF2B5EF4-FFF2-40B4-BE49-F238E27FC236}">
              <a16:creationId xmlns:a16="http://schemas.microsoft.com/office/drawing/2014/main" id="{2FDA59A6-0852-4638-A7BC-E179728A1A63}"/>
            </a:ext>
          </a:extLst>
        </cdr:cNvPr>
        <cdr:cNvCxnSpPr/>
      </cdr:nvCxnSpPr>
      <cdr:spPr>
        <a:xfrm xmlns:a="http://schemas.openxmlformats.org/drawingml/2006/main" flipV="1">
          <a:off x="1787645" y="1017303"/>
          <a:ext cx="559551" cy="165330"/>
        </a:xfrm>
        <a:prstGeom xmlns:a="http://schemas.openxmlformats.org/drawingml/2006/main" prst="bentConnector3">
          <a:avLst>
            <a:gd name="adj1" fmla="val 351"/>
          </a:avLst>
        </a:prstGeom>
        <a:ln xmlns:a="http://schemas.openxmlformats.org/drawingml/2006/main" w="1270">
          <a:solidFill>
            <a:srgbClr val="00367C"/>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cdr:x>
      <cdr:y>0.8785</cdr:y>
    </cdr:from>
    <cdr:to>
      <cdr:x>1.69377E-5</cdr:x>
      <cdr:y>0.9132</cdr:y>
    </cdr:to>
    <cdr:sp macro="" textlink="">
      <cdr:nvSpPr>
        <cdr:cNvPr id="4" name="TextBox 37"/>
        <cdr:cNvSpPr txBox="1"/>
      </cdr:nvSpPr>
      <cdr:spPr>
        <a:xfrm xmlns:a="http://schemas.openxmlformats.org/drawingml/2006/main">
          <a:off x="0" y="2727165"/>
          <a:ext cx="65" cy="107722"/>
        </a:xfrm>
        <a:prstGeom xmlns:a="http://schemas.openxmlformats.org/drawingml/2006/main" prst="rect">
          <a:avLst/>
        </a:prstGeom>
        <a:noFill xmlns:a="http://schemas.openxmlformats.org/drawingml/2006/main"/>
      </cdr:spPr>
      <cdr:txBody>
        <a:bodyPr xmlns:a="http://schemas.openxmlformats.org/drawingml/2006/main" wrap="none" lIns="0" tIns="0" rIns="0" bIns="0" numCol="1"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endParaRPr lang="en-US" sz="700" dirty="0">
            <a:latin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numCol="1" rtlCol="0"/>
          <a:lstStyle>
            <a:lvl1pPr algn="r">
              <a:defRPr sz="1200"/>
            </a:lvl1pPr>
          </a:lstStyle>
          <a:p>
            <a:fld id="{6BD98BE7-CA13-45DA-85BB-58DC70923B38}" type="datetimeFigureOut">
              <a:rPr lang="en-US" smtClean="0"/>
              <a:t>2/15/22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F3B6807D-5DCC-4EBA-BFBE-5A83D8739AF8}" type="slidenum">
              <a:rPr lang="en-US" smtClean="0"/>
              <a:t>‹#›</a:t>
            </a:fld>
            <a:endParaRPr lang="en-US" dirty="0"/>
          </a:p>
        </p:txBody>
      </p:sp>
    </p:spTree>
    <p:extLst>
      <p:ext uri="{BB962C8B-B14F-4D97-AF65-F5344CB8AC3E}">
        <p14:creationId xmlns:p14="http://schemas.microsoft.com/office/powerpoint/2010/main" val="226248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405F3908-3D33-4741-9E5B-32F393ED4922}" type="datetimeFigureOut">
              <a:rPr lang="en-US" smtClean="0"/>
              <a:t>2/15/22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numCol="1"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FE8DFC7D-C977-493B-B0B2-1827F5D5E077}" type="slidenum">
              <a:rPr lang="en-US" smtClean="0"/>
              <a:t>‹#›</a:t>
            </a:fld>
            <a:endParaRPr lang="en-US" dirty="0"/>
          </a:p>
        </p:txBody>
      </p:sp>
    </p:spTree>
    <p:extLst>
      <p:ext uri="{BB962C8B-B14F-4D97-AF65-F5344CB8AC3E}">
        <p14:creationId xmlns:p14="http://schemas.microsoft.com/office/powerpoint/2010/main" val="253361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1</a:t>
            </a:fld>
            <a:endParaRPr lang="en-US" dirty="0"/>
          </a:p>
        </p:txBody>
      </p:sp>
    </p:spTree>
    <p:extLst>
      <p:ext uri="{BB962C8B-B14F-4D97-AF65-F5344CB8AC3E}">
        <p14:creationId xmlns:p14="http://schemas.microsoft.com/office/powerpoint/2010/main" val="3229809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FE8DFC7D-C977-493B-B0B2-1827F5D5E077}" type="slidenum">
              <a:rPr lang="en-US" smtClean="0"/>
              <a:t>11</a:t>
            </a:fld>
            <a:endParaRPr lang="en-US"/>
          </a:p>
        </p:txBody>
      </p:sp>
    </p:spTree>
    <p:extLst>
      <p:ext uri="{BB962C8B-B14F-4D97-AF65-F5344CB8AC3E}">
        <p14:creationId xmlns:p14="http://schemas.microsoft.com/office/powerpoint/2010/main" val="3988366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13</a:t>
            </a:fld>
            <a:endParaRPr lang="en-US" dirty="0"/>
          </a:p>
        </p:txBody>
      </p:sp>
    </p:spTree>
    <p:extLst>
      <p:ext uri="{BB962C8B-B14F-4D97-AF65-F5344CB8AC3E}">
        <p14:creationId xmlns:p14="http://schemas.microsoft.com/office/powerpoint/2010/main" val="1151790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14</a:t>
            </a:fld>
            <a:endParaRPr lang="en-US" dirty="0"/>
          </a:p>
        </p:txBody>
      </p:sp>
    </p:spTree>
    <p:extLst>
      <p:ext uri="{BB962C8B-B14F-4D97-AF65-F5344CB8AC3E}">
        <p14:creationId xmlns:p14="http://schemas.microsoft.com/office/powerpoint/2010/main" val="2521306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15</a:t>
            </a:fld>
            <a:endParaRPr lang="en-US" dirty="0"/>
          </a:p>
        </p:txBody>
      </p:sp>
    </p:spTree>
    <p:extLst>
      <p:ext uri="{BB962C8B-B14F-4D97-AF65-F5344CB8AC3E}">
        <p14:creationId xmlns:p14="http://schemas.microsoft.com/office/powerpoint/2010/main" val="1424013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a:defRPr/>
            </a:pPr>
            <a:fld id="{CAFF3111-83B4-4333-A2DF-FAEFA7D7D43B}" type="slidenum">
              <a:rPr lang="en-US" smtClean="0"/>
              <a:pPr>
                <a:defRPr/>
              </a:pPr>
              <a:t>16</a:t>
            </a:fld>
            <a:endParaRPr lang="en-US" dirty="0"/>
          </a:p>
        </p:txBody>
      </p:sp>
    </p:spTree>
    <p:extLst>
      <p:ext uri="{BB962C8B-B14F-4D97-AF65-F5344CB8AC3E}">
        <p14:creationId xmlns:p14="http://schemas.microsoft.com/office/powerpoint/2010/main" val="4137188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17</a:t>
            </a:fld>
            <a:endParaRPr lang="en-US" dirty="0"/>
          </a:p>
        </p:txBody>
      </p:sp>
    </p:spTree>
    <p:extLst>
      <p:ext uri="{BB962C8B-B14F-4D97-AF65-F5344CB8AC3E}">
        <p14:creationId xmlns:p14="http://schemas.microsoft.com/office/powerpoint/2010/main" val="643138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a:defRPr/>
            </a:pPr>
            <a:fld id="{CAFF3111-83B4-4333-A2DF-FAEFA7D7D43B}" type="slidenum">
              <a:rPr lang="en-US" smtClean="0"/>
              <a:pPr>
                <a:defRPr/>
              </a:pPr>
              <a:t>18</a:t>
            </a:fld>
            <a:endParaRPr lang="en-US" dirty="0"/>
          </a:p>
        </p:txBody>
      </p:sp>
    </p:spTree>
    <p:extLst>
      <p:ext uri="{BB962C8B-B14F-4D97-AF65-F5344CB8AC3E}">
        <p14:creationId xmlns:p14="http://schemas.microsoft.com/office/powerpoint/2010/main" val="299466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a:defRPr/>
            </a:pPr>
            <a:fld id="{CAFF3111-83B4-4333-A2DF-FAEFA7D7D43B}" type="slidenum">
              <a:rPr lang="en-US" smtClean="0"/>
              <a:pPr>
                <a:defRPr/>
              </a:pPr>
              <a:t>19</a:t>
            </a:fld>
            <a:endParaRPr lang="en-US" dirty="0"/>
          </a:p>
        </p:txBody>
      </p:sp>
    </p:spTree>
    <p:extLst>
      <p:ext uri="{BB962C8B-B14F-4D97-AF65-F5344CB8AC3E}">
        <p14:creationId xmlns:p14="http://schemas.microsoft.com/office/powerpoint/2010/main" val="1173409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a:defRPr/>
            </a:pPr>
            <a:fld id="{CAFF3111-83B4-4333-A2DF-FAEFA7D7D43B}" type="slidenum">
              <a:rPr lang="en-US" smtClean="0"/>
              <a:pPr>
                <a:defRPr/>
              </a:pPr>
              <a:t>20</a:t>
            </a:fld>
            <a:endParaRPr lang="en-US" dirty="0"/>
          </a:p>
        </p:txBody>
      </p:sp>
    </p:spTree>
    <p:extLst>
      <p:ext uri="{BB962C8B-B14F-4D97-AF65-F5344CB8AC3E}">
        <p14:creationId xmlns:p14="http://schemas.microsoft.com/office/powerpoint/2010/main" val="1370475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21</a:t>
            </a:fld>
            <a:endParaRPr lang="en-US" dirty="0"/>
          </a:p>
        </p:txBody>
      </p:sp>
    </p:spTree>
    <p:extLst>
      <p:ext uri="{BB962C8B-B14F-4D97-AF65-F5344CB8AC3E}">
        <p14:creationId xmlns:p14="http://schemas.microsoft.com/office/powerpoint/2010/main" val="155297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2</a:t>
            </a:fld>
            <a:endParaRPr lang="en-US" dirty="0"/>
          </a:p>
        </p:txBody>
      </p:sp>
    </p:spTree>
    <p:extLst>
      <p:ext uri="{BB962C8B-B14F-4D97-AF65-F5344CB8AC3E}">
        <p14:creationId xmlns:p14="http://schemas.microsoft.com/office/powerpoint/2010/main" val="707366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a:defRPr/>
            </a:pPr>
            <a:fld id="{CAFF3111-83B4-4333-A2DF-FAEFA7D7D43B}" type="slidenum">
              <a:rPr lang="en-US" smtClean="0"/>
              <a:pPr>
                <a:defRPr/>
              </a:pPr>
              <a:t>22</a:t>
            </a:fld>
            <a:endParaRPr lang="en-US" dirty="0"/>
          </a:p>
        </p:txBody>
      </p:sp>
    </p:spTree>
    <p:extLst>
      <p:ext uri="{BB962C8B-B14F-4D97-AF65-F5344CB8AC3E}">
        <p14:creationId xmlns:p14="http://schemas.microsoft.com/office/powerpoint/2010/main" val="3676076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marL="0" marR="0" lvl="0" indent="0" algn="r" defTabSz="914400" rtl="0" eaLnBrk="1" fontAlgn="base" latinLnBrk="0" hangingPunct="1">
              <a:lnSpc>
                <a:spcPct val="100000"/>
              </a:lnSpc>
              <a:spcBef>
                <a:spcPct val="0"/>
              </a:spcBef>
              <a:spcAft>
                <a:spcPct val="0"/>
              </a:spcAft>
              <a:buClrTx/>
              <a:buSzTx/>
              <a:buFontTx/>
              <a:buNone/>
              <a:tabLst/>
              <a:defRPr/>
            </a:pPr>
            <a:fld id="{CAFF3111-83B4-4333-A2DF-FAEFA7D7D43B}" type="slidenum">
              <a:rPr kumimoji="0" lang="en-US" sz="11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10913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a:defRPr/>
            </a:pPr>
            <a:fld id="{CAFF3111-83B4-4333-A2DF-FAEFA7D7D43B}" type="slidenum">
              <a:rPr lang="en-US" smtClean="0"/>
              <a:pPr>
                <a:defRPr/>
              </a:pPr>
              <a:t>24</a:t>
            </a:fld>
            <a:endParaRPr lang="en-US" dirty="0"/>
          </a:p>
        </p:txBody>
      </p:sp>
    </p:spTree>
    <p:extLst>
      <p:ext uri="{BB962C8B-B14F-4D97-AF65-F5344CB8AC3E}">
        <p14:creationId xmlns:p14="http://schemas.microsoft.com/office/powerpoint/2010/main" val="239875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25</a:t>
            </a:fld>
            <a:endParaRPr lang="en-US" dirty="0"/>
          </a:p>
        </p:txBody>
      </p:sp>
    </p:spTree>
    <p:extLst>
      <p:ext uri="{BB962C8B-B14F-4D97-AF65-F5344CB8AC3E}">
        <p14:creationId xmlns:p14="http://schemas.microsoft.com/office/powerpoint/2010/main" val="1310082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26</a:t>
            </a:fld>
            <a:endParaRPr lang="en-US" dirty="0"/>
          </a:p>
        </p:txBody>
      </p:sp>
    </p:spTree>
    <p:extLst>
      <p:ext uri="{BB962C8B-B14F-4D97-AF65-F5344CB8AC3E}">
        <p14:creationId xmlns:p14="http://schemas.microsoft.com/office/powerpoint/2010/main" val="3699798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27</a:t>
            </a:fld>
            <a:endParaRPr lang="en-US" dirty="0"/>
          </a:p>
        </p:txBody>
      </p:sp>
    </p:spTree>
    <p:extLst>
      <p:ext uri="{BB962C8B-B14F-4D97-AF65-F5344CB8AC3E}">
        <p14:creationId xmlns:p14="http://schemas.microsoft.com/office/powerpoint/2010/main" val="1807046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28</a:t>
            </a:fld>
            <a:endParaRPr lang="en-US" dirty="0"/>
          </a:p>
        </p:txBody>
      </p:sp>
    </p:spTree>
    <p:extLst>
      <p:ext uri="{BB962C8B-B14F-4D97-AF65-F5344CB8AC3E}">
        <p14:creationId xmlns:p14="http://schemas.microsoft.com/office/powerpoint/2010/main" val="1541710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29</a:t>
            </a:fld>
            <a:endParaRPr lang="en-US" dirty="0"/>
          </a:p>
        </p:txBody>
      </p:sp>
    </p:spTree>
    <p:extLst>
      <p:ext uri="{BB962C8B-B14F-4D97-AF65-F5344CB8AC3E}">
        <p14:creationId xmlns:p14="http://schemas.microsoft.com/office/powerpoint/2010/main" val="3313537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defTabSz="955501">
              <a:spcBef>
                <a:spcPts val="0"/>
              </a:spcBef>
              <a:spcAft>
                <a:spcPts val="0"/>
              </a:spcAft>
              <a:defRPr/>
            </a:pPr>
            <a:fld id="{7284611F-F753-B440-ADE3-91FA61BD66A6}" type="slidenum">
              <a:rPr lang="en-US" sz="1400">
                <a:solidFill>
                  <a:prstClr val="black"/>
                </a:solidFill>
                <a:latin typeface="Calibri"/>
                <a:ea typeface="+mn-ea"/>
              </a:rPr>
              <a:pPr defTabSz="955501">
                <a:spcBef>
                  <a:spcPts val="0"/>
                </a:spcBef>
                <a:spcAft>
                  <a:spcPts val="0"/>
                </a:spcAft>
                <a:defRPr/>
              </a:pPr>
              <a:t>30</a:t>
            </a:fld>
            <a:endParaRPr lang="en-US" sz="1400" dirty="0">
              <a:solidFill>
                <a:prstClr val="black"/>
              </a:solidFill>
              <a:latin typeface="Calibri"/>
              <a:ea typeface="+mn-ea"/>
            </a:endParaRPr>
          </a:p>
        </p:txBody>
      </p:sp>
    </p:spTree>
    <p:extLst>
      <p:ext uri="{BB962C8B-B14F-4D97-AF65-F5344CB8AC3E}">
        <p14:creationId xmlns:p14="http://schemas.microsoft.com/office/powerpoint/2010/main" val="476987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defTabSz="955501">
              <a:spcBef>
                <a:spcPts val="0"/>
              </a:spcBef>
              <a:spcAft>
                <a:spcPts val="0"/>
              </a:spcAft>
              <a:defRPr/>
            </a:pPr>
            <a:fld id="{7284611F-F753-B440-ADE3-91FA61BD66A6}" type="slidenum">
              <a:rPr lang="en-US" sz="1400">
                <a:solidFill>
                  <a:prstClr val="black"/>
                </a:solidFill>
                <a:latin typeface="Calibri"/>
                <a:ea typeface="+mn-ea"/>
              </a:rPr>
              <a:pPr defTabSz="955501">
                <a:spcBef>
                  <a:spcPts val="0"/>
                </a:spcBef>
                <a:spcAft>
                  <a:spcPts val="0"/>
                </a:spcAft>
                <a:defRPr/>
              </a:pPr>
              <a:t>31</a:t>
            </a:fld>
            <a:endParaRPr lang="en-US" sz="1400" dirty="0">
              <a:solidFill>
                <a:prstClr val="black"/>
              </a:solidFill>
              <a:latin typeface="Calibri"/>
              <a:ea typeface="+mn-ea"/>
            </a:endParaRPr>
          </a:p>
        </p:txBody>
      </p:sp>
    </p:spTree>
    <p:extLst>
      <p:ext uri="{BB962C8B-B14F-4D97-AF65-F5344CB8AC3E}">
        <p14:creationId xmlns:p14="http://schemas.microsoft.com/office/powerpoint/2010/main" val="369524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3</a:t>
            </a:fld>
            <a:endParaRPr lang="en-US" dirty="0"/>
          </a:p>
        </p:txBody>
      </p:sp>
    </p:spTree>
    <p:extLst>
      <p:ext uri="{BB962C8B-B14F-4D97-AF65-F5344CB8AC3E}">
        <p14:creationId xmlns:p14="http://schemas.microsoft.com/office/powerpoint/2010/main" val="4058858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defTabSz="907434">
              <a:defRPr/>
            </a:pPr>
            <a:fld id="{7284611F-F753-B440-ADE3-91FA61BD66A6}" type="slidenum">
              <a:rPr lang="en-US" sz="1200">
                <a:solidFill>
                  <a:prstClr val="black"/>
                </a:solidFill>
                <a:latin typeface="Calibri"/>
              </a:rPr>
              <a:pPr defTabSz="907434">
                <a:defRPr/>
              </a:pPr>
              <a:t>32</a:t>
            </a:fld>
            <a:endParaRPr lang="en-US" sz="1200" dirty="0">
              <a:solidFill>
                <a:prstClr val="black"/>
              </a:solidFill>
              <a:latin typeface="Calibri"/>
            </a:endParaRPr>
          </a:p>
        </p:txBody>
      </p:sp>
    </p:spTree>
    <p:extLst>
      <p:ext uri="{BB962C8B-B14F-4D97-AF65-F5344CB8AC3E}">
        <p14:creationId xmlns:p14="http://schemas.microsoft.com/office/powerpoint/2010/main" val="487620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defTabSz="907434">
              <a:defRPr/>
            </a:pPr>
            <a:fld id="{7284611F-F753-B440-ADE3-91FA61BD66A6}" type="slidenum">
              <a:rPr lang="en-US" sz="1200">
                <a:solidFill>
                  <a:prstClr val="black"/>
                </a:solidFill>
                <a:latin typeface="Calibri"/>
              </a:rPr>
              <a:pPr defTabSz="907434">
                <a:defRPr/>
              </a:pPr>
              <a:t>33</a:t>
            </a:fld>
            <a:endParaRPr lang="en-US" sz="1200" dirty="0">
              <a:solidFill>
                <a:prstClr val="black"/>
              </a:solidFill>
              <a:latin typeface="Calibri"/>
            </a:endParaRPr>
          </a:p>
        </p:txBody>
      </p:sp>
    </p:spTree>
    <p:extLst>
      <p:ext uri="{BB962C8B-B14F-4D97-AF65-F5344CB8AC3E}">
        <p14:creationId xmlns:p14="http://schemas.microsoft.com/office/powerpoint/2010/main" val="3014209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defTabSz="907434">
              <a:defRPr/>
            </a:pPr>
            <a:fld id="{7284611F-F753-B440-ADE3-91FA61BD66A6}" type="slidenum">
              <a:rPr lang="en-US" sz="1200">
                <a:solidFill>
                  <a:prstClr val="black"/>
                </a:solidFill>
                <a:latin typeface="Calibri"/>
              </a:rPr>
              <a:pPr defTabSz="907434">
                <a:defRPr/>
              </a:pPr>
              <a:t>34</a:t>
            </a:fld>
            <a:endParaRPr lang="en-US" sz="1200" dirty="0">
              <a:solidFill>
                <a:prstClr val="black"/>
              </a:solidFill>
              <a:latin typeface="Calibri"/>
            </a:endParaRPr>
          </a:p>
        </p:txBody>
      </p:sp>
    </p:spTree>
    <p:extLst>
      <p:ext uri="{BB962C8B-B14F-4D97-AF65-F5344CB8AC3E}">
        <p14:creationId xmlns:p14="http://schemas.microsoft.com/office/powerpoint/2010/main" val="1096891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35</a:t>
            </a:fld>
            <a:endParaRPr lang="en-US" dirty="0"/>
          </a:p>
        </p:txBody>
      </p:sp>
    </p:spTree>
    <p:extLst>
      <p:ext uri="{BB962C8B-B14F-4D97-AF65-F5344CB8AC3E}">
        <p14:creationId xmlns:p14="http://schemas.microsoft.com/office/powerpoint/2010/main" val="3326811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defTabSz="955501">
              <a:spcBef>
                <a:spcPts val="0"/>
              </a:spcBef>
              <a:spcAft>
                <a:spcPts val="0"/>
              </a:spcAft>
              <a:defRPr/>
            </a:pPr>
            <a:fld id="{7284611F-F753-B440-ADE3-91FA61BD66A6}" type="slidenum">
              <a:rPr lang="en-US" sz="1400">
                <a:solidFill>
                  <a:prstClr val="black"/>
                </a:solidFill>
                <a:latin typeface="Calibri"/>
                <a:ea typeface="+mn-ea"/>
              </a:rPr>
              <a:pPr defTabSz="955501">
                <a:spcBef>
                  <a:spcPts val="0"/>
                </a:spcBef>
                <a:spcAft>
                  <a:spcPts val="0"/>
                </a:spcAft>
                <a:defRPr/>
              </a:pPr>
              <a:t>36</a:t>
            </a:fld>
            <a:endParaRPr lang="en-US" sz="1400" dirty="0">
              <a:solidFill>
                <a:prstClr val="black"/>
              </a:solidFill>
              <a:latin typeface="Calibri"/>
              <a:ea typeface="+mn-ea"/>
            </a:endParaRPr>
          </a:p>
        </p:txBody>
      </p:sp>
    </p:spTree>
    <p:extLst>
      <p:ext uri="{BB962C8B-B14F-4D97-AF65-F5344CB8AC3E}">
        <p14:creationId xmlns:p14="http://schemas.microsoft.com/office/powerpoint/2010/main" val="26503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defTabSz="955501">
              <a:spcBef>
                <a:spcPts val="0"/>
              </a:spcBef>
              <a:spcAft>
                <a:spcPts val="0"/>
              </a:spcAft>
              <a:defRPr/>
            </a:pPr>
            <a:fld id="{7284611F-F753-B440-ADE3-91FA61BD66A6}" type="slidenum">
              <a:rPr lang="en-US" sz="1400">
                <a:solidFill>
                  <a:prstClr val="black"/>
                </a:solidFill>
                <a:latin typeface="Calibri"/>
                <a:ea typeface="+mn-ea"/>
              </a:rPr>
              <a:pPr defTabSz="955501">
                <a:spcBef>
                  <a:spcPts val="0"/>
                </a:spcBef>
                <a:spcAft>
                  <a:spcPts val="0"/>
                </a:spcAft>
                <a:defRPr/>
              </a:pPr>
              <a:t>37</a:t>
            </a:fld>
            <a:endParaRPr lang="en-US" sz="1400" dirty="0">
              <a:solidFill>
                <a:prstClr val="black"/>
              </a:solidFill>
              <a:latin typeface="Calibri"/>
              <a:ea typeface="+mn-ea"/>
            </a:endParaRPr>
          </a:p>
        </p:txBody>
      </p:sp>
    </p:spTree>
    <p:extLst>
      <p:ext uri="{BB962C8B-B14F-4D97-AF65-F5344CB8AC3E}">
        <p14:creationId xmlns:p14="http://schemas.microsoft.com/office/powerpoint/2010/main" val="2458208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38</a:t>
            </a:fld>
            <a:endParaRPr lang="en-US" dirty="0"/>
          </a:p>
        </p:txBody>
      </p:sp>
    </p:spTree>
    <p:extLst>
      <p:ext uri="{BB962C8B-B14F-4D97-AF65-F5344CB8AC3E}">
        <p14:creationId xmlns:p14="http://schemas.microsoft.com/office/powerpoint/2010/main" val="451380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defTabSz="914268">
              <a:spcBef>
                <a:spcPts val="0"/>
              </a:spcBef>
              <a:spcAft>
                <a:spcPts val="0"/>
              </a:spcAft>
              <a:defRPr/>
            </a:pPr>
            <a:fld id="{7284611F-F753-B440-ADE3-91FA61BD66A6}" type="slidenum">
              <a:rPr lang="en-US" sz="1300">
                <a:solidFill>
                  <a:prstClr val="black"/>
                </a:solidFill>
                <a:latin typeface="Calibri"/>
                <a:ea typeface="+mn-ea"/>
              </a:rPr>
              <a:pPr defTabSz="914268">
                <a:spcBef>
                  <a:spcPts val="0"/>
                </a:spcBef>
                <a:spcAft>
                  <a:spcPts val="0"/>
                </a:spcAft>
                <a:defRPr/>
              </a:pPr>
              <a:t>39</a:t>
            </a:fld>
            <a:endParaRPr lang="en-US" sz="1300" dirty="0">
              <a:solidFill>
                <a:prstClr val="black"/>
              </a:solidFill>
              <a:latin typeface="Calibri"/>
              <a:ea typeface="+mn-ea"/>
            </a:endParaRPr>
          </a:p>
        </p:txBody>
      </p:sp>
    </p:spTree>
    <p:extLst>
      <p:ext uri="{BB962C8B-B14F-4D97-AF65-F5344CB8AC3E}">
        <p14:creationId xmlns:p14="http://schemas.microsoft.com/office/powerpoint/2010/main" val="1504429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defTabSz="955501">
              <a:spcBef>
                <a:spcPts val="0"/>
              </a:spcBef>
              <a:spcAft>
                <a:spcPts val="0"/>
              </a:spcAft>
              <a:defRPr/>
            </a:pPr>
            <a:fld id="{7284611F-F753-B440-ADE3-91FA61BD66A6}" type="slidenum">
              <a:rPr lang="en-US" sz="1400">
                <a:solidFill>
                  <a:prstClr val="black"/>
                </a:solidFill>
                <a:latin typeface="Calibri"/>
                <a:ea typeface="+mn-ea"/>
              </a:rPr>
              <a:pPr defTabSz="955501">
                <a:spcBef>
                  <a:spcPts val="0"/>
                </a:spcBef>
                <a:spcAft>
                  <a:spcPts val="0"/>
                </a:spcAft>
                <a:defRPr/>
              </a:pPr>
              <a:t>40</a:t>
            </a:fld>
            <a:endParaRPr lang="en-US" sz="1400" dirty="0">
              <a:solidFill>
                <a:prstClr val="black"/>
              </a:solidFill>
              <a:latin typeface="Calibri"/>
              <a:ea typeface="+mn-ea"/>
            </a:endParaRPr>
          </a:p>
        </p:txBody>
      </p:sp>
    </p:spTree>
    <p:extLst>
      <p:ext uri="{BB962C8B-B14F-4D97-AF65-F5344CB8AC3E}">
        <p14:creationId xmlns:p14="http://schemas.microsoft.com/office/powerpoint/2010/main" val="4250615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baseline="0" dirty="0"/>
          </a:p>
          <a:p>
            <a:endParaRPr lang="en-US" dirty="0"/>
          </a:p>
        </p:txBody>
      </p:sp>
      <p:sp>
        <p:nvSpPr>
          <p:cNvPr id="4" name="Slide Number Placeholder 3"/>
          <p:cNvSpPr>
            <a:spLocks noGrp="1"/>
          </p:cNvSpPr>
          <p:nvPr>
            <p:ph type="sldNum" sz="quarter" idx="10"/>
          </p:nvPr>
        </p:nvSpPr>
        <p:spPr/>
        <p:txBody>
          <a:bodyPr numCol="1"/>
          <a:lstStyle/>
          <a:p>
            <a:pPr>
              <a:defRPr/>
            </a:pPr>
            <a:fld id="{CAFF3111-83B4-4333-A2DF-FAEFA7D7D43B}" type="slidenum">
              <a:rPr lang="en-US" smtClean="0"/>
              <a:pPr>
                <a:defRPr/>
              </a:pPr>
              <a:t>41</a:t>
            </a:fld>
            <a:endParaRPr lang="en-US" dirty="0"/>
          </a:p>
        </p:txBody>
      </p:sp>
    </p:spTree>
    <p:extLst>
      <p:ext uri="{BB962C8B-B14F-4D97-AF65-F5344CB8AC3E}">
        <p14:creationId xmlns:p14="http://schemas.microsoft.com/office/powerpoint/2010/main" val="221083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4</a:t>
            </a:fld>
            <a:endParaRPr lang="en-US" dirty="0"/>
          </a:p>
        </p:txBody>
      </p:sp>
    </p:spTree>
    <p:extLst>
      <p:ext uri="{BB962C8B-B14F-4D97-AF65-F5344CB8AC3E}">
        <p14:creationId xmlns:p14="http://schemas.microsoft.com/office/powerpoint/2010/main" val="3495238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defTabSz="955639">
              <a:spcBef>
                <a:spcPts val="0"/>
              </a:spcBef>
              <a:spcAft>
                <a:spcPts val="0"/>
              </a:spcAft>
              <a:defRPr/>
            </a:pPr>
            <a:fld id="{7284611F-F753-B440-ADE3-91FA61BD66A6}" type="slidenum">
              <a:rPr lang="en-US" sz="1400">
                <a:solidFill>
                  <a:prstClr val="black"/>
                </a:solidFill>
                <a:latin typeface="Calibri"/>
                <a:ea typeface="+mn-ea"/>
              </a:rPr>
              <a:pPr defTabSz="955639">
                <a:spcBef>
                  <a:spcPts val="0"/>
                </a:spcBef>
                <a:spcAft>
                  <a:spcPts val="0"/>
                </a:spcAft>
                <a:defRPr/>
              </a:pPr>
              <a:t>42</a:t>
            </a:fld>
            <a:endParaRPr lang="en-US" sz="1400" dirty="0">
              <a:solidFill>
                <a:prstClr val="black"/>
              </a:solidFill>
              <a:latin typeface="Calibri"/>
              <a:ea typeface="+mn-ea"/>
            </a:endParaRPr>
          </a:p>
        </p:txBody>
      </p:sp>
    </p:spTree>
    <p:extLst>
      <p:ext uri="{BB962C8B-B14F-4D97-AF65-F5344CB8AC3E}">
        <p14:creationId xmlns:p14="http://schemas.microsoft.com/office/powerpoint/2010/main" val="1652673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43</a:t>
            </a:fld>
            <a:endParaRPr lang="en-US" dirty="0"/>
          </a:p>
        </p:txBody>
      </p:sp>
    </p:spTree>
    <p:extLst>
      <p:ext uri="{BB962C8B-B14F-4D97-AF65-F5344CB8AC3E}">
        <p14:creationId xmlns:p14="http://schemas.microsoft.com/office/powerpoint/2010/main" val="2661048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a:defRPr/>
            </a:pPr>
            <a:fld id="{CAFF3111-83B4-4333-A2DF-FAEFA7D7D43B}" type="slidenum">
              <a:rPr lang="en-US" smtClean="0"/>
              <a:pPr>
                <a:defRPr/>
              </a:pPr>
              <a:t>44</a:t>
            </a:fld>
            <a:endParaRPr lang="en-US" dirty="0"/>
          </a:p>
        </p:txBody>
      </p:sp>
    </p:spTree>
    <p:extLst>
      <p:ext uri="{BB962C8B-B14F-4D97-AF65-F5344CB8AC3E}">
        <p14:creationId xmlns:p14="http://schemas.microsoft.com/office/powerpoint/2010/main" val="2328990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45</a:t>
            </a:fld>
            <a:endParaRPr lang="en-US" dirty="0"/>
          </a:p>
        </p:txBody>
      </p:sp>
    </p:spTree>
    <p:extLst>
      <p:ext uri="{BB962C8B-B14F-4D97-AF65-F5344CB8AC3E}">
        <p14:creationId xmlns:p14="http://schemas.microsoft.com/office/powerpoint/2010/main" val="296442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5</a:t>
            </a:fld>
            <a:endParaRPr lang="en-US" dirty="0"/>
          </a:p>
        </p:txBody>
      </p:sp>
    </p:spTree>
    <p:extLst>
      <p:ext uri="{BB962C8B-B14F-4D97-AF65-F5344CB8AC3E}">
        <p14:creationId xmlns:p14="http://schemas.microsoft.com/office/powerpoint/2010/main" val="2531704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6</a:t>
            </a:fld>
            <a:endParaRPr lang="en-US" dirty="0"/>
          </a:p>
        </p:txBody>
      </p:sp>
    </p:spTree>
    <p:extLst>
      <p:ext uri="{BB962C8B-B14F-4D97-AF65-F5344CB8AC3E}">
        <p14:creationId xmlns:p14="http://schemas.microsoft.com/office/powerpoint/2010/main" val="1343297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7</a:t>
            </a:fld>
            <a:endParaRPr lang="en-US"/>
          </a:p>
        </p:txBody>
      </p:sp>
    </p:spTree>
    <p:extLst>
      <p:ext uri="{BB962C8B-B14F-4D97-AF65-F5344CB8AC3E}">
        <p14:creationId xmlns:p14="http://schemas.microsoft.com/office/powerpoint/2010/main" val="3400622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FE8DFC7D-C977-493B-B0B2-1827F5D5E077}" type="slidenum">
              <a:rPr lang="en-US" smtClean="0"/>
              <a:t>9</a:t>
            </a:fld>
            <a:endParaRPr lang="en-US"/>
          </a:p>
        </p:txBody>
      </p:sp>
    </p:spTree>
    <p:extLst>
      <p:ext uri="{BB962C8B-B14F-4D97-AF65-F5344CB8AC3E}">
        <p14:creationId xmlns:p14="http://schemas.microsoft.com/office/powerpoint/2010/main" val="1589985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FE8DFC7D-C977-493B-B0B2-1827F5D5E077}" type="slidenum">
              <a:rPr lang="en-US" smtClean="0"/>
              <a:t>10</a:t>
            </a:fld>
            <a:endParaRPr lang="en-US"/>
          </a:p>
        </p:txBody>
      </p:sp>
    </p:spTree>
    <p:extLst>
      <p:ext uri="{BB962C8B-B14F-4D97-AF65-F5344CB8AC3E}">
        <p14:creationId xmlns:p14="http://schemas.microsoft.com/office/powerpoint/2010/main" val="779409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772213-9FA7-5844-B832-E0E5BE01790A}"/>
              </a:ext>
            </a:extLst>
          </p:cNvPr>
          <p:cNvSpPr>
            <a:spLocks noGrp="1"/>
          </p:cNvSpPr>
          <p:nvPr>
            <p:ph type="title"/>
          </p:nvPr>
        </p:nvSpPr>
        <p:spPr>
          <a:xfrm>
            <a:off x="300865" y="254971"/>
            <a:ext cx="6103454" cy="284230"/>
          </a:xfrm>
          <a:prstGeom prst="rect">
            <a:avLst/>
          </a:prstGeom>
        </p:spPr>
        <p:txBody>
          <a:bodyPr vert="horz" lIns="91440" tIns="45720" rIns="91440" bIns="45720" numCol="1" rtlCol="0" anchor="ctr">
            <a:normAutofit/>
          </a:bodyPr>
          <a:lstStyle>
            <a:lvl1pPr>
              <a:defRPr sz="22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12267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userDrawn="1">
            <p:ph type="dt" sz="half" idx="10"/>
          </p:nvPr>
        </p:nvSpPr>
        <p:spPr/>
        <p:txBody>
          <a:bodyPr numCol="1"/>
          <a:lstStyle/>
          <a:p>
            <a:endParaRPr lang="en-US" dirty="0"/>
          </a:p>
        </p:txBody>
      </p:sp>
      <p:sp>
        <p:nvSpPr>
          <p:cNvPr id="5" name="Footer Placeholder 4"/>
          <p:cNvSpPr>
            <a:spLocks noGrp="1"/>
          </p:cNvSpPr>
          <p:nvPr userDrawn="1">
            <p:ph type="ftr" sz="quarter" idx="11"/>
          </p:nvPr>
        </p:nvSpPr>
        <p:spPr/>
        <p:txBody>
          <a:bodyPr numCol="1"/>
          <a:lstStyle/>
          <a:p>
            <a:endParaRPr lang="en-US" dirty="0"/>
          </a:p>
        </p:txBody>
      </p:sp>
    </p:spTree>
    <p:extLst>
      <p:ext uri="{BB962C8B-B14F-4D97-AF65-F5344CB8AC3E}">
        <p14:creationId xmlns:p14="http://schemas.microsoft.com/office/powerpoint/2010/main" val="395053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A picture containing building, sitting, room, table  Description automatically generated">
            <a:extLst>
              <a:ext uri="{FF2B5EF4-FFF2-40B4-BE49-F238E27FC236}">
                <a16:creationId xmlns:a16="http://schemas.microsoft.com/office/drawing/2014/main" id="{70042EF4-FF6E-014C-B672-D5E251CB9D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517931"/>
            <a:ext cx="9144000" cy="1338592"/>
          </a:xfrm>
          <a:prstGeom prst="rect">
            <a:avLst/>
          </a:prstGeom>
        </p:spPr>
      </p:pic>
      <p:pic>
        <p:nvPicPr>
          <p:cNvPr id="6" name="Picture 5" descr="A large body of water with a city in the background  Description automatically generated">
            <a:extLst>
              <a:ext uri="{FF2B5EF4-FFF2-40B4-BE49-F238E27FC236}">
                <a16:creationId xmlns:a16="http://schemas.microsoft.com/office/drawing/2014/main" id="{369A0343-846C-AB48-9F8B-8678389CC69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5883965"/>
          </a:xfrm>
          <a:prstGeom prst="rect">
            <a:avLst/>
          </a:prstGeom>
        </p:spPr>
      </p:pic>
      <p:sp>
        <p:nvSpPr>
          <p:cNvPr id="4" name="Slide Number Placeholder 5">
            <a:extLst>
              <a:ext uri="{FF2B5EF4-FFF2-40B4-BE49-F238E27FC236}">
                <a16:creationId xmlns:a16="http://schemas.microsoft.com/office/drawing/2014/main" id="{4139E274-826F-C943-96F2-6E3988AC32B4}"/>
              </a:ext>
            </a:extLst>
          </p:cNvPr>
          <p:cNvSpPr txBox="1">
            <a:spLocks/>
          </p:cNvSpPr>
          <p:nvPr userDrawn="1"/>
        </p:nvSpPr>
        <p:spPr>
          <a:xfrm>
            <a:off x="8319052" y="6601055"/>
            <a:ext cx="824948" cy="272772"/>
          </a:xfrm>
          <a:prstGeom prst="rect">
            <a:avLst/>
          </a:prstGeom>
        </p:spPr>
        <p:txBody>
          <a:bodyPr numCol="1"/>
          <a:lstStyle>
            <a:defPPr>
              <a:defRPr lang="en-US"/>
            </a:defPPr>
            <a:lvl1pPr marL="228600" indent="-228600" algn="l" defTabSz="457200" rtl="0" eaLnBrk="1" latinLnBrk="0" hangingPunct="1">
              <a:buFont typeface="+mj-lt"/>
              <a:buAutoNum type="arabicPeriod"/>
              <a:defRPr sz="1800" kern="1200">
                <a:solidFill>
                  <a:schemeClr val="tx1"/>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buFont typeface="+mj-lt"/>
              <a:buNone/>
            </a:pPr>
            <a:fld id="{227DE465-8587-8649-8747-61ADD7635EF6}" type="slidenum">
              <a:rPr lang="en-US" sz="800" b="0" i="0" smtClean="0">
                <a:solidFill>
                  <a:schemeClr val="bg1"/>
                </a:solidFill>
                <a:latin typeface="Arial" panose="020B0604020202020204" pitchFamily="34" charset="0"/>
                <a:cs typeface="Arial" panose="020B0604020202020204" pitchFamily="34" charset="0"/>
              </a:rPr>
              <a:pPr marL="0" indent="0" algn="ctr">
                <a:buFont typeface="+mj-lt"/>
                <a:buNone/>
              </a:pPr>
              <a:t>‹#›</a:t>
            </a:fld>
            <a:endParaRPr lang="en-US" sz="800" b="0" i="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983F3098-FC26-EA45-8DC3-2D02DCFBD64A}"/>
              </a:ext>
            </a:extLst>
          </p:cNvPr>
          <p:cNvSpPr txBox="1">
            <a:spLocks/>
          </p:cNvSpPr>
          <p:nvPr userDrawn="1"/>
        </p:nvSpPr>
        <p:spPr>
          <a:xfrm>
            <a:off x="386032" y="6580477"/>
            <a:ext cx="6259651" cy="276046"/>
          </a:xfrm>
          <a:prstGeom prst="rect">
            <a:avLst/>
          </a:prstGeom>
          <a:noFill/>
          <a:ln>
            <a:noFill/>
          </a:ln>
        </p:spPr>
        <p:txBody>
          <a:bodyPr lIns="0" numCol="1"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 b="0" i="0" dirty="0">
                <a:solidFill>
                  <a:schemeClr val="bg1"/>
                </a:solidFill>
                <a:latin typeface="Arial" panose="020B0604020202020204" pitchFamily="34" charset="0"/>
                <a:cs typeface="Arial" panose="020B0604020202020204" pitchFamily="34" charset="0"/>
              </a:rPr>
              <a:t>CANTOR FITZGERALD INCOME TRUST, INC.</a:t>
            </a:r>
          </a:p>
        </p:txBody>
      </p:sp>
    </p:spTree>
    <p:extLst>
      <p:ext uri="{BB962C8B-B14F-4D97-AF65-F5344CB8AC3E}">
        <p14:creationId xmlns:p14="http://schemas.microsoft.com/office/powerpoint/2010/main" val="319339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descr="A picture containing building, sitting, room, table  Description automatically generated">
            <a:extLst>
              <a:ext uri="{FF2B5EF4-FFF2-40B4-BE49-F238E27FC236}">
                <a16:creationId xmlns:a16="http://schemas.microsoft.com/office/drawing/2014/main" id="{CCCC80D8-7ED9-EC47-B93F-FFC1F4283F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77"/>
            <a:ext cx="9144000" cy="6858000"/>
          </a:xfrm>
          <a:prstGeom prst="rect">
            <a:avLst/>
          </a:prstGeom>
        </p:spPr>
      </p:pic>
      <p:pic>
        <p:nvPicPr>
          <p:cNvPr id="5" name="Picture 4">
            <a:extLst>
              <a:ext uri="{FF2B5EF4-FFF2-40B4-BE49-F238E27FC236}">
                <a16:creationId xmlns:a16="http://schemas.microsoft.com/office/drawing/2014/main" id="{70374BB4-EF54-2C4E-B8BD-2945B72AAF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0359" y="807629"/>
            <a:ext cx="1609417" cy="519503"/>
          </a:xfrm>
          <a:prstGeom prst="rect">
            <a:avLst/>
          </a:prstGeom>
        </p:spPr>
      </p:pic>
      <p:sp>
        <p:nvSpPr>
          <p:cNvPr id="11" name="Slide Number Placeholder 5">
            <a:extLst>
              <a:ext uri="{FF2B5EF4-FFF2-40B4-BE49-F238E27FC236}">
                <a16:creationId xmlns:a16="http://schemas.microsoft.com/office/drawing/2014/main" id="{5A92C276-BDF5-8F44-9A5D-89D9F1B39083}"/>
              </a:ext>
            </a:extLst>
          </p:cNvPr>
          <p:cNvSpPr txBox="1">
            <a:spLocks/>
          </p:cNvSpPr>
          <p:nvPr userDrawn="1"/>
        </p:nvSpPr>
        <p:spPr>
          <a:xfrm>
            <a:off x="8319052" y="6601055"/>
            <a:ext cx="824948" cy="272772"/>
          </a:xfrm>
          <a:prstGeom prst="rect">
            <a:avLst/>
          </a:prstGeom>
        </p:spPr>
        <p:txBody>
          <a:bodyPr numCol="1"/>
          <a:lstStyle>
            <a:defPPr>
              <a:defRPr lang="en-US"/>
            </a:defPPr>
            <a:lvl1pPr marL="228600" indent="-228600" algn="l" defTabSz="457200" rtl="0" eaLnBrk="1" latinLnBrk="0" hangingPunct="1">
              <a:buFont typeface="+mj-lt"/>
              <a:buAutoNum type="arabicPeriod"/>
              <a:defRPr sz="1800" kern="1200">
                <a:solidFill>
                  <a:schemeClr val="tx1"/>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buFont typeface="+mj-lt"/>
              <a:buNone/>
            </a:pPr>
            <a:fld id="{227DE465-8587-8649-8747-61ADD7635EF6}" type="slidenum">
              <a:rPr lang="en-US" sz="800" b="0" i="0" smtClean="0">
                <a:solidFill>
                  <a:schemeClr val="bg1"/>
                </a:solidFill>
                <a:latin typeface="Arial" panose="020B0604020202020204" pitchFamily="34" charset="0"/>
                <a:cs typeface="Arial" panose="020B0604020202020204" pitchFamily="34" charset="0"/>
              </a:rPr>
              <a:pPr marL="0" indent="0" algn="ctr">
                <a:buFont typeface="+mj-lt"/>
                <a:buNone/>
              </a:pPr>
              <a:t>‹#›</a:t>
            </a:fld>
            <a:endParaRPr lang="en-US" sz="800" b="0" i="0" dirty="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7C57361B-EF07-DA42-9A1B-035CAE7AC144}"/>
              </a:ext>
            </a:extLst>
          </p:cNvPr>
          <p:cNvSpPr txBox="1">
            <a:spLocks/>
          </p:cNvSpPr>
          <p:nvPr userDrawn="1"/>
        </p:nvSpPr>
        <p:spPr>
          <a:xfrm>
            <a:off x="386032" y="6580477"/>
            <a:ext cx="6259651" cy="276046"/>
          </a:xfrm>
          <a:prstGeom prst="rect">
            <a:avLst/>
          </a:prstGeom>
          <a:noFill/>
          <a:ln>
            <a:noFill/>
          </a:ln>
        </p:spPr>
        <p:txBody>
          <a:bodyPr lIns="0" numCol="1"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 b="0" i="0" dirty="0">
                <a:solidFill>
                  <a:schemeClr val="bg1"/>
                </a:solidFill>
                <a:latin typeface="Arial" panose="020B0604020202020204" pitchFamily="34" charset="0"/>
                <a:cs typeface="Arial" panose="020B0604020202020204" pitchFamily="34" charset="0"/>
              </a:rPr>
              <a:t>CANTOR FITZGERALD INCOME TRUST, INC.</a:t>
            </a:r>
          </a:p>
        </p:txBody>
      </p:sp>
    </p:spTree>
    <p:extLst>
      <p:ext uri="{BB962C8B-B14F-4D97-AF65-F5344CB8AC3E}">
        <p14:creationId xmlns:p14="http://schemas.microsoft.com/office/powerpoint/2010/main" val="45402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4" name="Picture 3" descr="A picture containing building, sitting, room, table  Description automatically generated">
            <a:extLst>
              <a:ext uri="{FF2B5EF4-FFF2-40B4-BE49-F238E27FC236}">
                <a16:creationId xmlns:a16="http://schemas.microsoft.com/office/drawing/2014/main" id="{CCCC80D8-7ED9-EC47-B93F-FFC1F4283F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77"/>
            <a:ext cx="9144000" cy="6858000"/>
          </a:xfrm>
          <a:prstGeom prst="rect">
            <a:avLst/>
          </a:prstGeom>
        </p:spPr>
      </p:pic>
      <p:pic>
        <p:nvPicPr>
          <p:cNvPr id="5" name="Picture 4">
            <a:extLst>
              <a:ext uri="{FF2B5EF4-FFF2-40B4-BE49-F238E27FC236}">
                <a16:creationId xmlns:a16="http://schemas.microsoft.com/office/drawing/2014/main" id="{70374BB4-EF54-2C4E-B8BD-2945B72AAF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0359" y="807629"/>
            <a:ext cx="1609417" cy="519503"/>
          </a:xfrm>
          <a:prstGeom prst="rect">
            <a:avLst/>
          </a:prstGeom>
        </p:spPr>
      </p:pic>
      <p:sp>
        <p:nvSpPr>
          <p:cNvPr id="11" name="Slide Number Placeholder 5">
            <a:extLst>
              <a:ext uri="{FF2B5EF4-FFF2-40B4-BE49-F238E27FC236}">
                <a16:creationId xmlns:a16="http://schemas.microsoft.com/office/drawing/2014/main" id="{5A92C276-BDF5-8F44-9A5D-89D9F1B39083}"/>
              </a:ext>
            </a:extLst>
          </p:cNvPr>
          <p:cNvSpPr txBox="1">
            <a:spLocks/>
          </p:cNvSpPr>
          <p:nvPr userDrawn="1"/>
        </p:nvSpPr>
        <p:spPr>
          <a:xfrm>
            <a:off x="8319052" y="6601055"/>
            <a:ext cx="824948" cy="272772"/>
          </a:xfrm>
          <a:prstGeom prst="rect">
            <a:avLst/>
          </a:prstGeom>
        </p:spPr>
        <p:txBody>
          <a:bodyPr numCol="1"/>
          <a:lstStyle>
            <a:defPPr>
              <a:defRPr lang="en-US"/>
            </a:defPPr>
            <a:lvl1pPr marL="228600" indent="-228600" algn="l" defTabSz="457200" rtl="0" eaLnBrk="1" latinLnBrk="0" hangingPunct="1">
              <a:buFont typeface="+mj-lt"/>
              <a:buAutoNum type="arabicPeriod"/>
              <a:defRPr sz="1800" kern="1200">
                <a:solidFill>
                  <a:schemeClr val="tx1"/>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buFont typeface="+mj-lt"/>
              <a:buNone/>
            </a:pPr>
            <a:fld id="{227DE465-8587-8649-8747-61ADD7635EF6}" type="slidenum">
              <a:rPr lang="en-US" sz="800" b="0" i="0" smtClean="0">
                <a:solidFill>
                  <a:schemeClr val="bg1"/>
                </a:solidFill>
                <a:latin typeface="Arial" panose="020B0604020202020204" pitchFamily="34" charset="0"/>
                <a:cs typeface="Arial" panose="020B0604020202020204" pitchFamily="34" charset="0"/>
              </a:rPr>
              <a:pPr marL="0" indent="0" algn="ctr">
                <a:buFont typeface="+mj-lt"/>
                <a:buNone/>
              </a:pPr>
              <a:t>‹#›</a:t>
            </a:fld>
            <a:endParaRPr lang="en-US" sz="800" b="0" i="0" dirty="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7C57361B-EF07-DA42-9A1B-035CAE7AC144}"/>
              </a:ext>
            </a:extLst>
          </p:cNvPr>
          <p:cNvSpPr txBox="1">
            <a:spLocks/>
          </p:cNvSpPr>
          <p:nvPr userDrawn="1"/>
        </p:nvSpPr>
        <p:spPr>
          <a:xfrm>
            <a:off x="386032" y="6580477"/>
            <a:ext cx="6259651" cy="276046"/>
          </a:xfrm>
          <a:prstGeom prst="rect">
            <a:avLst/>
          </a:prstGeom>
          <a:noFill/>
          <a:ln>
            <a:noFill/>
          </a:ln>
        </p:spPr>
        <p:txBody>
          <a:bodyPr lIns="0" numCol="1"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 b="0" i="0" dirty="0">
                <a:solidFill>
                  <a:schemeClr val="bg1"/>
                </a:solidFill>
                <a:latin typeface="Arial" panose="020B0604020202020204" pitchFamily="34" charset="0"/>
                <a:cs typeface="Arial" panose="020B0604020202020204" pitchFamily="34" charset="0"/>
              </a:rPr>
              <a:t>CANTOR FITZGERALD INCOME TRUST, INC.</a:t>
            </a:r>
          </a:p>
        </p:txBody>
      </p:sp>
    </p:spTree>
    <p:extLst>
      <p:ext uri="{BB962C8B-B14F-4D97-AF65-F5344CB8AC3E}">
        <p14:creationId xmlns:p14="http://schemas.microsoft.com/office/powerpoint/2010/main" val="200164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772213-9FA7-5844-B832-E0E5BE01790A}"/>
              </a:ext>
            </a:extLst>
          </p:cNvPr>
          <p:cNvSpPr>
            <a:spLocks noGrp="1"/>
          </p:cNvSpPr>
          <p:nvPr>
            <p:ph type="title"/>
          </p:nvPr>
        </p:nvSpPr>
        <p:spPr>
          <a:xfrm>
            <a:off x="522633" y="259109"/>
            <a:ext cx="7886700" cy="217970"/>
          </a:xfrm>
          <a:prstGeom prst="rect">
            <a:avLst/>
          </a:prstGeom>
        </p:spPr>
        <p:txBody>
          <a:bodyPr vert="horz" lIns="91440" tIns="45720" rIns="91440" bIns="45720" numCol="1" rtlCol="0" anchor="ctr">
            <a:normAutofit/>
          </a:bodyPr>
          <a:lstStyle>
            <a:lvl1pPr>
              <a:defRPr sz="22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pic>
        <p:nvPicPr>
          <p:cNvPr id="5" name="Picture 4">
            <a:extLst>
              <a:ext uri="{FF2B5EF4-FFF2-40B4-BE49-F238E27FC236}">
                <a16:creationId xmlns:a16="http://schemas.microsoft.com/office/drawing/2014/main" id="{70374BB4-EF54-2C4E-B8BD-2945B72AAF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2204" y="948345"/>
            <a:ext cx="1525279" cy="492344"/>
          </a:xfrm>
          <a:prstGeom prst="rect">
            <a:avLst/>
          </a:prstGeom>
        </p:spPr>
      </p:pic>
      <p:pic>
        <p:nvPicPr>
          <p:cNvPr id="6" name="Picture 5" descr="A picture containing building, blue, large, clock  Description automatically generated">
            <a:extLst>
              <a:ext uri="{FF2B5EF4-FFF2-40B4-BE49-F238E27FC236}">
                <a16:creationId xmlns:a16="http://schemas.microsoft.com/office/drawing/2014/main" id="{682086A2-4C74-4F4E-9DBD-014F98D9DB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060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772213-9FA7-5844-B832-E0E5BE01790A}"/>
              </a:ext>
            </a:extLst>
          </p:cNvPr>
          <p:cNvSpPr>
            <a:spLocks noGrp="1"/>
          </p:cNvSpPr>
          <p:nvPr>
            <p:ph type="title"/>
          </p:nvPr>
        </p:nvSpPr>
        <p:spPr>
          <a:xfrm>
            <a:off x="313911" y="291335"/>
            <a:ext cx="7886700" cy="217970"/>
          </a:xfrm>
          <a:prstGeom prst="rect">
            <a:avLst/>
          </a:prstGeom>
        </p:spPr>
        <p:txBody>
          <a:bodyPr vert="horz" lIns="91440" tIns="45720" rIns="91440" bIns="45720" numCol="1" rtlCol="0" anchor="ctr">
            <a:normAutofit/>
          </a:bodyPr>
          <a:lstStyle>
            <a:lvl1pPr>
              <a:defRPr sz="22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D36C705E-BC01-0F48-A1DE-17261FF2E346}"/>
              </a:ext>
            </a:extLst>
          </p:cNvPr>
          <p:cNvSpPr txBox="1">
            <a:spLocks/>
          </p:cNvSpPr>
          <p:nvPr userDrawn="1"/>
        </p:nvSpPr>
        <p:spPr>
          <a:xfrm>
            <a:off x="8319052" y="6601055"/>
            <a:ext cx="824948" cy="272772"/>
          </a:xfrm>
          <a:prstGeom prst="rect">
            <a:avLst/>
          </a:prstGeom>
        </p:spPr>
        <p:txBody>
          <a:bodyPr numCol="1"/>
          <a:lstStyle>
            <a:defPPr>
              <a:defRPr lang="en-US"/>
            </a:defPPr>
            <a:lvl1pPr marL="228600" indent="-228600" algn="l" defTabSz="457200" rtl="0" eaLnBrk="1" latinLnBrk="0" hangingPunct="1">
              <a:buFont typeface="+mj-lt"/>
              <a:buAutoNum type="arabicPeriod"/>
              <a:defRPr sz="1800" kern="1200">
                <a:solidFill>
                  <a:schemeClr val="tx1"/>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buFont typeface="+mj-lt"/>
              <a:buNone/>
            </a:pPr>
            <a:fld id="{227DE465-8587-8649-8747-61ADD7635EF6}" type="slidenum">
              <a:rPr lang="en-US" sz="800" b="0" i="0" smtClean="0">
                <a:solidFill>
                  <a:schemeClr val="bg1"/>
                </a:solidFill>
                <a:latin typeface="Arial" panose="020B0604020202020204" pitchFamily="34" charset="0"/>
                <a:cs typeface="Arial" panose="020B0604020202020204" pitchFamily="34" charset="0"/>
              </a:rPr>
              <a:pPr marL="0" indent="0" algn="ctr">
                <a:buFont typeface="+mj-lt"/>
                <a:buNone/>
              </a:pPr>
              <a:t>‹#›</a:t>
            </a:fld>
            <a:endParaRPr lang="en-US" sz="800" b="0" i="0"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987FF843-D8B8-3543-8B1F-D40BFEEE8CEA}"/>
              </a:ext>
            </a:extLst>
          </p:cNvPr>
          <p:cNvSpPr txBox="1">
            <a:spLocks/>
          </p:cNvSpPr>
          <p:nvPr userDrawn="1"/>
        </p:nvSpPr>
        <p:spPr>
          <a:xfrm>
            <a:off x="386032" y="6580477"/>
            <a:ext cx="6259651" cy="276046"/>
          </a:xfrm>
          <a:prstGeom prst="rect">
            <a:avLst/>
          </a:prstGeom>
          <a:noFill/>
          <a:ln>
            <a:noFill/>
          </a:ln>
        </p:spPr>
        <p:txBody>
          <a:bodyPr lIns="0" numCol="1"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 b="0" i="0" dirty="0">
                <a:solidFill>
                  <a:schemeClr val="bg1"/>
                </a:solidFill>
                <a:latin typeface="Arial" panose="020B0604020202020204" pitchFamily="34" charset="0"/>
                <a:cs typeface="Arial" panose="020B0604020202020204" pitchFamily="34" charset="0"/>
              </a:rPr>
              <a:t>CANTOR FITZGERALD INCOME TRUST, INC.</a:t>
            </a:r>
          </a:p>
        </p:txBody>
      </p:sp>
      <p:pic>
        <p:nvPicPr>
          <p:cNvPr id="7" name="Picture 6">
            <a:extLst>
              <a:ext uri="{FF2B5EF4-FFF2-40B4-BE49-F238E27FC236}">
                <a16:creationId xmlns:a16="http://schemas.microsoft.com/office/drawing/2014/main" id="{52A2D516-FBE2-7944-B51D-F93EFD0EB5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99703" y="220407"/>
            <a:ext cx="1391703" cy="449227"/>
          </a:xfrm>
          <a:prstGeom prst="rect">
            <a:avLst/>
          </a:prstGeom>
        </p:spPr>
      </p:pic>
    </p:spTree>
    <p:extLst>
      <p:ext uri="{BB962C8B-B14F-4D97-AF65-F5344CB8AC3E}">
        <p14:creationId xmlns:p14="http://schemas.microsoft.com/office/powerpoint/2010/main" val="206031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MAIN_INS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508B7A-8CEB-2A49-B830-FC3D41618B8D}"/>
              </a:ext>
            </a:extLst>
          </p:cNvPr>
          <p:cNvSpPr/>
          <p:nvPr userDrawn="1"/>
        </p:nvSpPr>
        <p:spPr>
          <a:xfrm>
            <a:off x="0" y="6492878"/>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a:p>
        </p:txBody>
      </p:sp>
      <p:sp>
        <p:nvSpPr>
          <p:cNvPr id="6" name="Rectangle 5">
            <a:extLst>
              <a:ext uri="{FF2B5EF4-FFF2-40B4-BE49-F238E27FC236}">
                <a16:creationId xmlns:a16="http://schemas.microsoft.com/office/drawing/2014/main" id="{242A100D-F62A-254F-91CC-FAFBCBBACA47}"/>
              </a:ext>
            </a:extLst>
          </p:cNvPr>
          <p:cNvSpPr/>
          <p:nvPr userDrawn="1"/>
        </p:nvSpPr>
        <p:spPr>
          <a:xfrm>
            <a:off x="457201" y="6565398"/>
            <a:ext cx="5606222" cy="184666"/>
          </a:xfrm>
          <a:prstGeom prst="rect">
            <a:avLst/>
          </a:prstGeom>
        </p:spPr>
        <p:txBody>
          <a:bodyPr wrap="square" lIns="0" numCol="1">
            <a:spAutoFit/>
          </a:bodyPr>
          <a:lstStyle/>
          <a:p>
            <a:pPr algn="l"/>
            <a:r>
              <a:rPr lang="en-US" sz="600" b="1" i="0" dirty="0">
                <a:solidFill>
                  <a:schemeClr val="bg1"/>
                </a:solidFill>
                <a:latin typeface="Arial" panose="020B0604020202020204" pitchFamily="34" charset="0"/>
                <a:cs typeface="Arial" panose="020B0604020202020204" pitchFamily="34" charset="0"/>
              </a:rPr>
              <a:t>ADVANCED PLANNING: 1031s, 721s, AND OPPORTUNITY ZONES</a:t>
            </a:r>
          </a:p>
        </p:txBody>
      </p:sp>
      <p:cxnSp>
        <p:nvCxnSpPr>
          <p:cNvPr id="7" name="Straight Connector 6">
            <a:extLst>
              <a:ext uri="{FF2B5EF4-FFF2-40B4-BE49-F238E27FC236}">
                <a16:creationId xmlns:a16="http://schemas.microsoft.com/office/drawing/2014/main" id="{9A49B260-2BA9-3246-A4CF-35FDBF0854D1}"/>
              </a:ext>
            </a:extLst>
          </p:cNvPr>
          <p:cNvCxnSpPr>
            <a:cxnSpLocks/>
          </p:cNvCxnSpPr>
          <p:nvPr userDrawn="1"/>
        </p:nvCxnSpPr>
        <p:spPr>
          <a:xfrm>
            <a:off x="457200" y="813816"/>
            <a:ext cx="822465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
            <a:extLst>
              <a:ext uri="{FF2B5EF4-FFF2-40B4-BE49-F238E27FC236}">
                <a16:creationId xmlns:a16="http://schemas.microsoft.com/office/drawing/2014/main" id="{A8DC94EE-2187-C645-8ABF-7570CE2A06AC}"/>
              </a:ext>
            </a:extLst>
          </p:cNvPr>
          <p:cNvSpPr txBox="1">
            <a:spLocks/>
          </p:cNvSpPr>
          <p:nvPr userDrawn="1"/>
        </p:nvSpPr>
        <p:spPr>
          <a:xfrm>
            <a:off x="6695947" y="6565398"/>
            <a:ext cx="2145744" cy="215444"/>
          </a:xfrm>
          <a:prstGeom prst="rect">
            <a:avLst/>
          </a:prstGeom>
        </p:spPr>
        <p:txBody>
          <a:bodyPr numCol="1"/>
          <a:lstStyle>
            <a:defPPr>
              <a:defRPr lang="en-US"/>
            </a:defPPr>
            <a:lvl1pPr marL="0" algn="r" defTabSz="4572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t>	</a:t>
            </a:r>
            <a:r>
              <a:rPr lang="en-US" sz="600" b="1" dirty="0"/>
              <a:t>|  </a:t>
            </a:r>
            <a:fld id="{896C2D7E-FB07-49FF-8FB7-0299156F106F}" type="slidenum">
              <a:rPr lang="en-US" sz="600" b="1" smtClean="0"/>
              <a:pPr/>
              <a:t>‹#›</a:t>
            </a:fld>
            <a:endParaRPr lang="en-US" sz="600" b="1" dirty="0"/>
          </a:p>
        </p:txBody>
      </p:sp>
    </p:spTree>
    <p:extLst>
      <p:ext uri="{BB962C8B-B14F-4D97-AF65-F5344CB8AC3E}">
        <p14:creationId xmlns:p14="http://schemas.microsoft.com/office/powerpoint/2010/main" val="3431416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OTTOM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6FBB85-B133-B14B-B8BA-12BA537FA379}"/>
              </a:ext>
            </a:extLst>
          </p:cNvPr>
          <p:cNvSpPr/>
          <p:nvPr userDrawn="1"/>
        </p:nvSpPr>
        <p:spPr>
          <a:xfrm>
            <a:off x="0" y="6492878"/>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a:p>
        </p:txBody>
      </p:sp>
      <p:sp>
        <p:nvSpPr>
          <p:cNvPr id="10" name="Slide Number Placeholder 1">
            <a:extLst>
              <a:ext uri="{FF2B5EF4-FFF2-40B4-BE49-F238E27FC236}">
                <a16:creationId xmlns:a16="http://schemas.microsoft.com/office/drawing/2014/main" id="{37F3106E-0C1F-0D49-8B3D-7396B8F73268}"/>
              </a:ext>
            </a:extLst>
          </p:cNvPr>
          <p:cNvSpPr txBox="1">
            <a:spLocks/>
          </p:cNvSpPr>
          <p:nvPr userDrawn="1"/>
        </p:nvSpPr>
        <p:spPr>
          <a:xfrm>
            <a:off x="6695947" y="6565398"/>
            <a:ext cx="2145744" cy="215444"/>
          </a:xfrm>
          <a:prstGeom prst="rect">
            <a:avLst/>
          </a:prstGeom>
        </p:spPr>
        <p:txBody>
          <a:bodyPr numCol="1"/>
          <a:lstStyle>
            <a:defPPr>
              <a:defRPr lang="en-US"/>
            </a:defPPr>
            <a:lvl1pPr marL="0" algn="r" defTabSz="4572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t>	</a:t>
            </a:r>
            <a:r>
              <a:rPr lang="en-US" sz="600" b="1" dirty="0"/>
              <a:t>|  </a:t>
            </a:r>
            <a:fld id="{896C2D7E-FB07-49FF-8FB7-0299156F106F}" type="slidenum">
              <a:rPr lang="en-US" sz="600" b="1" smtClean="0"/>
              <a:pPr/>
              <a:t>‹#›</a:t>
            </a:fld>
            <a:endParaRPr lang="en-US" sz="600" b="1" dirty="0"/>
          </a:p>
        </p:txBody>
      </p:sp>
      <p:sp>
        <p:nvSpPr>
          <p:cNvPr id="11" name="Rectangle 10">
            <a:extLst>
              <a:ext uri="{FF2B5EF4-FFF2-40B4-BE49-F238E27FC236}">
                <a16:creationId xmlns:a16="http://schemas.microsoft.com/office/drawing/2014/main" id="{A1D96D41-EAC5-3840-A7CF-63B6AF9F7F1D}"/>
              </a:ext>
            </a:extLst>
          </p:cNvPr>
          <p:cNvSpPr/>
          <p:nvPr userDrawn="1"/>
        </p:nvSpPr>
        <p:spPr>
          <a:xfrm>
            <a:off x="457201" y="6565398"/>
            <a:ext cx="5606222" cy="184666"/>
          </a:xfrm>
          <a:prstGeom prst="rect">
            <a:avLst/>
          </a:prstGeom>
        </p:spPr>
        <p:txBody>
          <a:bodyPr wrap="square" lIns="0" numCol="1">
            <a:spAutoFit/>
          </a:bodyPr>
          <a:lstStyle/>
          <a:p>
            <a:pPr algn="l"/>
            <a:r>
              <a:rPr lang="en-US" sz="600" b="1" i="0" dirty="0">
                <a:solidFill>
                  <a:schemeClr val="bg1"/>
                </a:solidFill>
                <a:latin typeface="Arial" panose="020B0604020202020204" pitchFamily="34" charset="0"/>
                <a:cs typeface="Arial" panose="020B0604020202020204" pitchFamily="34" charset="0"/>
              </a:rPr>
              <a:t>ADVANCED PLANNING: 1031s, 721s, AND OPPORTUNITY ZONES</a:t>
            </a:r>
          </a:p>
        </p:txBody>
      </p:sp>
    </p:spTree>
    <p:extLst>
      <p:ext uri="{BB962C8B-B14F-4D97-AF65-F5344CB8AC3E}">
        <p14:creationId xmlns:p14="http://schemas.microsoft.com/office/powerpoint/2010/main" val="4204164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1902" y="1815850"/>
            <a:ext cx="7886700" cy="4351338"/>
          </a:xfrm>
          <a:prstGeom prst="rect">
            <a:avLst/>
          </a:prstGeom>
        </p:spPr>
        <p:txBody>
          <a:bodyPr vert="horz" lIns="91440" tIns="45720" rIns="91440" bIns="45720" numCol="1"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C764DE79-268F-4C1A-8933-263129D2AF90}" type="datetimeFigureOut">
              <a:rPr lang="en-US" dirty="0"/>
              <a:t>2/15/22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13" name="Slide Number Placeholder 5"/>
          <p:cNvSpPr txBox="1">
            <a:spLocks/>
          </p:cNvSpPr>
          <p:nvPr userDrawn="1"/>
        </p:nvSpPr>
        <p:spPr>
          <a:xfrm>
            <a:off x="6700568" y="6454959"/>
            <a:ext cx="2057400" cy="365125"/>
          </a:xfrm>
          <a:prstGeom prst="rect">
            <a:avLst/>
          </a:prstGeom>
        </p:spPr>
        <p:txBody>
          <a:bodyPr numCol="1"/>
          <a:lstStyle>
            <a:defPPr>
              <a:defRPr lang="en-US"/>
            </a:defPPr>
            <a:lvl1pPr marL="228600" indent="-228600" algn="l" defTabSz="457200" rtl="0" eaLnBrk="1" latinLnBrk="0" hangingPunct="1">
              <a:buFont typeface="+mj-lt"/>
              <a:buAutoNum type="arabicPeriod"/>
              <a:defRPr sz="1800" kern="1200">
                <a:solidFill>
                  <a:srgbClr val="404040"/>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27DE465-8587-8649-8747-61ADD7635EF6}" type="slidenum">
              <a:rPr lang="en-US" smtClean="0"/>
              <a:pPr/>
              <a:t>‹#›</a:t>
            </a:fld>
            <a:endParaRPr lang="en-US" dirty="0"/>
          </a:p>
        </p:txBody>
      </p:sp>
      <p:pic>
        <p:nvPicPr>
          <p:cNvPr id="15" name="Picture 14">
            <a:extLst>
              <a:ext uri="{FF2B5EF4-FFF2-40B4-BE49-F238E27FC236}">
                <a16:creationId xmlns:a16="http://schemas.microsoft.com/office/drawing/2014/main" id="{58F38130-B2D1-EF47-B14F-C76D6711CF1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499703" y="250756"/>
            <a:ext cx="1362174" cy="439695"/>
          </a:xfrm>
          <a:prstGeom prst="rect">
            <a:avLst/>
          </a:prstGeom>
        </p:spPr>
      </p:pic>
      <p:pic>
        <p:nvPicPr>
          <p:cNvPr id="18" name="Picture 17">
            <a:extLst>
              <a:ext uri="{FF2B5EF4-FFF2-40B4-BE49-F238E27FC236}">
                <a16:creationId xmlns:a16="http://schemas.microsoft.com/office/drawing/2014/main" id="{8F8E435C-90BD-4E43-ACBD-AD1BB7C853A1}"/>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499703" y="250756"/>
            <a:ext cx="1362174" cy="439695"/>
          </a:xfrm>
          <a:prstGeom prst="rect">
            <a:avLst/>
          </a:prstGeom>
        </p:spPr>
      </p:pic>
      <p:sp>
        <p:nvSpPr>
          <p:cNvPr id="19" name="Title 1">
            <a:extLst>
              <a:ext uri="{FF2B5EF4-FFF2-40B4-BE49-F238E27FC236}">
                <a16:creationId xmlns:a16="http://schemas.microsoft.com/office/drawing/2014/main" id="{927D8D27-C37C-B44D-BD4D-0CB1CB45B32F}"/>
              </a:ext>
            </a:extLst>
          </p:cNvPr>
          <p:cNvSpPr txBox="1">
            <a:spLocks/>
          </p:cNvSpPr>
          <p:nvPr userDrawn="1"/>
        </p:nvSpPr>
        <p:spPr>
          <a:xfrm>
            <a:off x="628650" y="6580477"/>
            <a:ext cx="6259651" cy="276046"/>
          </a:xfrm>
          <a:prstGeom prst="rect">
            <a:avLst/>
          </a:prstGeom>
          <a:noFill/>
          <a:ln>
            <a:noFill/>
          </a:ln>
        </p:spPr>
        <p:txBody>
          <a:bodyPr lIns="0" numCol="1"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 b="0" i="0" dirty="0">
                <a:solidFill>
                  <a:schemeClr val="bg1"/>
                </a:solidFill>
                <a:latin typeface="Arial" panose="020B0604020202020204" pitchFamily="34" charset="0"/>
                <a:cs typeface="Arial" panose="020B0604020202020204" pitchFamily="34" charset="0"/>
              </a:rPr>
              <a:t>CANTOR FITZGERALD INCOME TRUST, INC.</a:t>
            </a:r>
          </a:p>
        </p:txBody>
      </p:sp>
      <p:sp>
        <p:nvSpPr>
          <p:cNvPr id="20" name="Slide Number Placeholder 5"/>
          <p:cNvSpPr txBox="1">
            <a:spLocks/>
          </p:cNvSpPr>
          <p:nvPr userDrawn="1"/>
        </p:nvSpPr>
        <p:spPr>
          <a:xfrm>
            <a:off x="8486244" y="6591116"/>
            <a:ext cx="679528" cy="266884"/>
          </a:xfrm>
          <a:prstGeom prst="rect">
            <a:avLst/>
          </a:prstGeom>
        </p:spPr>
        <p:txBody>
          <a:bodyPr numCol="1"/>
          <a:lstStyle>
            <a:defPPr>
              <a:defRPr lang="en-US"/>
            </a:defPPr>
            <a:lvl1pPr marL="228600" indent="-228600" algn="l" defTabSz="457200" rtl="0" eaLnBrk="1" latinLnBrk="0" hangingPunct="1">
              <a:buFont typeface="+mj-lt"/>
              <a:buAutoNum type="arabicPeriod"/>
              <a:defRPr sz="1800" kern="1200">
                <a:solidFill>
                  <a:schemeClr val="tx1"/>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buFont typeface="+mj-lt"/>
              <a:buNone/>
            </a:pPr>
            <a:fld id="{227DE465-8587-8649-8747-61ADD7635EF6}" type="slidenum">
              <a:rPr lang="en-US" sz="1000" smtClean="0">
                <a:solidFill>
                  <a:schemeClr val="bg1"/>
                </a:solidFill>
              </a:rPr>
              <a:pPr marL="0" indent="0" algn="ctr">
                <a:buFont typeface="+mj-lt"/>
                <a:buNone/>
              </a:pPr>
              <a:t>‹#›</a:t>
            </a:fld>
            <a:endParaRPr lang="en-US" sz="1000" dirty="0">
              <a:solidFill>
                <a:schemeClr val="bg1"/>
              </a:solidFill>
            </a:endParaRPr>
          </a:p>
        </p:txBody>
      </p:sp>
      <p:pic>
        <p:nvPicPr>
          <p:cNvPr id="16" name="Picture 15"/>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0" y="-1477"/>
            <a:ext cx="9144000" cy="6858000"/>
          </a:xfrm>
          <a:prstGeom prst="rect">
            <a:avLst/>
          </a:prstGeom>
        </p:spPr>
      </p:pic>
      <p:pic>
        <p:nvPicPr>
          <p:cNvPr id="21" name="Picture 20">
            <a:extLst>
              <a:ext uri="{FF2B5EF4-FFF2-40B4-BE49-F238E27FC236}">
                <a16:creationId xmlns:a16="http://schemas.microsoft.com/office/drawing/2014/main" id="{8F8E435C-90BD-4E43-ACBD-AD1BB7C853A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499703" y="220407"/>
            <a:ext cx="1391703" cy="449227"/>
          </a:xfrm>
          <a:prstGeom prst="rect">
            <a:avLst/>
          </a:prstGeom>
        </p:spPr>
      </p:pic>
      <p:sp>
        <p:nvSpPr>
          <p:cNvPr id="22" name="Slide Number Placeholder 5"/>
          <p:cNvSpPr txBox="1">
            <a:spLocks/>
          </p:cNvSpPr>
          <p:nvPr userDrawn="1"/>
        </p:nvSpPr>
        <p:spPr>
          <a:xfrm>
            <a:off x="8319052" y="6601055"/>
            <a:ext cx="824948" cy="272772"/>
          </a:xfrm>
          <a:prstGeom prst="rect">
            <a:avLst/>
          </a:prstGeom>
        </p:spPr>
        <p:txBody>
          <a:bodyPr numCol="1"/>
          <a:lstStyle>
            <a:defPPr>
              <a:defRPr lang="en-US"/>
            </a:defPPr>
            <a:lvl1pPr marL="228600" indent="-228600" algn="l" defTabSz="457200" rtl="0" eaLnBrk="1" latinLnBrk="0" hangingPunct="1">
              <a:buFont typeface="+mj-lt"/>
              <a:buAutoNum type="arabicPeriod"/>
              <a:defRPr sz="1800" kern="1200">
                <a:solidFill>
                  <a:schemeClr val="tx1"/>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buFont typeface="+mj-lt"/>
              <a:buNone/>
            </a:pPr>
            <a:fld id="{227DE465-8587-8649-8747-61ADD7635EF6}" type="slidenum">
              <a:rPr lang="en-US" sz="800" b="0" i="0" smtClean="0">
                <a:solidFill>
                  <a:schemeClr val="bg1"/>
                </a:solidFill>
                <a:latin typeface="Arial" panose="020B0604020202020204" pitchFamily="34" charset="0"/>
                <a:cs typeface="Arial" panose="020B0604020202020204" pitchFamily="34" charset="0"/>
              </a:rPr>
              <a:pPr marL="0" indent="0" algn="ctr">
                <a:buFont typeface="+mj-lt"/>
                <a:buNone/>
              </a:pPr>
              <a:t>‹#›</a:t>
            </a:fld>
            <a:endParaRPr lang="en-US" sz="800" b="0" i="0" dirty="0">
              <a:solidFill>
                <a:schemeClr val="bg1"/>
              </a:solidFill>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927D8D27-C37C-B44D-BD4D-0CB1CB45B32F}"/>
              </a:ext>
            </a:extLst>
          </p:cNvPr>
          <p:cNvSpPr txBox="1">
            <a:spLocks/>
          </p:cNvSpPr>
          <p:nvPr userDrawn="1"/>
        </p:nvSpPr>
        <p:spPr>
          <a:xfrm>
            <a:off x="386032" y="6580477"/>
            <a:ext cx="6259651" cy="276046"/>
          </a:xfrm>
          <a:prstGeom prst="rect">
            <a:avLst/>
          </a:prstGeom>
          <a:noFill/>
          <a:ln>
            <a:noFill/>
          </a:ln>
        </p:spPr>
        <p:txBody>
          <a:bodyPr lIns="0" numCol="1"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 b="0" i="0" dirty="0">
                <a:solidFill>
                  <a:schemeClr val="bg1"/>
                </a:solidFill>
                <a:latin typeface="Arial" panose="020B0604020202020204" pitchFamily="34" charset="0"/>
                <a:cs typeface="Arial" panose="020B0604020202020204" pitchFamily="34" charset="0"/>
              </a:rPr>
              <a:t>CANTOR FITZGERALD INCOME TRUST, INC.</a:t>
            </a:r>
          </a:p>
        </p:txBody>
      </p:sp>
      <p:sp>
        <p:nvSpPr>
          <p:cNvPr id="2" name="Rectangle 1"/>
          <p:cNvSpPr/>
          <p:nvPr userDrawn="1"/>
        </p:nvSpPr>
        <p:spPr>
          <a:xfrm>
            <a:off x="8149087" y="4142556"/>
            <a:ext cx="994913" cy="2405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baseline="0" dirty="0"/>
              <a:t>++</a:t>
            </a:r>
          </a:p>
        </p:txBody>
      </p:sp>
    </p:spTree>
    <p:extLst>
      <p:ext uri="{BB962C8B-B14F-4D97-AF65-F5344CB8AC3E}">
        <p14:creationId xmlns:p14="http://schemas.microsoft.com/office/powerpoint/2010/main" val="304827994"/>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7.tiff"/><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9144000" cy="6858000"/>
            <a:chOff x="0" y="0"/>
            <a:chExt cx="9144000" cy="6858000"/>
          </a:xfrm>
        </p:grpSpPr>
        <p:pic>
          <p:nvPicPr>
            <p:cNvPr id="17" name="Picture 16">
              <a:extLst>
                <a:ext uri="{FF2B5EF4-FFF2-40B4-BE49-F238E27FC236}">
                  <a16:creationId xmlns:a16="http://schemas.microsoft.com/office/drawing/2014/main" id="{CA593934-D6F9-854D-94CB-F99BCC94F0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9" name="Rectangle 18"/>
            <p:cNvSpPr/>
            <p:nvPr/>
          </p:nvSpPr>
          <p:spPr>
            <a:xfrm>
              <a:off x="8149087" y="4152181"/>
              <a:ext cx="994913" cy="2405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baseline="0" dirty="0"/>
                <a:t>++</a:t>
              </a:r>
            </a:p>
          </p:txBody>
        </p:sp>
      </p:grpSp>
      <p:sp>
        <p:nvSpPr>
          <p:cNvPr id="8" name="Title 1">
            <a:extLst>
              <a:ext uri="{FF2B5EF4-FFF2-40B4-BE49-F238E27FC236}">
                <a16:creationId xmlns:a16="http://schemas.microsoft.com/office/drawing/2014/main" id="{4B492CE3-54E5-434D-BFF4-78CDD5437F84}"/>
              </a:ext>
            </a:extLst>
          </p:cNvPr>
          <p:cNvSpPr txBox="1">
            <a:spLocks/>
          </p:cNvSpPr>
          <p:nvPr/>
        </p:nvSpPr>
        <p:spPr>
          <a:xfrm>
            <a:off x="507720" y="3695172"/>
            <a:ext cx="7961366" cy="472543"/>
          </a:xfrm>
          <a:prstGeom prst="rect">
            <a:avLst/>
          </a:prstGeom>
          <a:ln>
            <a:noFill/>
          </a:ln>
        </p:spPr>
        <p:txBody>
          <a:bodyPr numCol="1"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cap="all" dirty="0">
                <a:solidFill>
                  <a:srgbClr val="1E4B88"/>
                </a:solidFill>
                <a:latin typeface="Arial Narrow" panose="020B0604020202020204" pitchFamily="34" charset="0"/>
                <a:cs typeface="Arial Narrow" panose="020B0604020202020204" pitchFamily="34" charset="0"/>
              </a:rPr>
              <a:t>Cantor Fitzgerald Income Trust, Inc</a:t>
            </a:r>
            <a:r>
              <a:rPr lang="en-US" sz="2800" b="1" cap="all" dirty="0">
                <a:solidFill>
                  <a:srgbClr val="1E4B88"/>
                </a:solidFill>
                <a:latin typeface="Arial Narrow" panose="020B0604020202020204" pitchFamily="34" charset="0"/>
                <a:cs typeface="Arial Narrow" panose="020B0604020202020204" pitchFamily="34" charset="0"/>
              </a:rPr>
              <a:t>.</a:t>
            </a:r>
          </a:p>
        </p:txBody>
      </p:sp>
      <p:sp>
        <p:nvSpPr>
          <p:cNvPr id="9" name="Title 1">
            <a:extLst>
              <a:ext uri="{FF2B5EF4-FFF2-40B4-BE49-F238E27FC236}">
                <a16:creationId xmlns:a16="http://schemas.microsoft.com/office/drawing/2014/main" id="{0D4E52A2-117B-8049-A998-FA3410EFB1B2}"/>
              </a:ext>
            </a:extLst>
          </p:cNvPr>
          <p:cNvSpPr txBox="1">
            <a:spLocks/>
          </p:cNvSpPr>
          <p:nvPr/>
        </p:nvSpPr>
        <p:spPr>
          <a:xfrm>
            <a:off x="6742164" y="2797020"/>
            <a:ext cx="1883228" cy="608642"/>
          </a:xfrm>
          <a:prstGeom prst="rect">
            <a:avLst/>
          </a:prstGeom>
          <a:ln>
            <a:noFill/>
          </a:ln>
        </p:spPr>
        <p:txBody>
          <a:bodyPr numCol="1"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n-US" sz="1600" b="1" cap="all" dirty="0">
              <a:solidFill>
                <a:schemeClr val="bg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C7023AE4-ADD8-3D4D-AD54-1E580FDE3E21}"/>
              </a:ext>
            </a:extLst>
          </p:cNvPr>
          <p:cNvCxnSpPr>
            <a:cxnSpLocks/>
          </p:cNvCxnSpPr>
          <p:nvPr/>
        </p:nvCxnSpPr>
        <p:spPr>
          <a:xfrm>
            <a:off x="586169" y="4211591"/>
            <a:ext cx="8001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909DDE-C1F7-6449-B513-F2891CB50A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7281" y="1573450"/>
            <a:ext cx="2228111" cy="719210"/>
          </a:xfrm>
          <a:prstGeom prst="rect">
            <a:avLst/>
          </a:prstGeom>
        </p:spPr>
      </p:pic>
      <p:sp>
        <p:nvSpPr>
          <p:cNvPr id="13" name="Rectangle 12">
            <a:extLst>
              <a:ext uri="{FF2B5EF4-FFF2-40B4-BE49-F238E27FC236}">
                <a16:creationId xmlns:a16="http://schemas.microsoft.com/office/drawing/2014/main" id="{BA2C1420-0E88-CC44-877C-DAC392925B4B}"/>
              </a:ext>
            </a:extLst>
          </p:cNvPr>
          <p:cNvSpPr/>
          <p:nvPr/>
        </p:nvSpPr>
        <p:spPr>
          <a:xfrm>
            <a:off x="507720" y="4808174"/>
            <a:ext cx="8039814" cy="1477328"/>
          </a:xfrm>
          <a:custGeom>
            <a:avLst/>
            <a:gdLst>
              <a:gd name="connsiteX0" fmla="*/ 0 w 8066316"/>
              <a:gd name="connsiteY0" fmla="*/ 0 h 1523494"/>
              <a:gd name="connsiteX1" fmla="*/ 8066316 w 8066316"/>
              <a:gd name="connsiteY1" fmla="*/ 0 h 1523494"/>
              <a:gd name="connsiteX2" fmla="*/ 8066316 w 8066316"/>
              <a:gd name="connsiteY2" fmla="*/ 1523494 h 1523494"/>
              <a:gd name="connsiteX3" fmla="*/ 0 w 8066316"/>
              <a:gd name="connsiteY3" fmla="*/ 1523494 h 1523494"/>
              <a:gd name="connsiteX4" fmla="*/ 0 w 8066316"/>
              <a:gd name="connsiteY4" fmla="*/ 0 h 1523494"/>
              <a:gd name="connsiteX0" fmla="*/ 0 w 8066316"/>
              <a:gd name="connsiteY0" fmla="*/ 0 h 1569793"/>
              <a:gd name="connsiteX1" fmla="*/ 8066316 w 8066316"/>
              <a:gd name="connsiteY1" fmla="*/ 0 h 1569793"/>
              <a:gd name="connsiteX2" fmla="*/ 7406559 w 8066316"/>
              <a:gd name="connsiteY2" fmla="*/ 1569793 h 1569793"/>
              <a:gd name="connsiteX3" fmla="*/ 0 w 8066316"/>
              <a:gd name="connsiteY3" fmla="*/ 1523494 h 1569793"/>
              <a:gd name="connsiteX4" fmla="*/ 0 w 8066316"/>
              <a:gd name="connsiteY4" fmla="*/ 0 h 1569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6316" h="1569793">
                <a:moveTo>
                  <a:pt x="0" y="0"/>
                </a:moveTo>
                <a:lnTo>
                  <a:pt x="8066316" y="0"/>
                </a:lnTo>
                <a:lnTo>
                  <a:pt x="7406559" y="1569793"/>
                </a:lnTo>
                <a:lnTo>
                  <a:pt x="0" y="1523494"/>
                </a:lnTo>
                <a:lnTo>
                  <a:pt x="0" y="0"/>
                </a:lnTo>
                <a:close/>
              </a:path>
            </a:pathLst>
          </a:custGeom>
          <a:noFill/>
        </p:spPr>
        <p:txBody>
          <a:bodyPr wrap="square" numCol="1">
            <a:spAutoFit/>
          </a:bodyPr>
          <a:lstStyle/>
          <a:p>
            <a:pPr>
              <a:spcAft>
                <a:spcPts val="600"/>
              </a:spcAft>
            </a:pPr>
            <a:r>
              <a:rPr lang="en-US" sz="750" dirty="0">
                <a:solidFill>
                  <a:schemeClr val="tx1">
                    <a:lumMod val="65000"/>
                    <a:lumOff val="35000"/>
                  </a:schemeClr>
                </a:solidFill>
                <a:latin typeface="Arial" charset="0"/>
                <a:ea typeface="Arial" charset="0"/>
                <a:cs typeface="Arial" charset="0"/>
              </a:rPr>
              <a:t>This is neither an offer to sell nor a solicitation of an offer to buy the securities described herein. An offering is made only by prospectus. You should read the prospectus in order to understand fully all of the implications and risks of this offering. No offering is made except by a prospectus filed with the Department of Law of the State of New York. Neither the Attorney General of the State of New York nor any other state or federal securities regulator has passed on or endorsed the merits of this offering or these securities or confirmed the adequacy of the prospectus. Any representation to the contrary is unlawful. All information contained in this material is qualified in its entirety by the terms of the current prospectus.</a:t>
            </a:r>
          </a:p>
          <a:p>
            <a:pPr>
              <a:spcAft>
                <a:spcPts val="600"/>
              </a:spcAft>
            </a:pPr>
            <a:r>
              <a:rPr lang="en-US" sz="750" baseline="30000" dirty="0">
                <a:solidFill>
                  <a:schemeClr val="tx1">
                    <a:lumMod val="65000"/>
                    <a:lumOff val="35000"/>
                  </a:schemeClr>
                </a:solidFill>
                <a:latin typeface="Arial" charset="0"/>
                <a:ea typeface="Arial" charset="0"/>
                <a:cs typeface="Arial" charset="0"/>
              </a:rPr>
              <a:t>1</a:t>
            </a:r>
            <a:r>
              <a:rPr lang="en-US" sz="750" dirty="0">
                <a:solidFill>
                  <a:schemeClr val="tx1">
                    <a:lumMod val="65000"/>
                    <a:lumOff val="35000"/>
                  </a:schemeClr>
                </a:solidFill>
                <a:latin typeface="Arial" charset="0"/>
                <a:ea typeface="Arial" charset="0"/>
                <a:cs typeface="Arial" charset="0"/>
              </a:rPr>
              <a:t>We elected to be taxed as a Real Estate Income Trust (“REIT”) beginning in the taxable year ending December 31, 2017. Our failure to qualify as a REIT would result in higher taxes, may adversely affect our operations, would reduce the amount of income available for distribution and would limit our ability to make distributions to our shareholders.</a:t>
            </a:r>
          </a:p>
          <a:p>
            <a:pPr>
              <a:spcAft>
                <a:spcPts val="600"/>
              </a:spcAft>
            </a:pPr>
            <a:r>
              <a:rPr lang="en-US" sz="750" dirty="0">
                <a:solidFill>
                  <a:schemeClr val="tx1">
                    <a:lumMod val="65000"/>
                    <a:lumOff val="35000"/>
                  </a:schemeClr>
                </a:solidFill>
                <a:latin typeface="Arial" charset="0"/>
                <a:ea typeface="Arial" charset="0"/>
                <a:cs typeface="Arial" charset="0"/>
              </a:rPr>
              <a:t>We may change our investment objectives, policies and strategy at any time without shareholder consent. There is no assurance that we will be able to invest in our targeted investments. Diversification does not eliminate risk and does not assure better performance.</a:t>
            </a:r>
          </a:p>
          <a:p>
            <a:pPr>
              <a:spcAft>
                <a:spcPts val="600"/>
              </a:spcAft>
            </a:pPr>
            <a:r>
              <a:rPr lang="en-US" sz="750" dirty="0">
                <a:solidFill>
                  <a:schemeClr val="tx1">
                    <a:lumMod val="65000"/>
                    <a:lumOff val="35000"/>
                  </a:schemeClr>
                </a:solidFill>
                <a:latin typeface="Arial" charset="0"/>
                <a:ea typeface="Arial" charset="0"/>
                <a:cs typeface="Arial" charset="0"/>
              </a:rPr>
              <a:t>There is no guarantee of distributions. Distributions may be paid from sources other than cash flow from operations, including offering proceeds, which may reduce an investor’s overall return.</a:t>
            </a:r>
          </a:p>
        </p:txBody>
      </p:sp>
      <p:sp>
        <p:nvSpPr>
          <p:cNvPr id="14" name="Title 1">
            <a:extLst>
              <a:ext uri="{FF2B5EF4-FFF2-40B4-BE49-F238E27FC236}">
                <a16:creationId xmlns:a16="http://schemas.microsoft.com/office/drawing/2014/main" id="{97F5DA0E-A156-E74B-A65C-AA789727856D}"/>
              </a:ext>
            </a:extLst>
          </p:cNvPr>
          <p:cNvSpPr txBox="1">
            <a:spLocks/>
          </p:cNvSpPr>
          <p:nvPr/>
        </p:nvSpPr>
        <p:spPr>
          <a:xfrm>
            <a:off x="507721" y="4354747"/>
            <a:ext cx="7961365" cy="472543"/>
          </a:xfrm>
          <a:prstGeom prst="rect">
            <a:avLst/>
          </a:prstGeom>
          <a:ln>
            <a:noFill/>
          </a:ln>
        </p:spPr>
        <p:txBody>
          <a:bodyPr numCol="1"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b="1" cap="all" dirty="0">
                <a:solidFill>
                  <a:srgbClr val="00367C"/>
                </a:solidFill>
                <a:latin typeface="Arial" panose="020B0604020202020204" pitchFamily="34" charset="0"/>
                <a:cs typeface="Arial" panose="020B0604020202020204" pitchFamily="34" charset="0"/>
              </a:rPr>
              <a:t>A Publicly Registered, Non-Traded Real Estate Income Trust</a:t>
            </a:r>
            <a:r>
              <a:rPr lang="en-US" sz="1200" b="1" cap="all" baseline="30000" dirty="0">
                <a:solidFill>
                  <a:srgbClr val="00367C"/>
                </a:solidFill>
                <a:latin typeface="Arial" panose="020B0604020202020204" pitchFamily="34" charset="0"/>
                <a:cs typeface="Arial" panose="020B0604020202020204" pitchFamily="34" charset="0"/>
              </a:rPr>
              <a:t>1</a:t>
            </a:r>
          </a:p>
        </p:txBody>
      </p:sp>
      <p:sp>
        <p:nvSpPr>
          <p:cNvPr id="11" name="Rectangle 10">
            <a:extLst>
              <a:ext uri="{FF2B5EF4-FFF2-40B4-BE49-F238E27FC236}">
                <a16:creationId xmlns:a16="http://schemas.microsoft.com/office/drawing/2014/main" id="{BB7B5332-C6DC-4941-B3F3-389E1B417BA3}"/>
              </a:ext>
            </a:extLst>
          </p:cNvPr>
          <p:cNvSpPr/>
          <p:nvPr/>
        </p:nvSpPr>
        <p:spPr>
          <a:xfrm>
            <a:off x="6918711" y="6285502"/>
            <a:ext cx="2225289" cy="215444"/>
          </a:xfrm>
          <a:prstGeom prst="rect">
            <a:avLst/>
          </a:prstGeom>
        </p:spPr>
        <p:txBody>
          <a:bodyPr wrap="none" numCol="1">
            <a:spAutoFit/>
          </a:bodyPr>
          <a:lstStyle/>
          <a:p>
            <a:pPr>
              <a:defRPr/>
            </a:pPr>
            <a:r>
              <a:rPr lang="en-US" sz="800" b="1" cap="all" dirty="0">
                <a:solidFill>
                  <a:srgbClr val="595959"/>
                </a:solidFill>
                <a:latin typeface="Arial" panose="020B0604020202020204" pitchFamily="34" charset="0"/>
                <a:cs typeface="Arial" panose="020B0604020202020204" pitchFamily="34" charset="0"/>
              </a:rPr>
              <a:t>Not for use in New Jersey or Ohio </a:t>
            </a:r>
            <a:endParaRPr lang="en-US" sz="800" b="1" cap="all" dirty="0">
              <a:solidFill>
                <a:srgbClr val="595959"/>
              </a:solidFill>
              <a:latin typeface="Arial" charset="0"/>
              <a:ea typeface="Arial" charset="0"/>
              <a:cs typeface="Arial" charset="0"/>
            </a:endParaRPr>
          </a:p>
        </p:txBody>
      </p:sp>
      <p:sp>
        <p:nvSpPr>
          <p:cNvPr id="15" name="Title 1">
            <a:extLst>
              <a:ext uri="{FF2B5EF4-FFF2-40B4-BE49-F238E27FC236}">
                <a16:creationId xmlns:a16="http://schemas.microsoft.com/office/drawing/2014/main" id="{927D8D27-C37C-B44D-BD4D-0CB1CB45B32F}"/>
              </a:ext>
            </a:extLst>
          </p:cNvPr>
          <p:cNvSpPr txBox="1">
            <a:spLocks/>
          </p:cNvSpPr>
          <p:nvPr/>
        </p:nvSpPr>
        <p:spPr>
          <a:xfrm>
            <a:off x="586169" y="6580477"/>
            <a:ext cx="1161608" cy="276046"/>
          </a:xfrm>
          <a:prstGeom prst="rect">
            <a:avLst/>
          </a:prstGeom>
          <a:noFill/>
          <a:ln>
            <a:noFill/>
          </a:ln>
        </p:spPr>
        <p:txBody>
          <a:bodyPr lIns="0" numCol="1"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 dirty="0">
                <a:solidFill>
                  <a:schemeClr val="bg1"/>
                </a:solidFill>
                <a:latin typeface="Arial" panose="020B0604020202020204" pitchFamily="34" charset="0"/>
                <a:cs typeface="Arial" panose="020B0604020202020204" pitchFamily="34" charset="0"/>
              </a:rPr>
              <a:t>cfincometrust.</a:t>
            </a:r>
            <a:r>
              <a:rPr lang="en-US" sz="800" b="0" i="0" dirty="0">
                <a:solidFill>
                  <a:schemeClr val="bg1"/>
                </a:solidFill>
                <a:latin typeface="Arial" panose="020B0604020202020204" pitchFamily="34" charset="0"/>
                <a:cs typeface="Arial" panose="020B0604020202020204" pitchFamily="34" charset="0"/>
              </a:rPr>
              <a:t>com</a:t>
            </a:r>
          </a:p>
        </p:txBody>
      </p:sp>
    </p:spTree>
    <p:extLst>
      <p:ext uri="{BB962C8B-B14F-4D97-AF65-F5344CB8AC3E}">
        <p14:creationId xmlns:p14="http://schemas.microsoft.com/office/powerpoint/2010/main" val="179660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2B41A-FF93-6041-A5AB-ADA414A6F35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84485" y="857251"/>
            <a:ext cx="2659516" cy="4867955"/>
          </a:xfrm>
          <a:prstGeom prst="rect">
            <a:avLst/>
          </a:prstGeom>
        </p:spPr>
      </p:pic>
      <p:sp>
        <p:nvSpPr>
          <p:cNvPr id="11" name="Rectangle 10"/>
          <p:cNvSpPr/>
          <p:nvPr/>
        </p:nvSpPr>
        <p:spPr>
          <a:xfrm>
            <a:off x="6484483" y="857251"/>
            <a:ext cx="2658533" cy="4867955"/>
          </a:xfrm>
          <a:prstGeom prst="rect">
            <a:avLst/>
          </a:prstGeom>
          <a:gradFill>
            <a:gsLst>
              <a:gs pos="0">
                <a:srgbClr val="084D86">
                  <a:alpha val="20000"/>
                </a:srgbClr>
              </a:gs>
              <a:gs pos="74000">
                <a:srgbClr val="084D86">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dirty="0"/>
          </a:p>
        </p:txBody>
      </p:sp>
      <p:sp>
        <p:nvSpPr>
          <p:cNvPr id="23" name="Rectangle 22">
            <a:extLst>
              <a:ext uri="{FF2B5EF4-FFF2-40B4-BE49-F238E27FC236}">
                <a16:creationId xmlns:a16="http://schemas.microsoft.com/office/drawing/2014/main" id="{9B08910F-A921-C04F-B686-1046C7489FF4}"/>
              </a:ext>
            </a:extLst>
          </p:cNvPr>
          <p:cNvSpPr/>
          <p:nvPr/>
        </p:nvSpPr>
        <p:spPr>
          <a:xfrm>
            <a:off x="375556" y="2794430"/>
            <a:ext cx="5821137" cy="1950534"/>
          </a:xfrm>
          <a:prstGeom prst="rect">
            <a:avLst/>
          </a:prstGeom>
        </p:spPr>
        <p:txBody>
          <a:bodyPr wrap="square" numCol="1">
            <a:spAutoFit/>
          </a:bodyPr>
          <a:lstStyle/>
          <a:p>
            <a:pPr algn="just"/>
            <a:r>
              <a:rPr lang="en-US" sz="750" dirty="0">
                <a:solidFill>
                  <a:schemeClr val="tx1">
                    <a:lumMod val="75000"/>
                    <a:lumOff val="25000"/>
                  </a:schemeClr>
                </a:solidFill>
                <a:latin typeface="Arial" panose="020B0604020202020204" pitchFamily="34" charset="0"/>
                <a:cs typeface="Arial" panose="020B0604020202020204" pitchFamily="34" charset="0"/>
              </a:rPr>
              <a:t>A QOZ is a designated census tract in the United States selected by a state governor and certified by the U.S. Department of Treasury for inclusion in the QOZ Program.</a:t>
            </a:r>
          </a:p>
          <a:p>
            <a:pPr algn="just"/>
            <a:r>
              <a:rPr lang="en-US" sz="750" dirty="0">
                <a:solidFill>
                  <a:schemeClr val="tx1">
                    <a:lumMod val="75000"/>
                    <a:lumOff val="25000"/>
                  </a:schemeClr>
                </a:solidFill>
                <a:latin typeface="Arial" panose="020B0604020202020204" pitchFamily="34" charset="0"/>
                <a:cs typeface="Arial" panose="020B0604020202020204" pitchFamily="34" charset="0"/>
              </a:rPr>
              <a:t> </a:t>
            </a:r>
          </a:p>
          <a:p>
            <a:pPr algn="just"/>
            <a:r>
              <a:rPr lang="en-US" sz="750" dirty="0">
                <a:solidFill>
                  <a:schemeClr val="tx1">
                    <a:lumMod val="75000"/>
                    <a:lumOff val="25000"/>
                  </a:schemeClr>
                </a:solidFill>
                <a:latin typeface="Arial" panose="020B0604020202020204" pitchFamily="34" charset="0"/>
                <a:cs typeface="Arial" panose="020B0604020202020204" pitchFamily="34" charset="0"/>
              </a:rPr>
              <a:t>Each state governor was permitted to nominate up to 25% of the state’s qualifying census tracts for inclusion in the QOZ Program. </a:t>
            </a:r>
          </a:p>
          <a:p>
            <a:pPr algn="just"/>
            <a:endParaRPr lang="en-US" sz="750" dirty="0">
              <a:solidFill>
                <a:schemeClr val="tx1">
                  <a:lumMod val="75000"/>
                  <a:lumOff val="25000"/>
                </a:schemeClr>
              </a:solidFill>
              <a:latin typeface="Arial" panose="020B0604020202020204" pitchFamily="34" charset="0"/>
              <a:cs typeface="Arial" panose="020B0604020202020204" pitchFamily="34" charset="0"/>
            </a:endParaRPr>
          </a:p>
          <a:p>
            <a:pPr algn="just"/>
            <a:r>
              <a:rPr lang="en-US" sz="750" dirty="0">
                <a:solidFill>
                  <a:schemeClr val="tx1">
                    <a:lumMod val="75000"/>
                    <a:lumOff val="25000"/>
                  </a:schemeClr>
                </a:solidFill>
                <a:latin typeface="Arial" panose="020B0604020202020204" pitchFamily="34" charset="0"/>
                <a:cs typeface="Arial" panose="020B0604020202020204" pitchFamily="34" charset="0"/>
              </a:rPr>
              <a:t>In order to qualify for inclusion, a census tract must satisfy one of the following low-income community (“LIC”) tests based on the 2010 census:</a:t>
            </a:r>
          </a:p>
          <a:p>
            <a:pPr algn="just"/>
            <a:endParaRPr lang="en-US" sz="750" dirty="0">
              <a:solidFill>
                <a:schemeClr val="tx1">
                  <a:lumMod val="75000"/>
                  <a:lumOff val="25000"/>
                </a:schemeClr>
              </a:solidFill>
              <a:latin typeface="Arial" panose="020B0604020202020204" pitchFamily="34" charset="0"/>
              <a:cs typeface="Arial" panose="020B0604020202020204" pitchFamily="34" charset="0"/>
            </a:endParaRPr>
          </a:p>
          <a:p>
            <a:pPr marL="128588" indent="-128588">
              <a:buFont typeface="Arial" panose="020B0604020202020204" pitchFamily="34" charset="0"/>
              <a:buChar char="•"/>
            </a:pPr>
            <a:r>
              <a:rPr lang="en-US" sz="750" dirty="0">
                <a:solidFill>
                  <a:schemeClr val="tx1">
                    <a:lumMod val="75000"/>
                    <a:lumOff val="25000"/>
                  </a:schemeClr>
                </a:solidFill>
                <a:latin typeface="Arial" panose="020B0604020202020204" pitchFamily="34" charset="0"/>
                <a:cs typeface="Arial" panose="020B0604020202020204" pitchFamily="34" charset="0"/>
              </a:rPr>
              <a:t>have a poverty rate of at least 20%,</a:t>
            </a:r>
            <a:br>
              <a:rPr lang="en-US" sz="750" dirty="0">
                <a:solidFill>
                  <a:schemeClr val="tx1">
                    <a:lumMod val="75000"/>
                    <a:lumOff val="25000"/>
                  </a:schemeClr>
                </a:solidFill>
                <a:latin typeface="Arial" panose="020B0604020202020204" pitchFamily="34" charset="0"/>
                <a:cs typeface="Arial" panose="020B0604020202020204" pitchFamily="34" charset="0"/>
              </a:rPr>
            </a:br>
            <a:endParaRPr lang="en-US" sz="750" dirty="0">
              <a:solidFill>
                <a:schemeClr val="tx1">
                  <a:lumMod val="75000"/>
                  <a:lumOff val="25000"/>
                </a:schemeClr>
              </a:solidFill>
              <a:latin typeface="Arial" panose="020B0604020202020204" pitchFamily="34" charset="0"/>
              <a:cs typeface="Arial" panose="020B0604020202020204" pitchFamily="34" charset="0"/>
            </a:endParaRPr>
          </a:p>
          <a:p>
            <a:pPr marL="128588" indent="-128588">
              <a:buFont typeface="Arial" panose="020B0604020202020204" pitchFamily="34" charset="0"/>
              <a:buChar char="•"/>
            </a:pPr>
            <a:r>
              <a:rPr lang="en-US" sz="750" dirty="0">
                <a:solidFill>
                  <a:schemeClr val="tx1">
                    <a:lumMod val="75000"/>
                    <a:lumOff val="25000"/>
                  </a:schemeClr>
                </a:solidFill>
                <a:latin typeface="Arial" panose="020B0604020202020204" pitchFamily="34" charset="0"/>
                <a:cs typeface="Arial" panose="020B0604020202020204" pitchFamily="34" charset="0"/>
              </a:rPr>
              <a:t>if the LIC is in a metropolitan area, have a median household income not exceeding 80% of the metropolitan median household income (or the statewide median household income, whichever is greater) or</a:t>
            </a:r>
            <a:br>
              <a:rPr lang="en-US" sz="750" dirty="0">
                <a:solidFill>
                  <a:schemeClr val="tx1">
                    <a:lumMod val="75000"/>
                    <a:lumOff val="25000"/>
                  </a:schemeClr>
                </a:solidFill>
                <a:latin typeface="Arial" panose="020B0604020202020204" pitchFamily="34" charset="0"/>
                <a:cs typeface="Arial" panose="020B0604020202020204" pitchFamily="34" charset="0"/>
              </a:rPr>
            </a:br>
            <a:endParaRPr lang="en-US" sz="750" dirty="0">
              <a:solidFill>
                <a:schemeClr val="tx1">
                  <a:lumMod val="75000"/>
                  <a:lumOff val="25000"/>
                </a:schemeClr>
              </a:solidFill>
              <a:latin typeface="Arial" panose="020B0604020202020204" pitchFamily="34" charset="0"/>
              <a:cs typeface="Arial" panose="020B0604020202020204" pitchFamily="34" charset="0"/>
            </a:endParaRPr>
          </a:p>
          <a:p>
            <a:pPr marL="128588" indent="-128588">
              <a:buFont typeface="Arial" panose="020B0604020202020204" pitchFamily="34" charset="0"/>
              <a:buChar char="•"/>
            </a:pPr>
            <a:r>
              <a:rPr lang="en-US" sz="750" dirty="0">
                <a:solidFill>
                  <a:schemeClr val="tx1">
                    <a:lumMod val="75000"/>
                    <a:lumOff val="25000"/>
                  </a:schemeClr>
                </a:solidFill>
                <a:latin typeface="Arial" panose="020B0604020202020204" pitchFamily="34" charset="0"/>
                <a:cs typeface="Arial" panose="020B0604020202020204" pitchFamily="34" charset="0"/>
              </a:rPr>
              <a:t>if the LIC is not located in a metropolitan area, have a median household income not exceeding 80%of the statewide median household income.</a:t>
            </a:r>
          </a:p>
          <a:p>
            <a:endParaRPr lang="en-US" sz="825"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8BABD20-B3D4-3140-BF0A-6F0683EA3C2D}"/>
              </a:ext>
            </a:extLst>
          </p:cNvPr>
          <p:cNvSpPr txBox="1"/>
          <p:nvPr/>
        </p:nvSpPr>
        <p:spPr>
          <a:xfrm>
            <a:off x="375556" y="2569535"/>
            <a:ext cx="4610428" cy="380873"/>
          </a:xfrm>
          <a:prstGeom prst="rect">
            <a:avLst/>
          </a:prstGeom>
          <a:noFill/>
        </p:spPr>
        <p:txBody>
          <a:bodyPr wrap="square" numCol="1" rtlCol="0">
            <a:spAutoFit/>
          </a:bodyPr>
          <a:lstStyle/>
          <a:p>
            <a:r>
              <a:rPr lang="en-US" sz="1050" b="1" dirty="0">
                <a:solidFill>
                  <a:srgbClr val="0078B9"/>
                </a:solidFill>
                <a:latin typeface="Arial Narrow" panose="020B0604020202020204" pitchFamily="34" charset="0"/>
                <a:cs typeface="Arial Narrow" panose="020B0604020202020204" pitchFamily="34" charset="0"/>
              </a:rPr>
              <a:t>WHAT ARE QUALIFIED OPPORTUNITY ZONES?</a:t>
            </a:r>
          </a:p>
          <a:p>
            <a:endParaRPr lang="en-US" sz="825" dirty="0">
              <a:solidFill>
                <a:srgbClr val="0078B9"/>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C4619ADB-1D31-4942-91C7-E76AD8A597AF}"/>
              </a:ext>
            </a:extLst>
          </p:cNvPr>
          <p:cNvSpPr/>
          <p:nvPr/>
        </p:nvSpPr>
        <p:spPr>
          <a:xfrm>
            <a:off x="404132" y="1785351"/>
            <a:ext cx="5792561" cy="553998"/>
          </a:xfrm>
          <a:prstGeom prst="rect">
            <a:avLst/>
          </a:prstGeom>
        </p:spPr>
        <p:txBody>
          <a:bodyPr wrap="square" numCol="1">
            <a:spAutoFit/>
          </a:bodyPr>
          <a:lstStyle/>
          <a:p>
            <a:r>
              <a:rPr lang="en-US" sz="750" dirty="0">
                <a:solidFill>
                  <a:schemeClr val="tx1">
                    <a:lumMod val="75000"/>
                    <a:lumOff val="25000"/>
                  </a:schemeClr>
                </a:solidFill>
                <a:latin typeface="Arial" panose="020B0604020202020204" pitchFamily="34" charset="0"/>
                <a:cs typeface="Arial" panose="020B0604020202020204" pitchFamily="34" charset="0"/>
              </a:rPr>
              <a:t>The QOZ Program was created by the federal government as part of the Tax Cuts and Jobs Act of 2017.</a:t>
            </a:r>
          </a:p>
          <a:p>
            <a:endParaRPr lang="en-US" sz="750" dirty="0">
              <a:solidFill>
                <a:schemeClr val="tx1">
                  <a:lumMod val="75000"/>
                  <a:lumOff val="25000"/>
                </a:schemeClr>
              </a:solidFill>
              <a:latin typeface="Arial" panose="020B0604020202020204" pitchFamily="34" charset="0"/>
              <a:cs typeface="Arial" panose="020B0604020202020204" pitchFamily="34" charset="0"/>
            </a:endParaRPr>
          </a:p>
          <a:p>
            <a:r>
              <a:rPr lang="en-US" sz="750" dirty="0">
                <a:solidFill>
                  <a:schemeClr val="tx1">
                    <a:lumMod val="75000"/>
                    <a:lumOff val="25000"/>
                  </a:schemeClr>
                </a:solidFill>
                <a:latin typeface="Arial" panose="020B0604020202020204" pitchFamily="34" charset="0"/>
                <a:cs typeface="Arial" panose="020B0604020202020204" pitchFamily="34" charset="0"/>
              </a:rPr>
              <a:t>The QOZ Program is intended to encourage investment in lower-income communities across the U.S., principally by providing certain tax incentives in return for committing long-term capital to these communities through investment vehicles called QOFs. </a:t>
            </a:r>
          </a:p>
        </p:txBody>
      </p:sp>
      <p:sp>
        <p:nvSpPr>
          <p:cNvPr id="29" name="Rectangle 28">
            <a:extLst>
              <a:ext uri="{FF2B5EF4-FFF2-40B4-BE49-F238E27FC236}">
                <a16:creationId xmlns:a16="http://schemas.microsoft.com/office/drawing/2014/main" id="{BC2529DC-11A7-1346-A51D-BDB56B96253E}"/>
              </a:ext>
            </a:extLst>
          </p:cNvPr>
          <p:cNvSpPr/>
          <p:nvPr/>
        </p:nvSpPr>
        <p:spPr>
          <a:xfrm>
            <a:off x="404134" y="5003189"/>
            <a:ext cx="5792558" cy="438582"/>
          </a:xfrm>
          <a:prstGeom prst="rect">
            <a:avLst/>
          </a:prstGeom>
        </p:spPr>
        <p:txBody>
          <a:bodyPr wrap="square" numCol="1">
            <a:spAutoFit/>
          </a:bodyPr>
          <a:lstStyle/>
          <a:p>
            <a:pPr algn="just"/>
            <a:r>
              <a:rPr lang="en-US" sz="750" dirty="0">
                <a:solidFill>
                  <a:schemeClr val="tx1">
                    <a:lumMod val="75000"/>
                    <a:lumOff val="25000"/>
                  </a:schemeClr>
                </a:solidFill>
                <a:latin typeface="Arial" panose="020B0604020202020204" pitchFamily="34" charset="0"/>
                <a:cs typeface="Arial" panose="020B0604020202020204" pitchFamily="34" charset="0"/>
              </a:rPr>
              <a:t>A QOF is an investment vehicle that holds at least 90% of its assets in “qualified opportunity zone property’. QOFs can make investments in a wide variety of real estate and new or existing businesses. QOFs can hold single or multiple assets. Qualified opportunity zone property includes interests held by the QOF in a “Qualified Opportunity Zone Business’.</a:t>
            </a:r>
          </a:p>
        </p:txBody>
      </p:sp>
      <p:sp>
        <p:nvSpPr>
          <p:cNvPr id="30" name="TextBox 29">
            <a:extLst>
              <a:ext uri="{FF2B5EF4-FFF2-40B4-BE49-F238E27FC236}">
                <a16:creationId xmlns:a16="http://schemas.microsoft.com/office/drawing/2014/main" id="{DDCC047F-4B2A-F44A-A196-C47FDDFD9892}"/>
              </a:ext>
            </a:extLst>
          </p:cNvPr>
          <p:cNvSpPr txBox="1"/>
          <p:nvPr/>
        </p:nvSpPr>
        <p:spPr>
          <a:xfrm>
            <a:off x="404133" y="4780094"/>
            <a:ext cx="4610428" cy="380873"/>
          </a:xfrm>
          <a:prstGeom prst="rect">
            <a:avLst/>
          </a:prstGeom>
          <a:noFill/>
        </p:spPr>
        <p:txBody>
          <a:bodyPr wrap="square" numCol="1" rtlCol="0">
            <a:spAutoFit/>
          </a:bodyPr>
          <a:lstStyle/>
          <a:p>
            <a:r>
              <a:rPr lang="en-US" sz="1050" b="1" dirty="0">
                <a:solidFill>
                  <a:srgbClr val="0078B9"/>
                </a:solidFill>
                <a:latin typeface="Arial Narrow" panose="020B0604020202020204" pitchFamily="34" charset="0"/>
                <a:cs typeface="Arial Narrow" panose="020B0604020202020204" pitchFamily="34" charset="0"/>
              </a:rPr>
              <a:t>WHAT ARE QOFs?</a:t>
            </a:r>
            <a:endParaRPr lang="en-US" sz="1050" b="1" dirty="0">
              <a:latin typeface="Arial Narrow" panose="020B0604020202020204" pitchFamily="34" charset="0"/>
              <a:cs typeface="Arial Narrow" panose="020B0604020202020204" pitchFamily="34" charset="0"/>
            </a:endParaRPr>
          </a:p>
          <a:p>
            <a:endParaRPr lang="en-US" sz="825" dirty="0">
              <a:solidFill>
                <a:srgbClr val="0078B9"/>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81087C4C-1D3A-0E42-B12A-C0BBCBD0F91D}"/>
              </a:ext>
            </a:extLst>
          </p:cNvPr>
          <p:cNvSpPr/>
          <p:nvPr/>
        </p:nvSpPr>
        <p:spPr>
          <a:xfrm>
            <a:off x="375556" y="1248804"/>
            <a:ext cx="1906291" cy="346249"/>
          </a:xfrm>
          <a:prstGeom prst="rect">
            <a:avLst/>
          </a:prstGeom>
        </p:spPr>
        <p:txBody>
          <a:bodyPr wrap="none" numCol="1" anchor="ctr" anchorCtr="0">
            <a:spAutoFit/>
          </a:bodyPr>
          <a:lstStyle/>
          <a:p>
            <a:pPr defTabSz="685800">
              <a:spcBef>
                <a:spcPct val="0"/>
              </a:spcBef>
              <a:defRPr/>
            </a:pPr>
            <a:r>
              <a:rPr lang="en-US" sz="1650" b="1" cap="all" dirty="0">
                <a:solidFill>
                  <a:srgbClr val="004B8D"/>
                </a:solidFill>
                <a:latin typeface="Arial Narrow" panose="020B0606020202030204" pitchFamily="34" charset="0"/>
                <a:cs typeface="Arial" panose="020B0604020202020204" pitchFamily="34" charset="0"/>
              </a:rPr>
              <a:t>The QOZ Program</a:t>
            </a:r>
            <a:endParaRPr lang="en-US" sz="1650" b="1" cap="all" dirty="0">
              <a:solidFill>
                <a:srgbClr val="004B8D"/>
              </a:solidFill>
              <a:latin typeface="Arial Narrow" panose="020B0606020202030204" pitchFamily="34" charset="0"/>
              <a:ea typeface="Arial" charset="0"/>
              <a:cs typeface="Arial" panose="020B0604020202020204" pitchFamily="34" charset="0"/>
            </a:endParaRPr>
          </a:p>
        </p:txBody>
      </p:sp>
      <p:pic>
        <p:nvPicPr>
          <p:cNvPr id="10" name="Picture 9">
            <a:extLst>
              <a:ext uri="{FF2B5EF4-FFF2-40B4-BE49-F238E27FC236}">
                <a16:creationId xmlns:a16="http://schemas.microsoft.com/office/drawing/2014/main" id="{8F1D5D17-65C1-DC40-92B4-54BAEDEC1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3994" y="1254934"/>
            <a:ext cx="1401381" cy="449768"/>
          </a:xfrm>
          <a:prstGeom prst="rect">
            <a:avLst/>
          </a:prstGeom>
        </p:spPr>
      </p:pic>
      <p:cxnSp>
        <p:nvCxnSpPr>
          <p:cNvPr id="13" name="Straight Connector 12">
            <a:extLst>
              <a:ext uri="{FF2B5EF4-FFF2-40B4-BE49-F238E27FC236}">
                <a16:creationId xmlns:a16="http://schemas.microsoft.com/office/drawing/2014/main" id="{BAE12CF1-5B92-7D44-845E-9052DEC7BA51}"/>
              </a:ext>
            </a:extLst>
          </p:cNvPr>
          <p:cNvCxnSpPr>
            <a:cxnSpLocks/>
          </p:cNvCxnSpPr>
          <p:nvPr/>
        </p:nvCxnSpPr>
        <p:spPr>
          <a:xfrm>
            <a:off x="428625" y="1659219"/>
            <a:ext cx="568846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77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48051B1-8D71-714C-8DE1-9565B4372649}"/>
              </a:ext>
            </a:extLst>
          </p:cNvPr>
          <p:cNvSpPr/>
          <p:nvPr/>
        </p:nvSpPr>
        <p:spPr>
          <a:xfrm>
            <a:off x="1691605" y="1358739"/>
            <a:ext cx="2448427" cy="346249"/>
          </a:xfrm>
          <a:prstGeom prst="rect">
            <a:avLst/>
          </a:prstGeom>
        </p:spPr>
        <p:txBody>
          <a:bodyPr wrap="none" numCol="1" anchor="ctr" anchorCtr="0">
            <a:spAutoFit/>
          </a:bodyPr>
          <a:lstStyle/>
          <a:p>
            <a:pPr defTabSz="685800">
              <a:spcBef>
                <a:spcPct val="0"/>
              </a:spcBef>
              <a:defRPr/>
            </a:pPr>
            <a:r>
              <a:rPr lang="en-US" sz="1650" b="1" cap="all" dirty="0">
                <a:solidFill>
                  <a:srgbClr val="004B8D"/>
                </a:solidFill>
                <a:latin typeface="Arial Narrow" panose="020B0606020202030204" pitchFamily="34" charset="0"/>
                <a:cs typeface="Arial" panose="020B0604020202020204" pitchFamily="34" charset="0"/>
              </a:rPr>
              <a:t>Potential Tax Benefits</a:t>
            </a:r>
            <a:endParaRPr lang="en-US" sz="1650" b="1" cap="all" dirty="0">
              <a:solidFill>
                <a:srgbClr val="004B8D"/>
              </a:solidFill>
              <a:latin typeface="Arial Narrow" panose="020B0606020202030204" pitchFamily="34" charset="0"/>
              <a:ea typeface="Arial" charset="0"/>
              <a:cs typeface="Arial" panose="020B0604020202020204" pitchFamily="34" charset="0"/>
            </a:endParaRPr>
          </a:p>
        </p:txBody>
      </p:sp>
      <p:sp>
        <p:nvSpPr>
          <p:cNvPr id="27" name="Rectangle 26">
            <a:extLst>
              <a:ext uri="{FF2B5EF4-FFF2-40B4-BE49-F238E27FC236}">
                <a16:creationId xmlns:a16="http://schemas.microsoft.com/office/drawing/2014/main" id="{CBE327C1-820C-4F41-B15B-B9643C007ABA}"/>
              </a:ext>
            </a:extLst>
          </p:cNvPr>
          <p:cNvSpPr/>
          <p:nvPr/>
        </p:nvSpPr>
        <p:spPr>
          <a:xfrm>
            <a:off x="3135085" y="2966637"/>
            <a:ext cx="4329113" cy="530915"/>
          </a:xfrm>
          <a:prstGeom prst="rect">
            <a:avLst/>
          </a:prstGeom>
        </p:spPr>
        <p:txBody>
          <a:bodyPr wrap="square" numCol="1">
            <a:spAutoFit/>
          </a:bodyPr>
          <a:lstStyle/>
          <a:p>
            <a:pPr algn="just"/>
            <a:r>
              <a:rPr lang="en-US" sz="900" dirty="0">
                <a:solidFill>
                  <a:schemeClr val="tx1">
                    <a:lumMod val="75000"/>
                    <a:lumOff val="25000"/>
                  </a:schemeClr>
                </a:solidFill>
                <a:latin typeface="Arial" panose="020B0604020202020204" pitchFamily="34" charset="0"/>
                <a:cs typeface="Arial" panose="020B0604020202020204" pitchFamily="34" charset="0"/>
              </a:rPr>
              <a:t>If a taxpayer invests the capital gain from the sale of any property into a QOF within 180 days of recognizing the gain, taxes on such proceeds may be deferred until the earlier of December 31, 2026</a:t>
            </a:r>
            <a:r>
              <a:rPr lang="en-US" sz="900" baseline="30000" dirty="0">
                <a:solidFill>
                  <a:schemeClr val="tx1">
                    <a:lumMod val="75000"/>
                    <a:lumOff val="25000"/>
                  </a:schemeClr>
                </a:solidFill>
                <a:latin typeface="Arial" panose="020B0604020202020204" pitchFamily="34" charset="0"/>
                <a:cs typeface="Arial" panose="020B0604020202020204" pitchFamily="34" charset="0"/>
              </a:rPr>
              <a:t>1</a:t>
            </a:r>
            <a:r>
              <a:rPr lang="en-US" sz="900" dirty="0">
                <a:solidFill>
                  <a:schemeClr val="tx1">
                    <a:lumMod val="75000"/>
                    <a:lumOff val="25000"/>
                  </a:schemeClr>
                </a:solidFill>
                <a:latin typeface="Arial" panose="020B0604020202020204" pitchFamily="34" charset="0"/>
                <a:cs typeface="Arial" panose="020B0604020202020204" pitchFamily="34" charset="0"/>
              </a:rPr>
              <a:t> or the disposition of the QOF interest</a:t>
            </a:r>
            <a:r>
              <a:rPr lang="en-US" sz="105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28" name="Rectangle 27">
            <a:extLst>
              <a:ext uri="{FF2B5EF4-FFF2-40B4-BE49-F238E27FC236}">
                <a16:creationId xmlns:a16="http://schemas.microsoft.com/office/drawing/2014/main" id="{5257CBEB-7668-B744-A426-5DBC3DE4943B}"/>
              </a:ext>
            </a:extLst>
          </p:cNvPr>
          <p:cNvSpPr/>
          <p:nvPr/>
        </p:nvSpPr>
        <p:spPr>
          <a:xfrm>
            <a:off x="1691604" y="1791238"/>
            <a:ext cx="7023771" cy="577081"/>
          </a:xfrm>
          <a:prstGeom prst="rect">
            <a:avLst/>
          </a:prstGeom>
        </p:spPr>
        <p:txBody>
          <a:bodyPr wrap="square" numCol="1">
            <a:spAutoFit/>
          </a:bodyPr>
          <a:lstStyle/>
          <a:p>
            <a:pPr algn="just"/>
            <a:r>
              <a:rPr lang="en-US" sz="1050" dirty="0">
                <a:solidFill>
                  <a:schemeClr val="tx1">
                    <a:lumMod val="75000"/>
                    <a:lumOff val="25000"/>
                  </a:schemeClr>
                </a:solidFill>
                <a:latin typeface="Arial" panose="020B0604020202020204" pitchFamily="34" charset="0"/>
                <a:cs typeface="Arial" panose="020B0604020202020204" pitchFamily="34" charset="0"/>
              </a:rPr>
              <a:t>Substantial potential tax benefits may be available to investors who realize short-term or long-term capital gains from the sale of an investment and reinvest those gains into a QOF within 180 days. Gains from stocks, bonds, real estate, companies, among other assets, are eligible.</a:t>
            </a:r>
          </a:p>
        </p:txBody>
      </p:sp>
      <p:sp>
        <p:nvSpPr>
          <p:cNvPr id="29" name="TextBox 28">
            <a:extLst>
              <a:ext uri="{FF2B5EF4-FFF2-40B4-BE49-F238E27FC236}">
                <a16:creationId xmlns:a16="http://schemas.microsoft.com/office/drawing/2014/main" id="{2167387C-F8F6-0D42-8F09-D1F7B3CE3FF8}"/>
              </a:ext>
            </a:extLst>
          </p:cNvPr>
          <p:cNvSpPr txBox="1"/>
          <p:nvPr/>
        </p:nvSpPr>
        <p:spPr>
          <a:xfrm>
            <a:off x="3041605" y="2652397"/>
            <a:ext cx="2789152" cy="276999"/>
          </a:xfrm>
          <a:prstGeom prst="rect">
            <a:avLst/>
          </a:prstGeom>
          <a:noFill/>
        </p:spPr>
        <p:txBody>
          <a:bodyPr wrap="square" numCol="1" rtlCol="0">
            <a:spAutoFit/>
          </a:bodyPr>
          <a:lstStyle/>
          <a:p>
            <a:r>
              <a:rPr lang="en-US" sz="1200" dirty="0">
                <a:solidFill>
                  <a:srgbClr val="0078B9"/>
                </a:solidFill>
                <a:latin typeface="Arial" panose="020B0604020202020204" pitchFamily="34" charset="0"/>
                <a:cs typeface="Arial" panose="020B0604020202020204" pitchFamily="34" charset="0"/>
              </a:rPr>
              <a:t>DEFERRAL</a:t>
            </a:r>
          </a:p>
        </p:txBody>
      </p:sp>
      <p:sp>
        <p:nvSpPr>
          <p:cNvPr id="30" name="TextBox 29">
            <a:extLst>
              <a:ext uri="{FF2B5EF4-FFF2-40B4-BE49-F238E27FC236}">
                <a16:creationId xmlns:a16="http://schemas.microsoft.com/office/drawing/2014/main" id="{850BB331-E761-8143-BF06-AD050F54716B}"/>
              </a:ext>
            </a:extLst>
          </p:cNvPr>
          <p:cNvSpPr txBox="1"/>
          <p:nvPr/>
        </p:nvSpPr>
        <p:spPr>
          <a:xfrm>
            <a:off x="3048687" y="3776098"/>
            <a:ext cx="2798750" cy="276999"/>
          </a:xfrm>
          <a:prstGeom prst="rect">
            <a:avLst/>
          </a:prstGeom>
          <a:noFill/>
        </p:spPr>
        <p:txBody>
          <a:bodyPr wrap="square" numCol="1" rtlCol="0">
            <a:spAutoFit/>
          </a:bodyPr>
          <a:lstStyle/>
          <a:p>
            <a:r>
              <a:rPr lang="en-US" sz="1200" dirty="0">
                <a:solidFill>
                  <a:srgbClr val="0078B9"/>
                </a:solidFill>
                <a:latin typeface="Arial" panose="020B0604020202020204" pitchFamily="34" charset="0"/>
                <a:cs typeface="Arial" panose="020B0604020202020204" pitchFamily="34" charset="0"/>
              </a:rPr>
              <a:t>ELIMINATION</a:t>
            </a:r>
          </a:p>
        </p:txBody>
      </p:sp>
      <p:sp>
        <p:nvSpPr>
          <p:cNvPr id="31" name="Rectangle 30">
            <a:extLst>
              <a:ext uri="{FF2B5EF4-FFF2-40B4-BE49-F238E27FC236}">
                <a16:creationId xmlns:a16="http://schemas.microsoft.com/office/drawing/2014/main" id="{1BD42ABC-9AD7-FC40-90D8-4D384E09789B}"/>
              </a:ext>
            </a:extLst>
          </p:cNvPr>
          <p:cNvSpPr/>
          <p:nvPr/>
        </p:nvSpPr>
        <p:spPr>
          <a:xfrm>
            <a:off x="3135085" y="4034755"/>
            <a:ext cx="4329113" cy="784830"/>
          </a:xfrm>
          <a:prstGeom prst="rect">
            <a:avLst/>
          </a:prstGeom>
        </p:spPr>
        <p:txBody>
          <a:bodyPr wrap="square" numCol="1">
            <a:spAutoFit/>
          </a:bodyPr>
          <a:lstStyle/>
          <a:p>
            <a:pPr algn="just"/>
            <a:r>
              <a:rPr lang="en-US" sz="900" dirty="0">
                <a:solidFill>
                  <a:schemeClr val="tx1">
                    <a:lumMod val="75000"/>
                    <a:lumOff val="25000"/>
                  </a:schemeClr>
                </a:solidFill>
                <a:latin typeface="Arial" panose="020B0604020202020204" pitchFamily="34" charset="0"/>
                <a:cs typeface="Arial" panose="020B0604020202020204" pitchFamily="34" charset="0"/>
              </a:rPr>
              <a:t>Investors who hold their investment for at least ten years receive a step-up in basis which means they pay no tax on the appreciation of their QOF investment upon disposition or through 2047, whichever occurs first, regardless of the size of the potential profit.</a:t>
            </a:r>
            <a:r>
              <a:rPr lang="en-US" sz="900" baseline="30000" dirty="0">
                <a:solidFill>
                  <a:schemeClr val="tx1">
                    <a:lumMod val="75000"/>
                    <a:lumOff val="25000"/>
                  </a:schemeClr>
                </a:solidFill>
                <a:latin typeface="Arial" panose="020B0604020202020204" pitchFamily="34" charset="0"/>
                <a:cs typeface="Arial" panose="020B0604020202020204" pitchFamily="34" charset="0"/>
              </a:rPr>
              <a:t>2</a:t>
            </a:r>
            <a:r>
              <a:rPr lang="en-US" sz="900" dirty="0">
                <a:solidFill>
                  <a:schemeClr val="tx1">
                    <a:lumMod val="75000"/>
                    <a:lumOff val="25000"/>
                  </a:schemeClr>
                </a:solidFill>
                <a:latin typeface="Arial" panose="020B0604020202020204" pitchFamily="34" charset="0"/>
                <a:cs typeface="Arial" panose="020B0604020202020204" pitchFamily="34" charset="0"/>
              </a:rPr>
              <a:t> In addition, the step-up in basis eliminates any depreciation recapture tax that would otherwise be owed upon sale.</a:t>
            </a:r>
          </a:p>
        </p:txBody>
      </p:sp>
      <p:sp>
        <p:nvSpPr>
          <p:cNvPr id="32" name="Rectangle 31">
            <a:extLst>
              <a:ext uri="{FF2B5EF4-FFF2-40B4-BE49-F238E27FC236}">
                <a16:creationId xmlns:a16="http://schemas.microsoft.com/office/drawing/2014/main" id="{C55A6F15-45E1-F749-A4FF-A61C7F96000C}"/>
              </a:ext>
            </a:extLst>
          </p:cNvPr>
          <p:cNvSpPr/>
          <p:nvPr/>
        </p:nvSpPr>
        <p:spPr>
          <a:xfrm>
            <a:off x="1691603" y="5514013"/>
            <a:ext cx="7114940" cy="173124"/>
          </a:xfrm>
          <a:prstGeom prst="rect">
            <a:avLst/>
          </a:prstGeom>
        </p:spPr>
        <p:txBody>
          <a:bodyPr wrap="square" numCol="1">
            <a:spAutoFit/>
          </a:bodyPr>
          <a:lstStyle/>
          <a:p>
            <a:r>
              <a:rPr lang="en-US" sz="525" baseline="30000" dirty="0">
                <a:solidFill>
                  <a:schemeClr val="tx1">
                    <a:lumMod val="75000"/>
                    <a:lumOff val="25000"/>
                  </a:schemeClr>
                </a:solidFill>
                <a:latin typeface="Arial" panose="020B0604020202020204" pitchFamily="34" charset="0"/>
                <a:cs typeface="Arial" panose="020B0604020202020204" pitchFamily="34" charset="0"/>
              </a:rPr>
              <a:t>2</a:t>
            </a:r>
            <a:r>
              <a:rPr lang="en-US" sz="525" dirty="0">
                <a:solidFill>
                  <a:schemeClr val="tx1">
                    <a:lumMod val="75000"/>
                    <a:lumOff val="25000"/>
                  </a:schemeClr>
                </a:solidFill>
                <a:latin typeface="Arial" panose="020B0604020202020204" pitchFamily="34" charset="0"/>
                <a:cs typeface="Arial" panose="020B0604020202020204" pitchFamily="34" charset="0"/>
              </a:rPr>
              <a:t> Assumes that the investor is a resident of a state that conforms with the QOZ Program or a no state income tax state, otherwise the investor will owe tax on any realized gain in investor’s state.</a:t>
            </a:r>
            <a:endParaRPr lang="en-US" sz="525" dirty="0">
              <a:latin typeface="Arial" panose="020B0604020202020204" pitchFamily="34" charset="0"/>
              <a:cs typeface="Arial" panose="020B0604020202020204" pitchFamily="34" charset="0"/>
            </a:endParaRPr>
          </a:p>
        </p:txBody>
      </p:sp>
      <p:pic>
        <p:nvPicPr>
          <p:cNvPr id="33" name="Picture 32" descr="Icon  Description automatically generated">
            <a:extLst>
              <a:ext uri="{FF2B5EF4-FFF2-40B4-BE49-F238E27FC236}">
                <a16:creationId xmlns:a16="http://schemas.microsoft.com/office/drawing/2014/main" id="{586A3015-4E63-5743-BA0A-80563085CA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6245" y="2577455"/>
            <a:ext cx="425360" cy="421020"/>
          </a:xfrm>
          <a:prstGeom prst="rect">
            <a:avLst/>
          </a:prstGeom>
        </p:spPr>
      </p:pic>
      <p:pic>
        <p:nvPicPr>
          <p:cNvPr id="34" name="Picture 33" descr="Chart, icon  Description automatically generated">
            <a:extLst>
              <a:ext uri="{FF2B5EF4-FFF2-40B4-BE49-F238E27FC236}">
                <a16:creationId xmlns:a16="http://schemas.microsoft.com/office/drawing/2014/main" id="{C129A085-C8FA-2A46-A588-0A7E185F495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23327" y="3702167"/>
            <a:ext cx="425360" cy="402536"/>
          </a:xfrm>
          <a:prstGeom prst="rect">
            <a:avLst/>
          </a:prstGeom>
        </p:spPr>
      </p:pic>
      <p:pic>
        <p:nvPicPr>
          <p:cNvPr id="35" name="Picture 34">
            <a:extLst>
              <a:ext uri="{FF2B5EF4-FFF2-40B4-BE49-F238E27FC236}">
                <a16:creationId xmlns:a16="http://schemas.microsoft.com/office/drawing/2014/main" id="{BBD6C82D-B48B-8C40-B4FD-6EEBEDC5E5E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857250"/>
            <a:ext cx="1577340" cy="4866951"/>
          </a:xfrm>
          <a:prstGeom prst="rect">
            <a:avLst/>
          </a:prstGeom>
        </p:spPr>
      </p:pic>
      <p:sp>
        <p:nvSpPr>
          <p:cNvPr id="3" name="Rectangle 2">
            <a:extLst>
              <a:ext uri="{FF2B5EF4-FFF2-40B4-BE49-F238E27FC236}">
                <a16:creationId xmlns:a16="http://schemas.microsoft.com/office/drawing/2014/main" id="{80CAEBF6-73DB-A341-AC12-9610EDF4F513}"/>
              </a:ext>
            </a:extLst>
          </p:cNvPr>
          <p:cNvSpPr/>
          <p:nvPr/>
        </p:nvSpPr>
        <p:spPr>
          <a:xfrm>
            <a:off x="1691604" y="5364302"/>
            <a:ext cx="7023770" cy="173124"/>
          </a:xfrm>
          <a:prstGeom prst="rect">
            <a:avLst/>
          </a:prstGeom>
        </p:spPr>
        <p:txBody>
          <a:bodyPr wrap="square" numCol="1">
            <a:spAutoFit/>
          </a:bodyPr>
          <a:lstStyle/>
          <a:p>
            <a:r>
              <a:rPr lang="en-US" sz="525" baseline="30000" dirty="0">
                <a:solidFill>
                  <a:schemeClr val="tx1">
                    <a:lumMod val="75000"/>
                    <a:lumOff val="25000"/>
                  </a:schemeClr>
                </a:solidFill>
                <a:latin typeface="Arial" panose="020B0604020202020204" pitchFamily="34" charset="0"/>
                <a:cs typeface="Arial" panose="020B0604020202020204" pitchFamily="34" charset="0"/>
              </a:rPr>
              <a:t>1 </a:t>
            </a:r>
            <a:r>
              <a:rPr lang="en-US" sz="525" dirty="0">
                <a:solidFill>
                  <a:schemeClr val="tx1">
                    <a:lumMod val="75000"/>
                    <a:lumOff val="25000"/>
                  </a:schemeClr>
                </a:solidFill>
                <a:latin typeface="Arial" panose="020B0604020202020204" pitchFamily="34" charset="0"/>
                <a:cs typeface="Arial" panose="020B0604020202020204" pitchFamily="34" charset="0"/>
              </a:rPr>
              <a:t>A 10% step-up in basis was available for investments  made prior to December 31, 2021 and an additional 5% step-up in basis was available for investments made prior to December 31, 2019.</a:t>
            </a:r>
          </a:p>
        </p:txBody>
      </p:sp>
    </p:spTree>
    <p:extLst>
      <p:ext uri="{BB962C8B-B14F-4D97-AF65-F5344CB8AC3E}">
        <p14:creationId xmlns:p14="http://schemas.microsoft.com/office/powerpoint/2010/main" val="966134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bject 2">
            <a:extLst>
              <a:ext uri="{FF2B5EF4-FFF2-40B4-BE49-F238E27FC236}">
                <a16:creationId xmlns:a16="http://schemas.microsoft.com/office/drawing/2014/main" id="{634DF4FA-B29B-CE49-B769-2783E6CE4243}"/>
              </a:ext>
            </a:extLst>
          </p:cNvPr>
          <p:cNvSpPr/>
          <p:nvPr/>
        </p:nvSpPr>
        <p:spPr>
          <a:xfrm>
            <a:off x="0" y="1545083"/>
            <a:ext cx="9144000" cy="4082142"/>
          </a:xfrm>
          <a:custGeom>
            <a:avLst/>
            <a:gdLst/>
            <a:ahLst/>
            <a:cxnLst/>
            <a:rect l="l" t="t" r="r" b="b"/>
            <a:pathLst>
              <a:path w="7772400" h="10058400">
                <a:moveTo>
                  <a:pt x="0" y="10058400"/>
                </a:moveTo>
                <a:lnTo>
                  <a:pt x="7772400" y="10058400"/>
                </a:lnTo>
                <a:lnTo>
                  <a:pt x="7772400" y="0"/>
                </a:lnTo>
                <a:lnTo>
                  <a:pt x="0" y="0"/>
                </a:lnTo>
                <a:lnTo>
                  <a:pt x="0" y="10058400"/>
                </a:lnTo>
                <a:close/>
              </a:path>
            </a:pathLst>
          </a:custGeom>
          <a:solidFill>
            <a:srgbClr val="0A4C85"/>
          </a:solidFill>
        </p:spPr>
        <p:txBody>
          <a:bodyPr wrap="square" lIns="0" tIns="0" rIns="0" bIns="0" numCol="1" rtlCol="0"/>
          <a:lstStyle/>
          <a:p>
            <a:endParaRPr sz="1350" dirty="0"/>
          </a:p>
        </p:txBody>
      </p:sp>
      <p:pic>
        <p:nvPicPr>
          <p:cNvPr id="90" name="Picture 89" descr="Graphical user interface  Description automatically generated">
            <a:extLst>
              <a:ext uri="{FF2B5EF4-FFF2-40B4-BE49-F238E27FC236}">
                <a16:creationId xmlns:a16="http://schemas.microsoft.com/office/drawing/2014/main" id="{7F16C6A3-2F92-884C-AD1F-C1C092E7574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01482" y="2225784"/>
            <a:ext cx="4955722" cy="2937886"/>
          </a:xfrm>
          <a:prstGeom prst="rect">
            <a:avLst/>
          </a:prstGeom>
        </p:spPr>
      </p:pic>
      <p:sp>
        <p:nvSpPr>
          <p:cNvPr id="4" name="Rectangle 3">
            <a:extLst>
              <a:ext uri="{FF2B5EF4-FFF2-40B4-BE49-F238E27FC236}">
                <a16:creationId xmlns:a16="http://schemas.microsoft.com/office/drawing/2014/main" id="{1F147BB5-6254-FF4E-B287-660BBCBF4934}"/>
              </a:ext>
            </a:extLst>
          </p:cNvPr>
          <p:cNvSpPr/>
          <p:nvPr/>
        </p:nvSpPr>
        <p:spPr>
          <a:xfrm>
            <a:off x="377190" y="1017159"/>
            <a:ext cx="6020046" cy="346249"/>
          </a:xfrm>
          <a:prstGeom prst="rect">
            <a:avLst/>
          </a:prstGeom>
        </p:spPr>
        <p:txBody>
          <a:bodyPr wrap="none" numCol="1" anchor="ctr" anchorCtr="0">
            <a:spAutoFit/>
          </a:bodyPr>
          <a:lstStyle/>
          <a:p>
            <a:pPr defTabSz="685800">
              <a:spcBef>
                <a:spcPct val="0"/>
              </a:spcBef>
              <a:defRPr/>
            </a:pPr>
            <a:r>
              <a:rPr lang="en-US" sz="1650" b="1" cap="all" dirty="0">
                <a:solidFill>
                  <a:srgbClr val="004B8D"/>
                </a:solidFill>
                <a:latin typeface="Arial Narrow" panose="020B0606020202030204" pitchFamily="34" charset="0"/>
                <a:cs typeface="Arial" panose="020B0604020202020204" pitchFamily="34" charset="0"/>
              </a:rPr>
              <a:t>An Opportunity for Increased After-Tax Return Potential</a:t>
            </a:r>
            <a:endParaRPr lang="en-US" sz="1650" b="1" cap="all" dirty="0">
              <a:solidFill>
                <a:srgbClr val="004B8D"/>
              </a:solidFill>
              <a:latin typeface="Arial Narrow" panose="020B0606020202030204" pitchFamily="34" charset="0"/>
              <a:ea typeface="Arial" charset="0"/>
              <a:cs typeface="Arial" panose="020B0604020202020204" pitchFamily="34" charset="0"/>
            </a:endParaRPr>
          </a:p>
        </p:txBody>
      </p:sp>
      <p:sp>
        <p:nvSpPr>
          <p:cNvPr id="87" name="Rectangle 86">
            <a:extLst>
              <a:ext uri="{FF2B5EF4-FFF2-40B4-BE49-F238E27FC236}">
                <a16:creationId xmlns:a16="http://schemas.microsoft.com/office/drawing/2014/main" id="{95548073-3B5C-2D48-B6E3-A5B4C894CFA5}"/>
              </a:ext>
            </a:extLst>
          </p:cNvPr>
          <p:cNvSpPr/>
          <p:nvPr/>
        </p:nvSpPr>
        <p:spPr>
          <a:xfrm>
            <a:off x="428625" y="2437599"/>
            <a:ext cx="3092223" cy="1488869"/>
          </a:xfrm>
          <a:prstGeom prst="rect">
            <a:avLst/>
          </a:prstGeom>
        </p:spPr>
        <p:txBody>
          <a:bodyPr wrap="square" numCol="1">
            <a:spAutoFit/>
          </a:bodyPr>
          <a:lstStyle/>
          <a:p>
            <a:pPr algn="just"/>
            <a:r>
              <a:rPr lang="en-US" sz="825" dirty="0">
                <a:solidFill>
                  <a:schemeClr val="bg1"/>
                </a:solidFill>
                <a:latin typeface="Arial" panose="020B0604020202020204" pitchFamily="34" charset="0"/>
                <a:cs typeface="Arial" panose="020B0604020202020204" pitchFamily="34" charset="0"/>
              </a:rPr>
              <a:t>Two investors each sell an asset that generates a $1,000,000 long-term gain. Investor A pays capital gains taxes and invests the remaining capital in a product that generates a 10% compounded annual return over ten years and then liquidates the investment. Investor B invests the gain in a Qualified Opportunity Fund, which generates the same return over the same time period. Both investors are residents of a state that conforms with the QOZ Program and are subject to the top marginal U.S. federal income tax rate of 20% on long-term capital gains for individuals, the net investment income tax of 3.8% and a state tax of 6.2%, for a total tax liability of 30%. </a:t>
            </a:r>
          </a:p>
        </p:txBody>
      </p:sp>
      <p:sp>
        <p:nvSpPr>
          <p:cNvPr id="88" name="Rectangle 87">
            <a:extLst>
              <a:ext uri="{FF2B5EF4-FFF2-40B4-BE49-F238E27FC236}">
                <a16:creationId xmlns:a16="http://schemas.microsoft.com/office/drawing/2014/main" id="{8E9FB16D-BEEA-2344-8271-1B6E1BC94FEF}"/>
              </a:ext>
            </a:extLst>
          </p:cNvPr>
          <p:cNvSpPr/>
          <p:nvPr/>
        </p:nvSpPr>
        <p:spPr>
          <a:xfrm>
            <a:off x="428625" y="1839337"/>
            <a:ext cx="5429250" cy="300082"/>
          </a:xfrm>
          <a:prstGeom prst="rect">
            <a:avLst/>
          </a:prstGeom>
        </p:spPr>
        <p:txBody>
          <a:bodyPr wrap="square" numCol="1">
            <a:spAutoFit/>
          </a:bodyPr>
          <a:lstStyle/>
          <a:p>
            <a:r>
              <a:rPr lang="en-US" sz="1350" dirty="0">
                <a:solidFill>
                  <a:srgbClr val="DE952F"/>
                </a:solidFill>
                <a:latin typeface="Arial" panose="020B0604020202020204" pitchFamily="34" charset="0"/>
                <a:cs typeface="Arial" panose="020B0604020202020204" pitchFamily="34" charset="0"/>
              </a:rPr>
              <a:t>SCENARIO: HYPOTHETICAL AFTER-TAX VALUE</a:t>
            </a:r>
            <a:r>
              <a:rPr lang="en-US" sz="1350" baseline="30000" dirty="0">
                <a:solidFill>
                  <a:srgbClr val="DE952F"/>
                </a:solidFill>
                <a:latin typeface="Arial" panose="020B0604020202020204" pitchFamily="34" charset="0"/>
                <a:cs typeface="Arial" panose="020B0604020202020204" pitchFamily="34" charset="0"/>
              </a:rPr>
              <a:t>1,2,3</a:t>
            </a:r>
            <a:r>
              <a:rPr lang="en-US" sz="1350" dirty="0">
                <a:solidFill>
                  <a:srgbClr val="DE952F"/>
                </a:solidFill>
                <a:latin typeface="Arial" panose="020B0604020202020204" pitchFamily="34" charset="0"/>
                <a:cs typeface="Arial" panose="020B0604020202020204" pitchFamily="34" charset="0"/>
              </a:rPr>
              <a:t> </a:t>
            </a:r>
          </a:p>
        </p:txBody>
      </p:sp>
      <p:sp>
        <p:nvSpPr>
          <p:cNvPr id="89" name="Rectangle 88">
            <a:extLst>
              <a:ext uri="{FF2B5EF4-FFF2-40B4-BE49-F238E27FC236}">
                <a16:creationId xmlns:a16="http://schemas.microsoft.com/office/drawing/2014/main" id="{F8B3204D-D389-DB41-98D5-1909B027D0FB}"/>
              </a:ext>
            </a:extLst>
          </p:cNvPr>
          <p:cNvSpPr/>
          <p:nvPr/>
        </p:nvSpPr>
        <p:spPr>
          <a:xfrm>
            <a:off x="428625" y="4101042"/>
            <a:ext cx="3092223" cy="1032334"/>
          </a:xfrm>
          <a:prstGeom prst="rect">
            <a:avLst/>
          </a:prstGeom>
        </p:spPr>
        <p:txBody>
          <a:bodyPr wrap="square" numCol="1">
            <a:spAutoFit/>
          </a:bodyPr>
          <a:lstStyle/>
          <a:p>
            <a:pPr algn="just">
              <a:spcAft>
                <a:spcPts val="225"/>
              </a:spcAft>
            </a:pPr>
            <a:r>
              <a:rPr lang="en-US" sz="525" baseline="30000" dirty="0">
                <a:solidFill>
                  <a:schemeClr val="bg1"/>
                </a:solidFill>
                <a:latin typeface="Arial" panose="020B0604020202020204" pitchFamily="34" charset="0"/>
                <a:cs typeface="Arial" panose="020B0604020202020204" pitchFamily="34" charset="0"/>
              </a:rPr>
              <a:t>1 </a:t>
            </a:r>
            <a:r>
              <a:rPr lang="en-US" sz="525" dirty="0">
                <a:solidFill>
                  <a:schemeClr val="bg1"/>
                </a:solidFill>
                <a:latin typeface="Arial" panose="020B0604020202020204" pitchFamily="34" charset="0"/>
                <a:cs typeface="Arial" panose="020B0604020202020204" pitchFamily="34" charset="0"/>
              </a:rPr>
              <a:t>This illustration assumes the investor is subject to the top marginal U.S. federal income tax rate of 20% on long-term capital gains for individuals, the net investment income tax of 3.8% and a state tax of 6.2% for a total tax liability of 30%. No brokerage or investment advisory fees are accounted for with respect to the non-QOF example above and no distributions made on the Class C common stock, no fees due to our Manager and its affiliates and no sales commissions, deal manager fees and non-accountable diligence and marketing allowances due to our Managing Broker-Dealer and its affiliates are accounted for with respect to the QOF example.</a:t>
            </a:r>
          </a:p>
          <a:p>
            <a:pPr algn="just">
              <a:spcAft>
                <a:spcPts val="225"/>
              </a:spcAft>
            </a:pPr>
            <a:r>
              <a:rPr lang="en-US" sz="525" baseline="30000" dirty="0">
                <a:solidFill>
                  <a:schemeClr val="bg1"/>
                </a:solidFill>
                <a:latin typeface="Arial" panose="020B0604020202020204" pitchFamily="34" charset="0"/>
                <a:cs typeface="Arial" panose="020B0604020202020204" pitchFamily="34" charset="0"/>
              </a:rPr>
              <a:t>2 </a:t>
            </a:r>
            <a:r>
              <a:rPr lang="en-US" sz="525" dirty="0">
                <a:solidFill>
                  <a:schemeClr val="bg1"/>
                </a:solidFill>
                <a:latin typeface="Arial" panose="020B0604020202020204" pitchFamily="34" charset="0"/>
                <a:cs typeface="Arial" panose="020B0604020202020204" pitchFamily="34" charset="0"/>
              </a:rPr>
              <a:t>This assumes that the QOF investor is a resident of a state that conforms with the QOZ Program.</a:t>
            </a:r>
          </a:p>
          <a:p>
            <a:pPr algn="just">
              <a:spcAft>
                <a:spcPts val="225"/>
              </a:spcAft>
            </a:pPr>
            <a:r>
              <a:rPr lang="en-US" sz="525" baseline="30000" dirty="0">
                <a:solidFill>
                  <a:schemeClr val="bg1"/>
                </a:solidFill>
                <a:latin typeface="Arial" panose="020B0604020202020204" pitchFamily="34" charset="0"/>
                <a:cs typeface="Arial" panose="020B0604020202020204" pitchFamily="34" charset="0"/>
              </a:rPr>
              <a:t>3 </a:t>
            </a:r>
            <a:r>
              <a:rPr lang="en-US" sz="525" dirty="0">
                <a:solidFill>
                  <a:schemeClr val="bg1"/>
                </a:solidFill>
                <a:latin typeface="Arial" panose="020B0604020202020204" pitchFamily="34" charset="0"/>
                <a:cs typeface="Arial" panose="020B0604020202020204" pitchFamily="34" charset="0"/>
              </a:rPr>
              <a:t>Assumes that the investor has no capital losses to reduce such capital gain and refers to the inclusion of the original, invested capital gains in such investor’s taxable income on December 31, 2026.</a:t>
            </a:r>
          </a:p>
        </p:txBody>
      </p:sp>
    </p:spTree>
    <p:extLst>
      <p:ext uri="{BB962C8B-B14F-4D97-AF65-F5344CB8AC3E}">
        <p14:creationId xmlns:p14="http://schemas.microsoft.com/office/powerpoint/2010/main" val="4005058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C088EF-3DE4-3F4E-A2E8-25E2EE6416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8588" y="1154396"/>
            <a:ext cx="1868508" cy="599690"/>
          </a:xfrm>
          <a:prstGeom prst="rect">
            <a:avLst/>
          </a:prstGeom>
        </p:spPr>
      </p:pic>
      <p:sp>
        <p:nvSpPr>
          <p:cNvPr id="5" name="Title 1">
            <a:extLst>
              <a:ext uri="{FF2B5EF4-FFF2-40B4-BE49-F238E27FC236}">
                <a16:creationId xmlns:a16="http://schemas.microsoft.com/office/drawing/2014/main" id="{F4B755D0-8154-B742-8827-4DFB683D1968}"/>
              </a:ext>
            </a:extLst>
          </p:cNvPr>
          <p:cNvSpPr txBox="1">
            <a:spLocks/>
          </p:cNvSpPr>
          <p:nvPr/>
        </p:nvSpPr>
        <p:spPr>
          <a:xfrm>
            <a:off x="494467" y="2326610"/>
            <a:ext cx="7961366" cy="472543"/>
          </a:xfrm>
          <a:prstGeom prst="rect">
            <a:avLst/>
          </a:prstGeom>
          <a:ln>
            <a:noFill/>
          </a:ln>
        </p:spPr>
        <p:txBody>
          <a:bodyPr numCol="1"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cap="all" dirty="0">
                <a:solidFill>
                  <a:schemeClr val="bg1"/>
                </a:solidFill>
                <a:latin typeface="Arial Narrow" panose="020B0604020202020204" pitchFamily="34" charset="0"/>
                <a:cs typeface="Arial Narrow" panose="020B0604020202020204" pitchFamily="34" charset="0"/>
              </a:rPr>
              <a:t>CANTOR FITZGERALD INCOME TRUST, INC.</a:t>
            </a:r>
          </a:p>
          <a:p>
            <a:pPr algn="l"/>
            <a:r>
              <a:rPr lang="en-US" sz="3200" b="1" cap="all" dirty="0">
                <a:solidFill>
                  <a:schemeClr val="bg1"/>
                </a:solidFill>
                <a:latin typeface="Arial Narrow" panose="020B0604020202020204" pitchFamily="34" charset="0"/>
                <a:cs typeface="Arial Narrow" panose="020B0604020202020204" pitchFamily="34" charset="0"/>
              </a:rPr>
              <a:t>(“CFIT”)</a:t>
            </a:r>
            <a:endParaRPr lang="en-US" sz="2800" b="1" cap="all" dirty="0">
              <a:solidFill>
                <a:schemeClr val="bg1"/>
              </a:solidFill>
              <a:latin typeface="Arial Narrow" panose="020B0604020202020204" pitchFamily="34" charset="0"/>
              <a:cs typeface="Arial Narrow" panose="020B0604020202020204" pitchFamily="34" charset="0"/>
            </a:endParaRPr>
          </a:p>
        </p:txBody>
      </p:sp>
      <p:cxnSp>
        <p:nvCxnSpPr>
          <p:cNvPr id="6" name="Straight Connector 5">
            <a:extLst>
              <a:ext uri="{FF2B5EF4-FFF2-40B4-BE49-F238E27FC236}">
                <a16:creationId xmlns:a16="http://schemas.microsoft.com/office/drawing/2014/main" id="{8676C272-CBC9-F946-9C8B-EF796710E909}"/>
              </a:ext>
            </a:extLst>
          </p:cNvPr>
          <p:cNvCxnSpPr>
            <a:cxnSpLocks/>
          </p:cNvCxnSpPr>
          <p:nvPr/>
        </p:nvCxnSpPr>
        <p:spPr>
          <a:xfrm>
            <a:off x="572916" y="3371677"/>
            <a:ext cx="8001000" cy="0"/>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EC1E25C-C511-D648-A31F-B0C1C0FC052C}"/>
              </a:ext>
            </a:extLst>
          </p:cNvPr>
          <p:cNvSpPr txBox="1">
            <a:spLocks/>
          </p:cNvSpPr>
          <p:nvPr/>
        </p:nvSpPr>
        <p:spPr>
          <a:xfrm>
            <a:off x="494468" y="3514833"/>
            <a:ext cx="7961365" cy="472543"/>
          </a:xfrm>
          <a:prstGeom prst="rect">
            <a:avLst/>
          </a:prstGeom>
          <a:ln>
            <a:noFill/>
          </a:ln>
        </p:spPr>
        <p:txBody>
          <a:bodyPr numCol="1"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cap="all" baseline="30000" dirty="0">
                <a:solidFill>
                  <a:schemeClr val="bg1"/>
                </a:solidFill>
                <a:latin typeface="Arial" panose="020B0604020202020204" pitchFamily="34" charset="0"/>
                <a:cs typeface="Arial" panose="020B0604020202020204" pitchFamily="34" charset="0"/>
              </a:rPr>
              <a:t>EXECUTIVE SUMMARY</a:t>
            </a:r>
          </a:p>
          <a:p>
            <a:pPr algn="l"/>
            <a:endParaRPr lang="en-US" sz="1800" b="1" cap="all"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939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365760" y="1158925"/>
            <a:ext cx="8392208" cy="369332"/>
          </a:xfrm>
          <a:prstGeom prst="rect">
            <a:avLst/>
          </a:prstGeom>
        </p:spPr>
        <p:txBody>
          <a:bodyPr wrap="square" numCol="1">
            <a:spAutoFit/>
          </a:bodyPr>
          <a:lstStyle/>
          <a:p>
            <a:pPr algn="ctr"/>
            <a:r>
              <a:rPr lang="en-US" dirty="0">
                <a:solidFill>
                  <a:srgbClr val="00367C"/>
                </a:solidFill>
                <a:latin typeface="Arial" panose="020B0604020202020204" pitchFamily="34" charset="0"/>
                <a:cs typeface="Arial" panose="020B0604020202020204" pitchFamily="34" charset="0"/>
              </a:rPr>
              <a:t>Institutional Real Estate Investment Opportunities for Income-Focused Investors</a:t>
            </a:r>
            <a:r>
              <a:rPr lang="en-US" baseline="30000" dirty="0">
                <a:solidFill>
                  <a:srgbClr val="00367C"/>
                </a:solidFill>
                <a:latin typeface="Arial" panose="020B0604020202020204" pitchFamily="34" charset="0"/>
                <a:cs typeface="Arial" panose="020B0604020202020204" pitchFamily="34" charset="0"/>
              </a:rPr>
              <a:t>1</a:t>
            </a:r>
          </a:p>
        </p:txBody>
      </p:sp>
      <p:grpSp>
        <p:nvGrpSpPr>
          <p:cNvPr id="2" name="Group 1"/>
          <p:cNvGrpSpPr/>
          <p:nvPr/>
        </p:nvGrpSpPr>
        <p:grpSpPr>
          <a:xfrm>
            <a:off x="365760" y="1862080"/>
            <a:ext cx="8339653" cy="4481890"/>
            <a:chOff x="319714" y="1947133"/>
            <a:chExt cx="8339653" cy="4481890"/>
          </a:xfrm>
        </p:grpSpPr>
        <p:sp>
          <p:nvSpPr>
            <p:cNvPr id="27" name="Rectangle 26"/>
            <p:cNvSpPr/>
            <p:nvPr/>
          </p:nvSpPr>
          <p:spPr>
            <a:xfrm>
              <a:off x="3484722" y="5041124"/>
              <a:ext cx="2395728" cy="1386917"/>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45720" bIns="45720" numCol="1" spcCol="1270" anchor="t" anchorCtr="0">
              <a:noAutofit/>
            </a:bodyPr>
            <a:lstStyle/>
            <a:p>
              <a:pPr marL="171450" lvl="0" indent="-171450" defTabSz="466725">
                <a:spcBef>
                  <a:spcPct val="0"/>
                </a:spcBef>
                <a:buFont typeface="Arial" panose="020B0604020202020204" pitchFamily="34" charset="0"/>
                <a:buChar char="•"/>
              </a:pPr>
              <a:r>
                <a:rPr lang="en-US" sz="1200" b="1" dirty="0">
                  <a:solidFill>
                    <a:srgbClr val="00367C"/>
                  </a:solidFill>
                  <a:latin typeface="Arial" panose="020B0604020202020204" pitchFamily="34" charset="0"/>
                  <a:cs typeface="Arial" panose="020B0604020202020204" pitchFamily="34" charset="0"/>
                </a:rPr>
                <a:t>Distributions: </a:t>
              </a:r>
              <a:r>
                <a:rPr lang="en-US" sz="1200" dirty="0">
                  <a:solidFill>
                    <a:srgbClr val="595959"/>
                  </a:solidFill>
                  <a:latin typeface="Arial" panose="020B0604020202020204" pitchFamily="34" charset="0"/>
                  <a:cs typeface="Arial" panose="020B0604020202020204" pitchFamily="34" charset="0"/>
                </a:rPr>
                <a:t>Monthly</a:t>
              </a:r>
              <a:r>
                <a:rPr lang="en-US" sz="1200" baseline="30000" dirty="0">
                  <a:solidFill>
                    <a:srgbClr val="595959"/>
                  </a:solidFill>
                  <a:latin typeface="Arial" panose="020B0604020202020204" pitchFamily="34" charset="0"/>
                  <a:cs typeface="Arial" panose="020B0604020202020204" pitchFamily="34" charset="0"/>
                </a:rPr>
                <a:t>3</a:t>
              </a:r>
            </a:p>
            <a:p>
              <a:pPr lvl="0" defTabSz="466725">
                <a:spcBef>
                  <a:spcPct val="0"/>
                </a:spcBef>
                <a:spcAft>
                  <a:spcPts val="600"/>
                </a:spcAft>
              </a:pPr>
              <a:r>
                <a:rPr lang="en-US" sz="1200" dirty="0">
                  <a:solidFill>
                    <a:srgbClr val="595959"/>
                  </a:solidFill>
                  <a:latin typeface="Arial" panose="020B0604020202020204" pitchFamily="34" charset="0"/>
                  <a:cs typeface="Arial" panose="020B0604020202020204" pitchFamily="34" charset="0"/>
                </a:rPr>
                <a:t>    subject to board declaration</a:t>
              </a:r>
            </a:p>
            <a:p>
              <a:pPr marL="171450" lvl="0" indent="-171450" defTabSz="466725">
                <a:spcBef>
                  <a:spcPct val="0"/>
                </a:spcBef>
                <a:spcAft>
                  <a:spcPts val="600"/>
                </a:spcAft>
                <a:buFont typeface="Arial" panose="020B0604020202020204" pitchFamily="34" charset="0"/>
                <a:buChar char="•"/>
              </a:pPr>
              <a:r>
                <a:rPr lang="en-US" sz="1200" b="1" dirty="0">
                  <a:solidFill>
                    <a:srgbClr val="00367C"/>
                  </a:solidFill>
                  <a:latin typeface="Arial" panose="020B0604020202020204" pitchFamily="34" charset="0"/>
                  <a:cs typeface="Arial" panose="020B0604020202020204" pitchFamily="34" charset="0"/>
                </a:rPr>
                <a:t>Tax Reporting: </a:t>
              </a:r>
              <a:r>
                <a:rPr lang="en-US" sz="1200" dirty="0">
                  <a:solidFill>
                    <a:srgbClr val="595959"/>
                  </a:solidFill>
                  <a:latin typeface="Arial" panose="020B0604020202020204" pitchFamily="34" charset="0"/>
                  <a:cs typeface="Arial" panose="020B0604020202020204" pitchFamily="34" charset="0"/>
                </a:rPr>
                <a:t>Single Form 1099-DIV</a:t>
              </a:r>
            </a:p>
          </p:txBody>
        </p:sp>
        <p:sp>
          <p:nvSpPr>
            <p:cNvPr id="29" name="Rectangle 28"/>
            <p:cNvSpPr/>
            <p:nvPr/>
          </p:nvSpPr>
          <p:spPr>
            <a:xfrm>
              <a:off x="365760" y="5033507"/>
              <a:ext cx="2390932" cy="1370280"/>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45720" bIns="45720" numCol="1" spcCol="1270" anchor="t" anchorCtr="0">
              <a:noAutofit/>
            </a:bodyPr>
            <a:lstStyle/>
            <a:p>
              <a:pPr lvl="0" defTabSz="466725">
                <a:spcBef>
                  <a:spcPct val="0"/>
                </a:spcBef>
                <a:spcAft>
                  <a:spcPts val="600"/>
                </a:spcAft>
              </a:pPr>
              <a:r>
                <a:rPr lang="en-US" sz="1200" b="1" dirty="0">
                  <a:solidFill>
                    <a:srgbClr val="00367C"/>
                  </a:solidFill>
                  <a:latin typeface="Arial" panose="020B0604020202020204" pitchFamily="34" charset="0"/>
                  <a:cs typeface="Arial" panose="020B0604020202020204" pitchFamily="34" charset="0"/>
                </a:rPr>
                <a:t>Type: </a:t>
              </a:r>
              <a:r>
                <a:rPr lang="en-US" sz="1200" dirty="0">
                  <a:solidFill>
                    <a:schemeClr val="tx1">
                      <a:lumMod val="65000"/>
                      <a:lumOff val="35000"/>
                    </a:schemeClr>
                  </a:solidFill>
                  <a:latin typeface="Arial" panose="020B0604020202020204" pitchFamily="34" charset="0"/>
                  <a:cs typeface="Arial" panose="020B0604020202020204" pitchFamily="34" charset="0"/>
                </a:rPr>
                <a:t>Non-listed, monthly-valued perpetual Real Estate Income Trust (“REIT”)</a:t>
              </a:r>
            </a:p>
          </p:txBody>
        </p:sp>
        <p:sp>
          <p:nvSpPr>
            <p:cNvPr id="30" name="Rectangle 29"/>
            <p:cNvSpPr/>
            <p:nvPr/>
          </p:nvSpPr>
          <p:spPr>
            <a:xfrm>
              <a:off x="6413172" y="5040144"/>
              <a:ext cx="2246195" cy="1388879"/>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45720" bIns="45720" numCol="1" spcCol="1270" anchor="t" anchorCtr="0">
              <a:noAutofit/>
            </a:bodyPr>
            <a:lstStyle/>
            <a:p>
              <a:pPr marL="171450" lvl="0" indent="-171450" defTabSz="466725">
                <a:spcBef>
                  <a:spcPct val="0"/>
                </a:spcBef>
                <a:spcAft>
                  <a:spcPts val="600"/>
                </a:spcAft>
                <a:buFont typeface="Arial" panose="020B0604020202020204" pitchFamily="34" charset="0"/>
                <a:buChar char="•"/>
              </a:pPr>
              <a:r>
                <a:rPr lang="en-US" sz="1200" b="1" dirty="0">
                  <a:solidFill>
                    <a:srgbClr val="00367C"/>
                  </a:solidFill>
                  <a:latin typeface="Arial" panose="020B0604020202020204" pitchFamily="34" charset="0"/>
                  <a:cs typeface="Arial" panose="020B0604020202020204" pitchFamily="34" charset="0"/>
                </a:rPr>
                <a:t>Liquidity: </a:t>
              </a:r>
              <a:r>
                <a:rPr lang="en-US" sz="1200" dirty="0">
                  <a:solidFill>
                    <a:srgbClr val="595959"/>
                  </a:solidFill>
                  <a:latin typeface="Arial" panose="020B0604020202020204" pitchFamily="34" charset="0"/>
                  <a:cs typeface="Arial" panose="020B0604020202020204" pitchFamily="34" charset="0"/>
                </a:rPr>
                <a:t>Monthly</a:t>
              </a:r>
              <a:r>
                <a:rPr lang="en-US" sz="1200" baseline="30000" dirty="0">
                  <a:solidFill>
                    <a:srgbClr val="595959"/>
                  </a:solidFill>
                  <a:latin typeface="Arial" panose="020B0604020202020204" pitchFamily="34" charset="0"/>
                  <a:cs typeface="Arial" panose="020B0604020202020204" pitchFamily="34" charset="0"/>
                </a:rPr>
                <a:t>4</a:t>
              </a:r>
            </a:p>
            <a:p>
              <a:pPr marL="171450" lvl="0" indent="-171450" defTabSz="466725">
                <a:spcBef>
                  <a:spcPct val="0"/>
                </a:spcBef>
                <a:spcAft>
                  <a:spcPts val="600"/>
                </a:spcAft>
                <a:buFont typeface="Arial" panose="020B0604020202020204" pitchFamily="34" charset="0"/>
                <a:buChar char="•"/>
              </a:pPr>
              <a:r>
                <a:rPr lang="en-US" sz="1200" b="1" dirty="0">
                  <a:solidFill>
                    <a:srgbClr val="00367C"/>
                  </a:solidFill>
                  <a:latin typeface="Arial" panose="020B0604020202020204" pitchFamily="34" charset="0"/>
                  <a:cs typeface="Arial" panose="020B0604020202020204" pitchFamily="34" charset="0"/>
                </a:rPr>
                <a:t>Leverage: </a:t>
              </a:r>
              <a:r>
                <a:rPr lang="en-US" sz="1200" dirty="0">
                  <a:solidFill>
                    <a:srgbClr val="595959"/>
                  </a:solidFill>
                  <a:latin typeface="Arial" panose="020B0604020202020204" pitchFamily="34" charset="0"/>
                  <a:cs typeface="Arial" panose="020B0604020202020204" pitchFamily="34" charset="0"/>
                </a:rPr>
                <a:t>Modest </a:t>
              </a:r>
            </a:p>
          </p:txBody>
        </p:sp>
        <p:sp>
          <p:nvSpPr>
            <p:cNvPr id="24" name="TextBox 23"/>
            <p:cNvSpPr txBox="1"/>
            <p:nvPr/>
          </p:nvSpPr>
          <p:spPr>
            <a:xfrm>
              <a:off x="319714" y="4620299"/>
              <a:ext cx="8109178" cy="338554"/>
            </a:xfrm>
            <a:prstGeom prst="rect">
              <a:avLst/>
            </a:prstGeom>
            <a:solidFill>
              <a:schemeClr val="bg1"/>
            </a:solidFill>
            <a:ln>
              <a:noFill/>
            </a:ln>
          </p:spPr>
          <p:txBody>
            <a:bodyPr wrap="square" numCol="1" rtlCol="0">
              <a:spAutoFit/>
            </a:bodyPr>
            <a:lstStyle/>
            <a:p>
              <a:r>
                <a:rPr lang="en-US" sz="1600" b="1" dirty="0">
                  <a:solidFill>
                    <a:srgbClr val="00367C"/>
                  </a:solidFill>
                  <a:latin typeface="Arial Narrow" panose="020B0606020202030204" pitchFamily="34" charset="0"/>
                  <a:cs typeface="Arial" panose="020B0604020202020204" pitchFamily="34" charset="0"/>
                </a:rPr>
                <a:t>STRUCTURE</a:t>
              </a:r>
              <a:r>
                <a:rPr lang="en-US" sz="1400" b="1" baseline="40000" dirty="0">
                  <a:solidFill>
                    <a:srgbClr val="00367C"/>
                  </a:solidFill>
                  <a:latin typeface="Arial Narrow" panose="020B0606020202030204" pitchFamily="34" charset="0"/>
                  <a:cs typeface="Arial" panose="020B0604020202020204" pitchFamily="34" charset="0"/>
                </a:rPr>
                <a:t>2</a:t>
              </a:r>
              <a:r>
                <a:rPr lang="en-US" sz="1600" b="1" dirty="0">
                  <a:solidFill>
                    <a:srgbClr val="00367C"/>
                  </a:solidFill>
                  <a:latin typeface="Arial Narrow" panose="020B0606020202030204" pitchFamily="34" charset="0"/>
                  <a:cs typeface="Arial" panose="020B0604020202020204" pitchFamily="34" charset="0"/>
                </a:rPr>
                <a:t> </a:t>
              </a:r>
            </a:p>
          </p:txBody>
        </p:sp>
        <p:sp>
          <p:nvSpPr>
            <p:cNvPr id="20" name="TextBox 19"/>
            <p:cNvSpPr txBox="1"/>
            <p:nvPr/>
          </p:nvSpPr>
          <p:spPr>
            <a:xfrm>
              <a:off x="319715" y="1947133"/>
              <a:ext cx="8001326" cy="338554"/>
            </a:xfrm>
            <a:prstGeom prst="rect">
              <a:avLst/>
            </a:prstGeom>
            <a:solidFill>
              <a:schemeClr val="bg1"/>
            </a:solidFill>
            <a:ln>
              <a:noFill/>
            </a:ln>
          </p:spPr>
          <p:txBody>
            <a:bodyPr wrap="square" numCol="1" rtlCol="0">
              <a:spAutoFit/>
            </a:bodyPr>
            <a:lstStyle/>
            <a:p>
              <a:r>
                <a:rPr lang="en-US" sz="1600" b="1" dirty="0">
                  <a:solidFill>
                    <a:srgbClr val="00367C"/>
                  </a:solidFill>
                  <a:latin typeface="Arial Narrow" panose="020B0606020202030204" pitchFamily="34" charset="0"/>
                  <a:cs typeface="Arial" panose="020B0604020202020204" pitchFamily="34" charset="0"/>
                </a:rPr>
                <a:t>STRATEGY</a:t>
              </a:r>
              <a:r>
                <a:rPr lang="en-US" sz="1400" b="1" baseline="40000" dirty="0">
                  <a:solidFill>
                    <a:srgbClr val="00367C"/>
                  </a:solidFill>
                  <a:latin typeface="Arial Narrow" panose="020B0606020202030204" pitchFamily="34" charset="0"/>
                  <a:cs typeface="Arial" panose="020B0604020202020204" pitchFamily="34" charset="0"/>
                </a:rPr>
                <a:t>2</a:t>
              </a:r>
            </a:p>
          </p:txBody>
        </p:sp>
        <p:cxnSp>
          <p:nvCxnSpPr>
            <p:cNvPr id="25" name="Straight Connector 24">
              <a:extLst>
                <a:ext uri="{FF2B5EF4-FFF2-40B4-BE49-F238E27FC236}">
                  <a16:creationId xmlns:a16="http://schemas.microsoft.com/office/drawing/2014/main" id="{6889A40B-2557-0D42-AC59-BEFC550FEBF1}"/>
                </a:ext>
              </a:extLst>
            </p:cNvPr>
            <p:cNvCxnSpPr>
              <a:cxnSpLocks/>
            </p:cNvCxnSpPr>
            <p:nvPr/>
          </p:nvCxnSpPr>
          <p:spPr>
            <a:xfrm>
              <a:off x="365759" y="2329114"/>
              <a:ext cx="8192765"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377114" y="2679549"/>
              <a:ext cx="3818969" cy="2007666"/>
              <a:chOff x="914074" y="2679549"/>
              <a:chExt cx="3818969" cy="2007666"/>
            </a:xfrm>
          </p:grpSpPr>
          <p:sp>
            <p:nvSpPr>
              <p:cNvPr id="21" name="Rectangle 20"/>
              <p:cNvSpPr/>
              <p:nvPr/>
            </p:nvSpPr>
            <p:spPr>
              <a:xfrm>
                <a:off x="917474" y="2679549"/>
                <a:ext cx="3749497" cy="759613"/>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45720" bIns="45720" numCol="1" spcCol="1270" anchor="t" anchorCtr="0">
                <a:noAutofit/>
              </a:bodyPr>
              <a:lstStyle/>
              <a:p>
                <a:pPr lvl="0" defTabSz="466725">
                  <a:spcBef>
                    <a:spcPct val="0"/>
                  </a:spcBef>
                  <a:spcAft>
                    <a:spcPts val="600"/>
                  </a:spcAft>
                </a:pPr>
                <a:r>
                  <a:rPr lang="en-US" sz="1100" b="1" dirty="0">
                    <a:solidFill>
                      <a:srgbClr val="00367C"/>
                    </a:solidFill>
                    <a:latin typeface="Arial" panose="020B0604020202020204" pitchFamily="34" charset="0"/>
                    <a:cs typeface="Arial" panose="020B0604020202020204" pitchFamily="34" charset="0"/>
                  </a:rPr>
                  <a:t>Real Estate: </a:t>
                </a:r>
                <a:r>
                  <a:rPr lang="en-US" sz="1100" dirty="0">
                    <a:solidFill>
                      <a:srgbClr val="595959"/>
                    </a:solidFill>
                    <a:latin typeface="Arial" panose="020B0604020202020204" pitchFamily="34" charset="0"/>
                    <a:cs typeface="Arial" panose="020B0604020202020204" pitchFamily="34" charset="0"/>
                  </a:rPr>
                  <a:t>Stabilized, income-producing commercial real estate (“CRE”) properties, primarily </a:t>
                </a:r>
                <a:r>
                  <a:rPr lang="en-US" sz="1100" dirty="0">
                    <a:solidFill>
                      <a:schemeClr val="tx1">
                        <a:lumMod val="65000"/>
                        <a:lumOff val="35000"/>
                      </a:schemeClr>
                    </a:solidFill>
                    <a:latin typeface="Arial" panose="020B0604020202020204" pitchFamily="34" charset="0"/>
                    <a:cs typeface="Arial" panose="020B0604020202020204" pitchFamily="34" charset="0"/>
                  </a:rPr>
                  <a:t>located in the U.S.</a:t>
                </a:r>
              </a:p>
              <a:p>
                <a:pPr lvl="0" defTabSz="466725">
                  <a:spcBef>
                    <a:spcPct val="0"/>
                  </a:spcBef>
                  <a:spcAft>
                    <a:spcPts val="600"/>
                  </a:spcAft>
                  <a:buClr>
                    <a:srgbClr val="00367C"/>
                  </a:buClr>
                </a:pPr>
                <a:r>
                  <a:rPr lang="en-US" sz="1000" b="1" dirty="0">
                    <a:solidFill>
                      <a:srgbClr val="00367C"/>
                    </a:solidFill>
                    <a:latin typeface="Arial" panose="020B0604020202020204" pitchFamily="34" charset="0"/>
                    <a:cs typeface="Arial" panose="020B0604020202020204" pitchFamily="34" charset="0"/>
                  </a:rPr>
                  <a:t>•</a:t>
                </a:r>
                <a:r>
                  <a:rPr lang="en-US" sz="1000" b="1" dirty="0">
                    <a:solidFill>
                      <a:schemeClr val="tx1">
                        <a:lumMod val="65000"/>
                        <a:lumOff val="35000"/>
                      </a:schemeClr>
                    </a:solidFill>
                    <a:latin typeface="Arial" panose="020B0604020202020204" pitchFamily="34" charset="0"/>
                    <a:cs typeface="Arial" panose="020B0604020202020204" pitchFamily="34" charset="0"/>
                  </a:rPr>
                  <a:t>  Office  </a:t>
                </a:r>
                <a:r>
                  <a:rPr lang="en-US" sz="1000" b="1" dirty="0">
                    <a:solidFill>
                      <a:srgbClr val="00367C"/>
                    </a:solidFill>
                    <a:latin typeface="Arial" panose="020B0604020202020204" pitchFamily="34" charset="0"/>
                    <a:cs typeface="Arial" panose="020B0604020202020204" pitchFamily="34" charset="0"/>
                  </a:rPr>
                  <a:t>•</a:t>
                </a:r>
                <a:r>
                  <a:rPr lang="en-US" sz="1000" b="1" dirty="0">
                    <a:solidFill>
                      <a:schemeClr val="tx1">
                        <a:lumMod val="65000"/>
                        <a:lumOff val="35000"/>
                      </a:schemeClr>
                    </a:solidFill>
                    <a:latin typeface="Arial" panose="020B0604020202020204" pitchFamily="34" charset="0"/>
                    <a:cs typeface="Arial" panose="020B0604020202020204" pitchFamily="34" charset="0"/>
                  </a:rPr>
                  <a:t>  Industrial  </a:t>
                </a:r>
                <a:r>
                  <a:rPr lang="en-US" sz="1000" b="1" dirty="0">
                    <a:solidFill>
                      <a:srgbClr val="00367C"/>
                    </a:solidFill>
                    <a:latin typeface="Arial" panose="020B0604020202020204" pitchFamily="34" charset="0"/>
                    <a:cs typeface="Arial" panose="020B0604020202020204" pitchFamily="34" charset="0"/>
                  </a:rPr>
                  <a:t>• </a:t>
                </a:r>
                <a:r>
                  <a:rPr lang="en-US" sz="1000" b="1" dirty="0">
                    <a:solidFill>
                      <a:schemeClr val="tx1">
                        <a:lumMod val="65000"/>
                        <a:lumOff val="35000"/>
                      </a:schemeClr>
                    </a:solidFill>
                    <a:latin typeface="Arial" panose="020B0604020202020204" pitchFamily="34" charset="0"/>
                    <a:cs typeface="Arial" panose="020B0604020202020204" pitchFamily="34" charset="0"/>
                  </a:rPr>
                  <a:t> Multifamily  </a:t>
                </a:r>
                <a:r>
                  <a:rPr lang="en-US" sz="1000" b="1" dirty="0">
                    <a:solidFill>
                      <a:srgbClr val="00367C"/>
                    </a:solidFill>
                    <a:latin typeface="Arial" panose="020B0604020202020204" pitchFamily="34" charset="0"/>
                    <a:cs typeface="Arial" panose="020B0604020202020204" pitchFamily="34" charset="0"/>
                  </a:rPr>
                  <a:t>• </a:t>
                </a:r>
                <a:r>
                  <a:rPr lang="en-US" sz="1000" b="1" dirty="0">
                    <a:solidFill>
                      <a:schemeClr val="tx1">
                        <a:lumMod val="65000"/>
                        <a:lumOff val="35000"/>
                      </a:schemeClr>
                    </a:solidFill>
                    <a:latin typeface="Arial" panose="020B0604020202020204" pitchFamily="34" charset="0"/>
                    <a:cs typeface="Arial" panose="020B0604020202020204" pitchFamily="34" charset="0"/>
                  </a:rPr>
                  <a:t> Retail  </a:t>
                </a:r>
                <a:r>
                  <a:rPr lang="en-US" sz="1000" b="1" dirty="0">
                    <a:solidFill>
                      <a:srgbClr val="00367C"/>
                    </a:solidFill>
                    <a:latin typeface="Arial" panose="020B0604020202020204" pitchFamily="34" charset="0"/>
                    <a:cs typeface="Arial" panose="020B0604020202020204" pitchFamily="34" charset="0"/>
                  </a:rPr>
                  <a:t>• </a:t>
                </a:r>
                <a:r>
                  <a:rPr lang="en-US" sz="1000" b="1" dirty="0">
                    <a:solidFill>
                      <a:schemeClr val="tx1">
                        <a:lumMod val="65000"/>
                        <a:lumOff val="35000"/>
                      </a:schemeClr>
                    </a:solidFill>
                    <a:latin typeface="Arial" panose="020B0604020202020204" pitchFamily="34" charset="0"/>
                    <a:cs typeface="Arial" panose="020B0604020202020204" pitchFamily="34" charset="0"/>
                  </a:rPr>
                  <a:t> Other</a:t>
                </a:r>
              </a:p>
            </p:txBody>
          </p:sp>
          <p:sp>
            <p:nvSpPr>
              <p:cNvPr id="18" name="Rectangle 17"/>
              <p:cNvSpPr/>
              <p:nvPr/>
            </p:nvSpPr>
            <p:spPr>
              <a:xfrm>
                <a:off x="914074" y="3547102"/>
                <a:ext cx="3818969" cy="1140113"/>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45720" bIns="45720" numCol="1" spcCol="1270" anchor="t" anchorCtr="0">
                <a:noAutofit/>
              </a:bodyPr>
              <a:lstStyle/>
              <a:p>
                <a:pPr lvl="0" defTabSz="914400">
                  <a:spcAft>
                    <a:spcPts val="700"/>
                  </a:spcAft>
                  <a:defRPr/>
                </a:pPr>
                <a:r>
                  <a:rPr lang="en-US" sz="1100" b="1" dirty="0">
                    <a:solidFill>
                      <a:srgbClr val="00367C"/>
                    </a:solidFill>
                    <a:latin typeface="Arial" panose="020B0604020202020204" pitchFamily="34" charset="0"/>
                    <a:cs typeface="Arial" panose="020B0604020202020204" pitchFamily="34" charset="0"/>
                  </a:rPr>
                  <a:t>Real Estate Debt: </a:t>
                </a:r>
                <a:r>
                  <a:rPr lang="en-US" sz="1100" dirty="0">
                    <a:solidFill>
                      <a:schemeClr val="tx1">
                        <a:lumMod val="65000"/>
                        <a:lumOff val="35000"/>
                      </a:schemeClr>
                    </a:solidFill>
                    <a:latin typeface="Arial" panose="020B0604020202020204" pitchFamily="34" charset="0"/>
                    <a:cs typeface="Arial" panose="020B0604020202020204" pitchFamily="34" charset="0"/>
                  </a:rPr>
                  <a:t>Mortgage and mezzanine capital secured by stabilized, income-producing CRE properties which may provide additional sources of income and diversification. </a:t>
                </a:r>
              </a:p>
              <a:p>
                <a:pPr lvl="0" defTabSz="914400">
                  <a:defRPr/>
                </a:pPr>
                <a:r>
                  <a:rPr lang="en-US" sz="1000" b="1" dirty="0">
                    <a:solidFill>
                      <a:srgbClr val="00367C"/>
                    </a:solidFill>
                    <a:latin typeface="Arial" panose="020B0604020202020204" pitchFamily="34" charset="0"/>
                    <a:cs typeface="Arial" panose="020B0604020202020204" pitchFamily="34" charset="0"/>
                  </a:rPr>
                  <a:t>•</a:t>
                </a:r>
                <a:r>
                  <a:rPr lang="en-US" sz="1000" b="1" dirty="0">
                    <a:solidFill>
                      <a:schemeClr val="tx1">
                        <a:lumMod val="65000"/>
                        <a:lumOff val="35000"/>
                      </a:schemeClr>
                    </a:solidFill>
                    <a:latin typeface="Arial" panose="020B0604020202020204" pitchFamily="34" charset="0"/>
                    <a:cs typeface="Arial" panose="020B0604020202020204" pitchFamily="34" charset="0"/>
                  </a:rPr>
                  <a:t> First Mortgage </a:t>
                </a:r>
                <a:r>
                  <a:rPr lang="en-US" sz="1000" b="1" dirty="0">
                    <a:solidFill>
                      <a:srgbClr val="00367C"/>
                    </a:solidFill>
                    <a:latin typeface="Arial" panose="020B0604020202020204" pitchFamily="34" charset="0"/>
                    <a:cs typeface="Arial" panose="020B0604020202020204" pitchFamily="34" charset="0"/>
                  </a:rPr>
                  <a:t>•</a:t>
                </a:r>
                <a:r>
                  <a:rPr lang="en-US" sz="1000" b="1" dirty="0">
                    <a:solidFill>
                      <a:schemeClr val="tx1">
                        <a:lumMod val="65000"/>
                        <a:lumOff val="35000"/>
                      </a:schemeClr>
                    </a:solidFill>
                    <a:latin typeface="Arial" panose="020B0604020202020204" pitchFamily="34" charset="0"/>
                    <a:cs typeface="Arial" panose="020B0604020202020204" pitchFamily="34" charset="0"/>
                  </a:rPr>
                  <a:t> Subordinated Mortgage </a:t>
                </a:r>
                <a:r>
                  <a:rPr lang="en-US" sz="1000" b="1" dirty="0">
                    <a:solidFill>
                      <a:srgbClr val="00367C"/>
                    </a:solidFill>
                    <a:latin typeface="Arial" panose="020B0604020202020204" pitchFamily="34" charset="0"/>
                    <a:cs typeface="Arial" panose="020B0604020202020204" pitchFamily="34" charset="0"/>
                  </a:rPr>
                  <a:t>•</a:t>
                </a:r>
                <a:r>
                  <a:rPr lang="en-US" sz="1000" b="1" dirty="0">
                    <a:solidFill>
                      <a:schemeClr val="tx1">
                        <a:lumMod val="65000"/>
                        <a:lumOff val="35000"/>
                      </a:schemeClr>
                    </a:solidFill>
                    <a:latin typeface="Arial" panose="020B0604020202020204" pitchFamily="34" charset="0"/>
                    <a:cs typeface="Arial" panose="020B0604020202020204" pitchFamily="34" charset="0"/>
                  </a:rPr>
                  <a:t> Mezzanine Capital </a:t>
                </a:r>
                <a:endParaRPr lang="en-US" sz="1000" b="1" strike="sngStrike"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22" name="Rectangle 21"/>
            <p:cNvSpPr/>
            <p:nvPr/>
          </p:nvSpPr>
          <p:spPr>
            <a:xfrm>
              <a:off x="6503820" y="3640293"/>
              <a:ext cx="1973967" cy="1004306"/>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0" rIns="91440" bIns="45720" numCol="1" spcCol="1270" anchor="b" anchorCtr="0">
              <a:noAutofit/>
            </a:bodyPr>
            <a:lstStyle/>
            <a:p>
              <a:r>
                <a:rPr lang="en-US" sz="1050" b="1" dirty="0">
                  <a:solidFill>
                    <a:srgbClr val="00367C"/>
                  </a:solidFill>
                  <a:latin typeface="Arial" panose="020B0604020202020204" pitchFamily="34" charset="0"/>
                  <a:cs typeface="Arial" panose="020B0604020202020204" pitchFamily="34" charset="0"/>
                </a:rPr>
                <a:t>CF Income Trust </a:t>
              </a:r>
              <a:r>
                <a:rPr lang="en-US" sz="1050" dirty="0">
                  <a:solidFill>
                    <a:srgbClr val="595959"/>
                  </a:solidFill>
                  <a:latin typeface="Arial" panose="020B0604020202020204" pitchFamily="34" charset="0"/>
                  <a:cs typeface="Arial" panose="020B0604020202020204" pitchFamily="34" charset="0"/>
                </a:rPr>
                <a:t>may selectively acquire and hold real estate-related securities to support the overall investment objectives of the company. </a:t>
              </a:r>
            </a:p>
          </p:txBody>
        </p:sp>
        <p:cxnSp>
          <p:nvCxnSpPr>
            <p:cNvPr id="3" name="Straight Connector 2"/>
            <p:cNvCxnSpPr/>
            <p:nvPr/>
          </p:nvCxnSpPr>
          <p:spPr>
            <a:xfrm>
              <a:off x="6196083" y="2448496"/>
              <a:ext cx="0" cy="2115161"/>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19714" y="2462626"/>
              <a:ext cx="5560736" cy="276999"/>
            </a:xfrm>
            <a:prstGeom prst="rect">
              <a:avLst/>
            </a:prstGeom>
          </p:spPr>
          <p:txBody>
            <a:bodyPr wrap="square" numCol="1">
              <a:spAutoFit/>
            </a:bodyPr>
            <a:lstStyle/>
            <a:p>
              <a:r>
                <a:rPr lang="en-US" baseline="30000" dirty="0">
                  <a:solidFill>
                    <a:schemeClr val="tx1">
                      <a:lumMod val="65000"/>
                      <a:lumOff val="35000"/>
                    </a:schemeClr>
                  </a:solidFill>
                  <a:latin typeface="Arial" panose="020B0604020202020204" pitchFamily="34" charset="0"/>
                </a:rPr>
                <a:t>CF Income Trust intends to invest in a diversified portfolio focusing primarily on: </a:t>
              </a:r>
            </a:p>
          </p:txBody>
        </p:sp>
        <p:cxnSp>
          <p:nvCxnSpPr>
            <p:cNvPr id="33" name="Straight Connector 32">
              <a:extLst>
                <a:ext uri="{FF2B5EF4-FFF2-40B4-BE49-F238E27FC236}">
                  <a16:creationId xmlns:a16="http://schemas.microsoft.com/office/drawing/2014/main" id="{6889A40B-2557-0D42-AC59-BEFC550FEBF1}"/>
                </a:ext>
              </a:extLst>
            </p:cNvPr>
            <p:cNvCxnSpPr>
              <a:cxnSpLocks/>
            </p:cNvCxnSpPr>
            <p:nvPr/>
          </p:nvCxnSpPr>
          <p:spPr>
            <a:xfrm>
              <a:off x="365760" y="5014155"/>
              <a:ext cx="7955280"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39881" y="5122096"/>
              <a:ext cx="0" cy="748631"/>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199306" y="5122096"/>
              <a:ext cx="0" cy="749808"/>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C181100E-E1BB-CE47-B7F8-2E6A93BA5B7A}"/>
              </a:ext>
            </a:extLst>
          </p:cNvPr>
          <p:cNvSpPr txBox="1"/>
          <p:nvPr/>
        </p:nvSpPr>
        <p:spPr>
          <a:xfrm>
            <a:off x="326933" y="5841745"/>
            <a:ext cx="8196900" cy="938719"/>
          </a:xfrm>
          <a:prstGeom prst="rect">
            <a:avLst/>
          </a:prstGeom>
          <a:noFill/>
        </p:spPr>
        <p:txBody>
          <a:bodyPr wrap="square" numCol="1" anchor="b">
            <a:spAutoFit/>
          </a:bodyPr>
          <a:lstStyle/>
          <a:p>
            <a:pPr marL="8659">
              <a:lnSpc>
                <a:spcPts val="800"/>
              </a:lnSpc>
            </a:pPr>
            <a:r>
              <a:rPr lang="en-US" sz="700" baseline="30000" dirty="0">
                <a:solidFill>
                  <a:srgbClr val="595959"/>
                </a:solidFill>
                <a:latin typeface="Arial" panose="020B0604020202020204" pitchFamily="34" charset="0"/>
                <a:cs typeface="Arial" panose="020B0604020202020204" pitchFamily="34" charset="0"/>
              </a:rPr>
              <a:t>1 </a:t>
            </a:r>
            <a:r>
              <a:rPr lang="en-US" sz="700" spc="-5" dirty="0">
                <a:solidFill>
                  <a:srgbClr val="595959"/>
                </a:solidFill>
                <a:latin typeface="Arial" panose="020B0604020202020204" pitchFamily="34" charset="0"/>
                <a:cs typeface="Arial" panose="020B0604020202020204" pitchFamily="34" charset="0"/>
              </a:rPr>
              <a:t>Institutional investors may invest in real estate on substantially different terms and conditions than retail investors.</a:t>
            </a:r>
          </a:p>
          <a:p>
            <a:pPr marL="8659">
              <a:lnSpc>
                <a:spcPts val="800"/>
              </a:lnSpc>
            </a:pPr>
            <a:r>
              <a:rPr lang="en-US" sz="700" baseline="30000" dirty="0">
                <a:solidFill>
                  <a:srgbClr val="595959"/>
                </a:solidFill>
                <a:latin typeface="Arial" panose="020B0604020202020204" pitchFamily="34" charset="0"/>
                <a:cs typeface="Arial" panose="020B0604020202020204" pitchFamily="34" charset="0"/>
              </a:rPr>
              <a:t>2 </a:t>
            </a:r>
            <a:r>
              <a:rPr lang="en-US" sz="700" spc="-5" dirty="0">
                <a:solidFill>
                  <a:srgbClr val="595959"/>
                </a:solidFill>
                <a:latin typeface="Arial" panose="020B0604020202020204" pitchFamily="34" charset="0"/>
                <a:cs typeface="Arial" panose="020B0604020202020204" pitchFamily="34" charset="0"/>
              </a:rPr>
              <a:t>See Offering Details on slide 35.</a:t>
            </a:r>
          </a:p>
          <a:p>
            <a:pPr fontAlgn="b">
              <a:lnSpc>
                <a:spcPts val="800"/>
              </a:lnSpc>
              <a:defRPr/>
            </a:pPr>
            <a:r>
              <a:rPr lang="en-US" sz="700" baseline="30000" dirty="0">
                <a:solidFill>
                  <a:schemeClr val="tx1">
                    <a:lumMod val="65000"/>
                    <a:lumOff val="35000"/>
                  </a:schemeClr>
                </a:solidFill>
                <a:latin typeface="Arial" charset="0"/>
                <a:ea typeface="Arial" charset="0"/>
                <a:cs typeface="Arial" charset="0"/>
              </a:rPr>
              <a:t>3 </a:t>
            </a:r>
            <a:r>
              <a:rPr lang="en-US" sz="700" dirty="0">
                <a:solidFill>
                  <a:schemeClr val="tx1">
                    <a:lumMod val="65000"/>
                    <a:lumOff val="35000"/>
                  </a:schemeClr>
                </a:solidFill>
                <a:latin typeface="Arial" charset="0"/>
                <a:ea typeface="Arial" charset="0"/>
                <a:cs typeface="Arial" charset="0"/>
              </a:rPr>
              <a:t>There is no guarantee of distributions. Distributions have and may continue to be paid from other sources other than cash flow from operations, including offering proceeds, which reduce investor’s overall return. Distributions paid with respect to Class D Shares, T Shares and Class S Shares will be reduced by the ongoing distribution fee payable with respect to such classes of shares. </a:t>
            </a:r>
          </a:p>
          <a:p>
            <a:pPr fontAlgn="b">
              <a:lnSpc>
                <a:spcPts val="800"/>
              </a:lnSpc>
              <a:defRPr/>
            </a:pPr>
            <a:r>
              <a:rPr lang="en-US" sz="700" baseline="30000" dirty="0">
                <a:solidFill>
                  <a:schemeClr val="tx1">
                    <a:lumMod val="65000"/>
                    <a:lumOff val="35000"/>
                  </a:schemeClr>
                </a:solidFill>
                <a:latin typeface="Arial" charset="0"/>
                <a:ea typeface="Arial" charset="0"/>
                <a:cs typeface="Arial" charset="0"/>
              </a:rPr>
              <a:t>4</a:t>
            </a:r>
            <a:r>
              <a:rPr lang="en-US" sz="700" dirty="0">
                <a:solidFill>
                  <a:schemeClr val="tx1">
                    <a:lumMod val="65000"/>
                    <a:lumOff val="35000"/>
                  </a:schemeClr>
                </a:solidFill>
                <a:latin typeface="Arial" charset="0"/>
                <a:ea typeface="Arial" charset="0"/>
                <a:cs typeface="Arial" charset="0"/>
              </a:rPr>
              <a:t> Repurchases are limited to 5% per quarter and 2% per month of the combined NAV of all classes of shares as of the last calendar day of the previous calendar quarter or month, respectively; the program may be modified, suspended or terminated at any time upon ten days prior written notice to stockholders.</a:t>
            </a:r>
          </a:p>
          <a:p>
            <a:pPr marL="8659">
              <a:lnSpc>
                <a:spcPts val="800"/>
              </a:lnSpc>
            </a:pPr>
            <a:endParaRPr lang="en-US" sz="700" spc="-5" dirty="0">
              <a:solidFill>
                <a:srgbClr val="595959"/>
              </a:solidFill>
              <a:latin typeface="Arial" panose="020B0604020202020204" pitchFamily="34" charset="0"/>
              <a:cs typeface="Arial" panose="020B0604020202020204" pitchFamily="34" charset="0"/>
            </a:endParaRPr>
          </a:p>
          <a:p>
            <a:pPr marL="8659"/>
            <a:endParaRPr lang="en-US" sz="700" dirty="0">
              <a:solidFill>
                <a:srgbClr val="595959"/>
              </a:solidFill>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D2823F7C-992A-CB41-8A84-7DEB654E2040}"/>
              </a:ext>
            </a:extLst>
          </p:cNvPr>
          <p:cNvSpPr>
            <a:spLocks noGrp="1"/>
          </p:cNvSpPr>
          <p:nvPr>
            <p:ph type="ctrTitle"/>
          </p:nvPr>
        </p:nvSpPr>
        <p:spPr>
          <a:xfrm>
            <a:off x="365760" y="182880"/>
            <a:ext cx="6103454" cy="457200"/>
          </a:xfrm>
        </p:spPr>
        <p:txBody>
          <a:bodyPr numCol="1">
            <a:noAutofit/>
          </a:bodyPr>
          <a:lstStyle/>
          <a:p>
            <a:r>
              <a:rPr lang="en-US" dirty="0"/>
              <a:t>CF Income Trust Executive Summary</a:t>
            </a:r>
          </a:p>
        </p:txBody>
      </p:sp>
      <p:sp>
        <p:nvSpPr>
          <p:cNvPr id="28" name="Rectangle 27"/>
          <p:cNvSpPr/>
          <p:nvPr/>
        </p:nvSpPr>
        <p:spPr>
          <a:xfrm>
            <a:off x="4776537" y="1726626"/>
            <a:ext cx="4295099" cy="457332"/>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45720" bIns="45720" numCol="1" spcCol="1270" anchor="ctr" anchorCtr="0">
            <a:noAutofit/>
          </a:bodyPr>
          <a:lstStyle/>
          <a:p>
            <a:pPr lvl="0" defTabSz="466725">
              <a:spcBef>
                <a:spcPct val="0"/>
              </a:spcBef>
              <a:spcAft>
                <a:spcPts val="600"/>
              </a:spcAft>
            </a:pPr>
            <a:r>
              <a:rPr lang="en-US" sz="1100" b="1" dirty="0">
                <a:solidFill>
                  <a:srgbClr val="595959"/>
                </a:solidFill>
                <a:latin typeface="Arial" panose="020B0604020202020204" pitchFamily="34" charset="0"/>
                <a:cs typeface="Arial" panose="020B0604020202020204" pitchFamily="34" charset="0"/>
              </a:rPr>
              <a:t>Capital Preservation | Income Generation | Appreciation</a:t>
            </a:r>
            <a:endParaRPr lang="en-US" sz="1100" dirty="0">
              <a:solidFill>
                <a:srgbClr val="595959"/>
              </a:solidFill>
              <a:latin typeface="Arial" panose="020B0604020202020204" pitchFamily="34" charset="0"/>
              <a:cs typeface="Arial" panose="020B0604020202020204" pitchFamily="34" charset="0"/>
            </a:endParaRPr>
          </a:p>
        </p:txBody>
      </p:sp>
      <p:sp>
        <p:nvSpPr>
          <p:cNvPr id="34" name="Rectangle 33"/>
          <p:cNvSpPr/>
          <p:nvPr/>
        </p:nvSpPr>
        <p:spPr>
          <a:xfrm>
            <a:off x="6459219" y="1609133"/>
            <a:ext cx="2218100" cy="276999"/>
          </a:xfrm>
          <a:prstGeom prst="rect">
            <a:avLst/>
          </a:prstGeom>
        </p:spPr>
        <p:txBody>
          <a:bodyPr wrap="square" numCol="1">
            <a:spAutoFit/>
          </a:bodyPr>
          <a:lstStyle/>
          <a:p>
            <a:pPr algn="ctr"/>
            <a:r>
              <a:rPr lang="en-GB" altLang="en-GB" sz="1200" b="1" cap="all" dirty="0">
                <a:solidFill>
                  <a:srgbClr val="00367C"/>
                </a:solidFill>
                <a:latin typeface="Arial" panose="020B0604020202020204" pitchFamily="34" charset="0"/>
                <a:cs typeface="Arial" panose="020B0604020202020204" pitchFamily="34" charset="0"/>
              </a:rPr>
              <a:t>Investment Objectives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43" y="2608888"/>
            <a:ext cx="1412302" cy="14123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428" y="2310015"/>
            <a:ext cx="1155194" cy="1155194"/>
          </a:xfrm>
          <a:prstGeom prst="rect">
            <a:avLst/>
          </a:prstGeom>
        </p:spPr>
      </p:pic>
      <p:cxnSp>
        <p:nvCxnSpPr>
          <p:cNvPr id="37" name="Straight Connector 36"/>
          <p:cNvCxnSpPr>
            <a:endCxn id="21" idx="1"/>
          </p:cNvCxnSpPr>
          <p:nvPr/>
        </p:nvCxnSpPr>
        <p:spPr>
          <a:xfrm>
            <a:off x="2423160" y="2713418"/>
            <a:ext cx="3400" cy="260885"/>
          </a:xfrm>
          <a:prstGeom prst="line">
            <a:avLst/>
          </a:prstGeom>
          <a:ln>
            <a:solidFill>
              <a:srgbClr val="00367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424860" y="3590929"/>
            <a:ext cx="3400" cy="260885"/>
          </a:xfrm>
          <a:prstGeom prst="line">
            <a:avLst/>
          </a:prstGeom>
          <a:ln>
            <a:solidFill>
              <a:srgbClr val="00367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51511" y="3599608"/>
            <a:ext cx="3400" cy="260885"/>
          </a:xfrm>
          <a:prstGeom prst="line">
            <a:avLst/>
          </a:prstGeom>
          <a:ln>
            <a:solidFill>
              <a:srgbClr val="0036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60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59988597-F384-244B-8F6B-0CDBFB0156C6}"/>
              </a:ext>
            </a:extLst>
          </p:cNvPr>
          <p:cNvSpPr txBox="1">
            <a:spLocks/>
          </p:cNvSpPr>
          <p:nvPr/>
        </p:nvSpPr>
        <p:spPr>
          <a:xfrm>
            <a:off x="365760" y="182880"/>
            <a:ext cx="6103454" cy="457200"/>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2200" b="1" i="0" kern="1200">
                <a:solidFill>
                  <a:schemeClr val="bg1"/>
                </a:solidFill>
                <a:latin typeface="Arial Narrow" panose="020B0604020202020204" pitchFamily="34" charset="0"/>
                <a:ea typeface="+mj-ea"/>
                <a:cs typeface="Arial Narrow" panose="020B0604020202020204" pitchFamily="34" charset="0"/>
              </a:defRPr>
            </a:lvl1pPr>
          </a:lstStyle>
          <a:p>
            <a:r>
              <a:rPr lang="en-US" dirty="0"/>
              <a:t>Select CF Income Trust Investments</a:t>
            </a:r>
          </a:p>
        </p:txBody>
      </p:sp>
      <p:grpSp>
        <p:nvGrpSpPr>
          <p:cNvPr id="4" name="Group 3"/>
          <p:cNvGrpSpPr/>
          <p:nvPr/>
        </p:nvGrpSpPr>
        <p:grpSpPr>
          <a:xfrm>
            <a:off x="283464" y="901383"/>
            <a:ext cx="8600144" cy="5593626"/>
            <a:chOff x="283464" y="901383"/>
            <a:chExt cx="8600144" cy="5593626"/>
          </a:xfrm>
        </p:grpSpPr>
        <p:pic>
          <p:nvPicPr>
            <p:cNvPr id="28" name="Picture 27">
              <a:extLst>
                <a:ext uri="{FF2B5EF4-FFF2-40B4-BE49-F238E27FC236}">
                  <a16:creationId xmlns:a16="http://schemas.microsoft.com/office/drawing/2014/main" id="{6AFBC532-7035-C94D-B803-27C9268FCDC2}"/>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5915712" y="905238"/>
              <a:ext cx="2967896" cy="1898033"/>
            </a:xfrm>
            <a:prstGeom prst="rect">
              <a:avLst/>
            </a:prstGeom>
          </p:spPr>
        </p:pic>
        <p:sp>
          <p:nvSpPr>
            <p:cNvPr id="31" name="TextBox 30">
              <a:extLst>
                <a:ext uri="{FF2B5EF4-FFF2-40B4-BE49-F238E27FC236}">
                  <a16:creationId xmlns:a16="http://schemas.microsoft.com/office/drawing/2014/main" id="{6EE62DC3-CADD-584E-AAA5-E25C46758609}"/>
                </a:ext>
              </a:extLst>
            </p:cNvPr>
            <p:cNvSpPr txBox="1"/>
            <p:nvPr/>
          </p:nvSpPr>
          <p:spPr>
            <a:xfrm>
              <a:off x="5915712" y="2449414"/>
              <a:ext cx="2967896" cy="363082"/>
            </a:xfrm>
            <a:prstGeom prst="rect">
              <a:avLst/>
            </a:prstGeom>
            <a:solidFill>
              <a:srgbClr val="1E4B88">
                <a:alpha val="75000"/>
              </a:srgbClr>
            </a:solidFill>
          </p:spPr>
          <p:txBody>
            <a:bodyPr wrap="square" lIns="91440" tIns="45720" rIns="91440" bIns="45720" numCol="1" rtlCol="0">
              <a:spAutoFit/>
            </a:bodyPr>
            <a:lstStyle/>
            <a:p>
              <a:r>
                <a:rPr lang="en-US" sz="900" b="1" dirty="0">
                  <a:solidFill>
                    <a:schemeClr val="bg1"/>
                  </a:solidFill>
                  <a:latin typeface="Arial" panose="020B0604020202020204" pitchFamily="34" charset="0"/>
                  <a:cs typeface="Arial" panose="020B0604020202020204" pitchFamily="34" charset="0"/>
                </a:rPr>
                <a:t>Amazon Last Mile Distribution Facility</a:t>
              </a:r>
            </a:p>
            <a:p>
              <a:r>
                <a:rPr lang="en-US" sz="825" i="1" dirty="0">
                  <a:solidFill>
                    <a:schemeClr val="bg1"/>
                  </a:solidFill>
                  <a:latin typeface="Arial" panose="020B0604020202020204" pitchFamily="34" charset="0"/>
                  <a:cs typeface="Arial" panose="020B0604020202020204" pitchFamily="34" charset="0"/>
                </a:rPr>
                <a:t>Cleveland, OH</a:t>
              </a:r>
            </a:p>
          </p:txBody>
        </p:sp>
        <p:grpSp>
          <p:nvGrpSpPr>
            <p:cNvPr id="2" name="Group 1"/>
            <p:cNvGrpSpPr/>
            <p:nvPr/>
          </p:nvGrpSpPr>
          <p:grpSpPr>
            <a:xfrm>
              <a:off x="284013" y="901383"/>
              <a:ext cx="3271988" cy="1914968"/>
              <a:chOff x="284013" y="901383"/>
              <a:chExt cx="3271988" cy="1914968"/>
            </a:xfrm>
          </p:grpSpPr>
          <p:pic>
            <p:nvPicPr>
              <p:cNvPr id="27" name="Picture 26">
                <a:extLst>
                  <a:ext uri="{FF2B5EF4-FFF2-40B4-BE49-F238E27FC236}">
                    <a16:creationId xmlns:a16="http://schemas.microsoft.com/office/drawing/2014/main" id="{4FA96F7C-CE8A-2047-B113-41247E28A06D}"/>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284013" y="901383"/>
                <a:ext cx="3271988" cy="1914968"/>
              </a:xfrm>
              <a:prstGeom prst="rect">
                <a:avLst/>
              </a:prstGeom>
            </p:spPr>
          </p:pic>
          <p:sp>
            <p:nvSpPr>
              <p:cNvPr id="29" name="TextBox 28">
                <a:extLst>
                  <a:ext uri="{FF2B5EF4-FFF2-40B4-BE49-F238E27FC236}">
                    <a16:creationId xmlns:a16="http://schemas.microsoft.com/office/drawing/2014/main" id="{6EE62DC3-CADD-584E-AAA5-E25C46758609}"/>
                  </a:ext>
                </a:extLst>
              </p:cNvPr>
              <p:cNvSpPr txBox="1"/>
              <p:nvPr/>
            </p:nvSpPr>
            <p:spPr>
              <a:xfrm>
                <a:off x="284013" y="2446736"/>
                <a:ext cx="3271988" cy="365760"/>
              </a:xfrm>
              <a:prstGeom prst="rect">
                <a:avLst/>
              </a:prstGeom>
              <a:solidFill>
                <a:srgbClr val="1E4B88">
                  <a:alpha val="75000"/>
                </a:srgbClr>
              </a:solidFill>
            </p:spPr>
            <p:txBody>
              <a:bodyPr wrap="square" lIns="91440" tIns="45720" rIns="91440" bIns="45720" numCol="1" rtlCol="0">
                <a:spAutoFit/>
              </a:bodyPr>
              <a:lstStyle/>
              <a:p>
                <a:r>
                  <a:rPr lang="en-US" sz="900" b="1" dirty="0">
                    <a:solidFill>
                      <a:schemeClr val="bg1"/>
                    </a:solidFill>
                    <a:latin typeface="Arial" panose="020B0604020202020204" pitchFamily="34" charset="0"/>
                    <a:cs typeface="Arial" panose="020B0604020202020204" pitchFamily="34" charset="0"/>
                  </a:rPr>
                  <a:t>De Anza Plaza Apple Inc.</a:t>
                </a:r>
              </a:p>
              <a:p>
                <a:r>
                  <a:rPr lang="en-US" sz="830" i="1" dirty="0">
                    <a:solidFill>
                      <a:schemeClr val="bg1"/>
                    </a:solidFill>
                    <a:latin typeface="Arial" panose="020B0604020202020204" pitchFamily="34" charset="0"/>
                    <a:cs typeface="Arial" panose="020B0604020202020204" pitchFamily="34" charset="0"/>
                  </a:rPr>
                  <a:t>Cupertino, CA</a:t>
                </a:r>
              </a:p>
            </p:txBody>
          </p:sp>
        </p:grpSp>
        <p:pic>
          <p:nvPicPr>
            <p:cNvPr id="18" name="Picture 17">
              <a:extLst>
                <a:ext uri="{FF2B5EF4-FFF2-40B4-BE49-F238E27FC236}">
                  <a16:creationId xmlns:a16="http://schemas.microsoft.com/office/drawing/2014/main" id="{BD6857A8-718F-5E45-829F-843FC83313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3465" y="2877375"/>
              <a:ext cx="2817017" cy="1926119"/>
            </a:xfrm>
            <a:prstGeom prst="rect">
              <a:avLst/>
            </a:prstGeom>
          </p:spPr>
        </p:pic>
        <p:pic>
          <p:nvPicPr>
            <p:cNvPr id="26" name="Picture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715" y="2877375"/>
              <a:ext cx="3260163" cy="1926120"/>
            </a:xfrm>
            <a:prstGeom prst="rect">
              <a:avLst/>
            </a:prstGeom>
          </p:spPr>
        </p:pic>
        <p:sp>
          <p:nvSpPr>
            <p:cNvPr id="32" name="TextBox 31">
              <a:extLst>
                <a:ext uri="{FF2B5EF4-FFF2-40B4-BE49-F238E27FC236}">
                  <a16:creationId xmlns:a16="http://schemas.microsoft.com/office/drawing/2014/main" id="{048AD077-18E2-544B-93C3-630CEE354E4F}"/>
                </a:ext>
              </a:extLst>
            </p:cNvPr>
            <p:cNvSpPr txBox="1"/>
            <p:nvPr/>
          </p:nvSpPr>
          <p:spPr>
            <a:xfrm>
              <a:off x="283464" y="4431988"/>
              <a:ext cx="2817017" cy="369332"/>
            </a:xfrm>
            <a:prstGeom prst="rect">
              <a:avLst/>
            </a:prstGeom>
            <a:solidFill>
              <a:srgbClr val="1E4B88">
                <a:alpha val="75000"/>
              </a:srgbClr>
            </a:solidFill>
          </p:spPr>
          <p:txBody>
            <a:bodyPr wrap="square" numCol="1" rtlCol="0">
              <a:spAutoFit/>
            </a:bodyPr>
            <a:lstStyle/>
            <a:p>
              <a:r>
                <a:rPr lang="en-US" sz="900" b="1" dirty="0">
                  <a:solidFill>
                    <a:schemeClr val="bg1"/>
                  </a:solidFill>
                  <a:latin typeface="Arial" panose="020B0604020202020204" pitchFamily="34" charset="0"/>
                  <a:cs typeface="Arial" panose="020B0604020202020204" pitchFamily="34" charset="0"/>
                </a:rPr>
                <a:t>Boston Scientific Corporation</a:t>
              </a:r>
            </a:p>
            <a:p>
              <a:r>
                <a:rPr lang="en-US" sz="825" i="1" dirty="0">
                  <a:solidFill>
                    <a:schemeClr val="bg1"/>
                  </a:solidFill>
                  <a:latin typeface="Arial" panose="020B0604020202020204" pitchFamily="34" charset="0"/>
                  <a:cs typeface="Arial" panose="020B0604020202020204" pitchFamily="34" charset="0"/>
                </a:rPr>
                <a:t>Santa Clarita, CA</a:t>
              </a:r>
            </a:p>
          </p:txBody>
        </p:sp>
        <p:pic>
          <p:nvPicPr>
            <p:cNvPr id="33" name="Picture 32"/>
            <p:cNvPicPr>
              <a:picLocks/>
            </p:cNvPicPr>
            <p:nvPr/>
          </p:nvPicPr>
          <p:blipFill>
            <a:blip r:embed="rId7" cstate="email">
              <a:extLst>
                <a:ext uri="{28A0092B-C50C-407E-A947-70E740481C1C}">
                  <a14:useLocalDpi xmlns:a14="http://schemas.microsoft.com/office/drawing/2010/main"/>
                </a:ext>
              </a:extLst>
            </a:blip>
            <a:stretch>
              <a:fillRect/>
            </a:stretch>
          </p:blipFill>
          <p:spPr>
            <a:xfrm>
              <a:off x="3621999" y="905238"/>
              <a:ext cx="2224998" cy="1914968"/>
            </a:xfrm>
            <a:prstGeom prst="rect">
              <a:avLst/>
            </a:prstGeom>
          </p:spPr>
        </p:pic>
        <p:sp>
          <p:nvSpPr>
            <p:cNvPr id="34" name="TextBox 33">
              <a:extLst>
                <a:ext uri="{FF2B5EF4-FFF2-40B4-BE49-F238E27FC236}">
                  <a16:creationId xmlns:a16="http://schemas.microsoft.com/office/drawing/2014/main" id="{6EE62DC3-CADD-584E-AAA5-E25C46758609}"/>
                </a:ext>
              </a:extLst>
            </p:cNvPr>
            <p:cNvSpPr txBox="1"/>
            <p:nvPr/>
          </p:nvSpPr>
          <p:spPr>
            <a:xfrm>
              <a:off x="3621999" y="2450874"/>
              <a:ext cx="2221017" cy="369332"/>
            </a:xfrm>
            <a:prstGeom prst="rect">
              <a:avLst/>
            </a:prstGeom>
            <a:solidFill>
              <a:srgbClr val="1E4B88">
                <a:alpha val="75000"/>
              </a:srgbClr>
            </a:solidFill>
          </p:spPr>
          <p:txBody>
            <a:bodyPr wrap="square" lIns="91440" tIns="45720" rIns="91440" bIns="45720" numCol="1" rtlCol="0">
              <a:spAutoFit/>
            </a:bodyPr>
            <a:lstStyle/>
            <a:p>
              <a:r>
                <a:rPr lang="en-US" sz="900" b="1" dirty="0">
                  <a:solidFill>
                    <a:schemeClr val="bg1"/>
                  </a:solidFill>
                  <a:latin typeface="Arial" panose="020B0604020202020204" pitchFamily="34" charset="0"/>
                  <a:cs typeface="Arial" panose="020B0604020202020204" pitchFamily="34" charset="0"/>
                </a:rPr>
                <a:t>Station at MacArthur Multifamily</a:t>
              </a:r>
            </a:p>
            <a:p>
              <a:r>
                <a:rPr lang="en-US" sz="825" i="1" dirty="0">
                  <a:solidFill>
                    <a:schemeClr val="bg1"/>
                  </a:solidFill>
                  <a:latin typeface="Arial" panose="020B0604020202020204" pitchFamily="34" charset="0"/>
                  <a:cs typeface="Arial" panose="020B0604020202020204" pitchFamily="34" charset="0"/>
                </a:rPr>
                <a:t>Irving, TX</a:t>
              </a:r>
            </a:p>
          </p:txBody>
        </p:sp>
        <p:sp>
          <p:nvSpPr>
            <p:cNvPr id="35" name="TextBox 34">
              <a:extLst>
                <a:ext uri="{FF2B5EF4-FFF2-40B4-BE49-F238E27FC236}">
                  <a16:creationId xmlns:a16="http://schemas.microsoft.com/office/drawing/2014/main" id="{81B7CC93-6FFB-AE46-8AFB-9606B3FBD2DE}"/>
                </a:ext>
              </a:extLst>
            </p:cNvPr>
            <p:cNvSpPr txBox="1"/>
            <p:nvPr/>
          </p:nvSpPr>
          <p:spPr>
            <a:xfrm>
              <a:off x="3172715" y="4445705"/>
              <a:ext cx="3260162" cy="357790"/>
            </a:xfrm>
            <a:prstGeom prst="rect">
              <a:avLst/>
            </a:prstGeom>
            <a:solidFill>
              <a:srgbClr val="1E4B88">
                <a:alpha val="75000"/>
              </a:srgbClr>
            </a:solidFill>
          </p:spPr>
          <p:txBody>
            <a:bodyPr wrap="square" numCol="1" rtlCol="0">
              <a:spAutoFit/>
            </a:bodyPr>
            <a:lstStyle/>
            <a:p>
              <a:r>
                <a:rPr lang="en-US" sz="900" b="1" dirty="0">
                  <a:solidFill>
                    <a:schemeClr val="bg1"/>
                  </a:solidFill>
                  <a:latin typeface="Arial" panose="020B0604020202020204" pitchFamily="34" charset="0"/>
                  <a:cs typeface="Arial" panose="020B0604020202020204" pitchFamily="34" charset="0"/>
                </a:rPr>
                <a:t>Albertsons Dry Bulk/Cold Storage Distribution Facilities</a:t>
              </a:r>
            </a:p>
            <a:p>
              <a:r>
                <a:rPr lang="en-US" sz="825" i="1" dirty="0">
                  <a:solidFill>
                    <a:schemeClr val="bg1"/>
                  </a:solidFill>
                  <a:latin typeface="Arial" panose="020B0604020202020204" pitchFamily="34" charset="0"/>
                  <a:cs typeface="Arial" panose="020B0604020202020204" pitchFamily="34" charset="0"/>
                </a:rPr>
                <a:t>Various, U.S.</a:t>
              </a:r>
            </a:p>
          </p:txBody>
        </p:sp>
        <p:pic>
          <p:nvPicPr>
            <p:cNvPr id="14" name="Picture 13">
              <a:extLst>
                <a:ext uri="{FF2B5EF4-FFF2-40B4-BE49-F238E27FC236}">
                  <a16:creationId xmlns:a16="http://schemas.microsoft.com/office/drawing/2014/main" id="{BD6857A8-718F-5E45-829F-843FC833139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69"/>
            <a:stretch/>
          </p:blipFill>
          <p:spPr>
            <a:xfrm>
              <a:off x="6505110" y="2877374"/>
              <a:ext cx="2371800" cy="1926120"/>
            </a:xfrm>
            <a:prstGeom prst="rect">
              <a:avLst/>
            </a:prstGeom>
          </p:spPr>
        </p:pic>
        <p:sp>
          <p:nvSpPr>
            <p:cNvPr id="15" name="TextBox 14">
              <a:extLst>
                <a:ext uri="{FF2B5EF4-FFF2-40B4-BE49-F238E27FC236}">
                  <a16:creationId xmlns:a16="http://schemas.microsoft.com/office/drawing/2014/main" id="{048AD077-18E2-544B-93C3-630CEE354E4F}"/>
                </a:ext>
              </a:extLst>
            </p:cNvPr>
            <p:cNvSpPr txBox="1"/>
            <p:nvPr/>
          </p:nvSpPr>
          <p:spPr>
            <a:xfrm>
              <a:off x="6505110" y="4440253"/>
              <a:ext cx="2371799" cy="369332"/>
            </a:xfrm>
            <a:prstGeom prst="rect">
              <a:avLst/>
            </a:prstGeom>
            <a:solidFill>
              <a:srgbClr val="1E4B88">
                <a:alpha val="75000"/>
              </a:srgbClr>
            </a:solidFill>
          </p:spPr>
          <p:txBody>
            <a:bodyPr wrap="square" numCol="1" rtlCol="0">
              <a:spAutoFit/>
            </a:bodyPr>
            <a:lstStyle/>
            <a:p>
              <a:r>
                <a:rPr lang="en-US" sz="900" b="1" dirty="0">
                  <a:solidFill>
                    <a:schemeClr val="bg1"/>
                  </a:solidFill>
                  <a:latin typeface="Arial" panose="020B0604020202020204" pitchFamily="34" charset="0"/>
                  <a:cs typeface="Arial" panose="020B0604020202020204" pitchFamily="34" charset="0"/>
                </a:rPr>
                <a:t>Daimler Trucks North America</a:t>
              </a:r>
            </a:p>
            <a:p>
              <a:r>
                <a:rPr lang="en-US" sz="825" i="1" dirty="0">
                  <a:solidFill>
                    <a:schemeClr val="bg1"/>
                  </a:solidFill>
                  <a:latin typeface="Arial" panose="020B0604020202020204" pitchFamily="34" charset="0"/>
                  <a:cs typeface="Arial" panose="020B0604020202020204" pitchFamily="34" charset="0"/>
                </a:rPr>
                <a:t>Fort Mill, SC</a:t>
              </a:r>
            </a:p>
          </p:txBody>
        </p:sp>
        <p:pic>
          <p:nvPicPr>
            <p:cNvPr id="20" name="Picture 19">
              <a:extLst>
                <a:ext uri="{FF2B5EF4-FFF2-40B4-BE49-F238E27FC236}">
                  <a16:creationId xmlns:a16="http://schemas.microsoft.com/office/drawing/2014/main" id="{4B43EA4D-B9E4-42F6-842D-32623BDA2CE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72715" y="4868290"/>
              <a:ext cx="3260162" cy="1616782"/>
            </a:xfrm>
            <a:prstGeom prst="rect">
              <a:avLst/>
            </a:prstGeom>
          </p:spPr>
        </p:pic>
        <p:sp>
          <p:nvSpPr>
            <p:cNvPr id="21" name="TextBox 20">
              <a:extLst>
                <a:ext uri="{FF2B5EF4-FFF2-40B4-BE49-F238E27FC236}">
                  <a16:creationId xmlns:a16="http://schemas.microsoft.com/office/drawing/2014/main" id="{81B7CC93-6FFB-AE46-8AFB-9606B3FBD2DE}"/>
                </a:ext>
              </a:extLst>
            </p:cNvPr>
            <p:cNvSpPr txBox="1"/>
            <p:nvPr/>
          </p:nvSpPr>
          <p:spPr>
            <a:xfrm>
              <a:off x="3172716" y="6117336"/>
              <a:ext cx="3260162" cy="365760"/>
            </a:xfrm>
            <a:prstGeom prst="rect">
              <a:avLst/>
            </a:prstGeom>
            <a:solidFill>
              <a:srgbClr val="1E4B88">
                <a:alpha val="75000"/>
              </a:srgbClr>
            </a:solidFill>
          </p:spPr>
          <p:txBody>
            <a:bodyPr wrap="square" numCol="1" rtlCol="0">
              <a:spAutoFit/>
            </a:bodyPr>
            <a:lstStyle/>
            <a:p>
              <a:r>
                <a:rPr lang="en-US" sz="900" b="1" dirty="0">
                  <a:solidFill>
                    <a:schemeClr val="bg1"/>
                  </a:solidFill>
                  <a:latin typeface="Arial" panose="020B0604020202020204" pitchFamily="34" charset="0"/>
                  <a:cs typeface="Arial" panose="020B0604020202020204" pitchFamily="34" charset="0"/>
                </a:rPr>
                <a:t>Martin-Brower Cold Storage and Distribution Facility</a:t>
              </a:r>
            </a:p>
            <a:p>
              <a:r>
                <a:rPr lang="en-US" sz="825" i="1" dirty="0">
                  <a:solidFill>
                    <a:schemeClr val="bg1"/>
                  </a:solidFill>
                  <a:latin typeface="Arial" panose="020B0604020202020204" pitchFamily="34" charset="0"/>
                  <a:cs typeface="Arial" panose="020B0604020202020204" pitchFamily="34" charset="0"/>
                </a:rPr>
                <a:t>Phoenix, AZ</a:t>
              </a:r>
            </a:p>
          </p:txBody>
        </p:sp>
        <p:pic>
          <p:nvPicPr>
            <p:cNvPr id="22" name="Picture 21">
              <a:extLst>
                <a:ext uri="{FF2B5EF4-FFF2-40B4-BE49-F238E27FC236}">
                  <a16:creationId xmlns:a16="http://schemas.microsoft.com/office/drawing/2014/main" id="{BD6857A8-718F-5E45-829F-843FC833139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11807" y="4868290"/>
              <a:ext cx="2371799" cy="1626719"/>
            </a:xfrm>
            <a:prstGeom prst="rect">
              <a:avLst/>
            </a:prstGeom>
          </p:spPr>
        </p:pic>
        <p:sp>
          <p:nvSpPr>
            <p:cNvPr id="23" name="TextBox 22">
              <a:extLst>
                <a:ext uri="{FF2B5EF4-FFF2-40B4-BE49-F238E27FC236}">
                  <a16:creationId xmlns:a16="http://schemas.microsoft.com/office/drawing/2014/main" id="{048AD077-18E2-544B-93C3-630CEE354E4F}"/>
                </a:ext>
              </a:extLst>
            </p:cNvPr>
            <p:cNvSpPr txBox="1"/>
            <p:nvPr/>
          </p:nvSpPr>
          <p:spPr>
            <a:xfrm>
              <a:off x="6511808" y="6117336"/>
              <a:ext cx="2371799" cy="369332"/>
            </a:xfrm>
            <a:prstGeom prst="rect">
              <a:avLst/>
            </a:prstGeom>
            <a:solidFill>
              <a:srgbClr val="1E4B88">
                <a:alpha val="75000"/>
              </a:srgbClr>
            </a:solidFill>
          </p:spPr>
          <p:txBody>
            <a:bodyPr wrap="square" numCol="1" rtlCol="0">
              <a:spAutoFit/>
            </a:bodyPr>
            <a:lstStyle/>
            <a:p>
              <a:r>
                <a:rPr lang="en-US" sz="900" b="1" dirty="0">
                  <a:solidFill>
                    <a:schemeClr val="bg1"/>
                  </a:solidFill>
                  <a:latin typeface="Arial" panose="020B0604020202020204" pitchFamily="34" charset="0"/>
                  <a:cs typeface="Arial" panose="020B0604020202020204" pitchFamily="34" charset="0"/>
                </a:rPr>
                <a:t>Keller Springs Crossing</a:t>
              </a:r>
            </a:p>
            <a:p>
              <a:r>
                <a:rPr lang="en-US" sz="825" i="1" dirty="0">
                  <a:solidFill>
                    <a:schemeClr val="bg1"/>
                  </a:solidFill>
                  <a:latin typeface="Arial" panose="020B0604020202020204" pitchFamily="34" charset="0"/>
                  <a:cs typeface="Arial" panose="020B0604020202020204" pitchFamily="34" charset="0"/>
                </a:rPr>
                <a:t>Carrollton, TX</a:t>
              </a:r>
            </a:p>
          </p:txBody>
        </p:sp>
        <p:pic>
          <p:nvPicPr>
            <p:cNvPr id="24" name="Picture 23">
              <a:extLst>
                <a:ext uri="{FF2B5EF4-FFF2-40B4-BE49-F238E27FC236}">
                  <a16:creationId xmlns:a16="http://schemas.microsoft.com/office/drawing/2014/main" id="{4FA96F7C-CE8A-2047-B113-41247E28A06D}"/>
                </a:ext>
              </a:extLst>
            </p:cNvPr>
            <p:cNvPicPr>
              <a:picLocks/>
            </p:cNvPicPr>
            <p:nvPr/>
          </p:nvPicPr>
          <p:blipFill>
            <a:blip r:embed="rId11" cstate="email">
              <a:extLst>
                <a:ext uri="{28A0092B-C50C-407E-A947-70E740481C1C}">
                  <a14:useLocalDpi xmlns:a14="http://schemas.microsoft.com/office/drawing/2010/main"/>
                </a:ext>
              </a:extLst>
            </a:blip>
            <a:stretch>
              <a:fillRect/>
            </a:stretch>
          </p:blipFill>
          <p:spPr>
            <a:xfrm>
              <a:off x="283464" y="4868290"/>
              <a:ext cx="2810321" cy="1614806"/>
            </a:xfrm>
            <a:prstGeom prst="rect">
              <a:avLst/>
            </a:prstGeom>
          </p:spPr>
        </p:pic>
        <p:sp>
          <p:nvSpPr>
            <p:cNvPr id="25" name="TextBox 24">
              <a:extLst>
                <a:ext uri="{FF2B5EF4-FFF2-40B4-BE49-F238E27FC236}">
                  <a16:creationId xmlns:a16="http://schemas.microsoft.com/office/drawing/2014/main" id="{6EE62DC3-CADD-584E-AAA5-E25C46758609}"/>
                </a:ext>
              </a:extLst>
            </p:cNvPr>
            <p:cNvSpPr txBox="1"/>
            <p:nvPr/>
          </p:nvSpPr>
          <p:spPr>
            <a:xfrm>
              <a:off x="290162" y="6117336"/>
              <a:ext cx="2810321" cy="365760"/>
            </a:xfrm>
            <a:prstGeom prst="rect">
              <a:avLst/>
            </a:prstGeom>
            <a:solidFill>
              <a:srgbClr val="1E4B88">
                <a:alpha val="75000"/>
              </a:srgbClr>
            </a:solidFill>
          </p:spPr>
          <p:txBody>
            <a:bodyPr wrap="square" lIns="91440" tIns="45720" rIns="91440" bIns="45720" numCol="1" rtlCol="0">
              <a:spAutoFit/>
            </a:bodyPr>
            <a:lstStyle/>
            <a:p>
              <a:r>
                <a:rPr lang="en-US" sz="900" b="1" dirty="0">
                  <a:solidFill>
                    <a:schemeClr val="bg1"/>
                  </a:solidFill>
                  <a:latin typeface="Arial" panose="020B0604020202020204" pitchFamily="34" charset="0"/>
                  <a:cs typeface="Arial" panose="020B0604020202020204" pitchFamily="34" charset="0"/>
                </a:rPr>
                <a:t>Walgreens Portfolio</a:t>
              </a:r>
            </a:p>
            <a:p>
              <a:r>
                <a:rPr lang="en-US" sz="825" i="1" dirty="0">
                  <a:solidFill>
                    <a:schemeClr val="bg1"/>
                  </a:solidFill>
                  <a:latin typeface="Arial" panose="020B0604020202020204" pitchFamily="34" charset="0"/>
                  <a:cs typeface="Arial" panose="020B0604020202020204" pitchFamily="34" charset="0"/>
                </a:rPr>
                <a:t>Various, U.S.</a:t>
              </a:r>
            </a:p>
          </p:txBody>
        </p:sp>
      </p:grpSp>
    </p:spTree>
    <p:extLst>
      <p:ext uri="{BB962C8B-B14F-4D97-AF65-F5344CB8AC3E}">
        <p14:creationId xmlns:p14="http://schemas.microsoft.com/office/powerpoint/2010/main" val="1844506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6FDFED-0403-9244-9554-BD947215907D}"/>
              </a:ext>
            </a:extLst>
          </p:cNvPr>
          <p:cNvSpPr txBox="1"/>
          <p:nvPr/>
        </p:nvSpPr>
        <p:spPr>
          <a:xfrm>
            <a:off x="314893" y="5490842"/>
            <a:ext cx="8744328" cy="1061829"/>
          </a:xfrm>
          <a:prstGeom prst="rect">
            <a:avLst/>
          </a:prstGeom>
          <a:noFill/>
        </p:spPr>
        <p:txBody>
          <a:bodyPr wrap="square" lIns="91440" tIns="45720" rIns="91440" bIns="45720" numCol="1" rtlCol="0" anchor="t">
            <a:spAutoFit/>
          </a:bodyPr>
          <a:lstStyle/>
          <a:p>
            <a:pPr>
              <a:defRPr/>
            </a:pPr>
            <a:r>
              <a:rPr lang="en-US" sz="700" dirty="0">
                <a:solidFill>
                  <a:srgbClr val="595959"/>
                </a:solidFill>
                <a:latin typeface="Arial"/>
                <a:cs typeface="Arial"/>
              </a:rPr>
              <a:t>All data as of December 31, 2021, except “Balance Sheet”. Supplement 12 dated January 18, 2022 and not adjusted for CF Income Trust’s current ownership percentage of any asset.</a:t>
            </a:r>
          </a:p>
          <a:p>
            <a:pPr>
              <a:defRPr/>
            </a:pPr>
            <a:r>
              <a:rPr lang="en-US" sz="700" dirty="0">
                <a:solidFill>
                  <a:srgbClr val="595959"/>
                </a:solidFill>
                <a:latin typeface="Arial"/>
                <a:cs typeface="Arial"/>
              </a:rPr>
              <a:t>2 Calculated as the total of all assets’ fair value used in determining our NAV.</a:t>
            </a:r>
            <a:br>
              <a:rPr lang="en-US" sz="700" dirty="0">
                <a:latin typeface="Arial" pitchFamily="34" charset="0"/>
                <a:cs typeface="Arial" pitchFamily="34" charset="0"/>
              </a:rPr>
            </a:br>
            <a:r>
              <a:rPr lang="en-US" sz="700" baseline="30000" dirty="0">
                <a:solidFill>
                  <a:srgbClr val="595959"/>
                </a:solidFill>
                <a:latin typeface="Arial"/>
                <a:cs typeface="Arial"/>
              </a:rPr>
              <a:t>3 </a:t>
            </a:r>
            <a:r>
              <a:rPr lang="en-US" sz="700" dirty="0">
                <a:solidFill>
                  <a:srgbClr val="595959"/>
                </a:solidFill>
                <a:latin typeface="Arial"/>
                <a:cs typeface="Arial"/>
              </a:rPr>
              <a:t>Diversification is not a guarantee of future results or performance.</a:t>
            </a:r>
          </a:p>
          <a:p>
            <a:pPr>
              <a:defRPr/>
            </a:pPr>
            <a:r>
              <a:rPr lang="en-US" sz="700" baseline="30000" dirty="0">
                <a:solidFill>
                  <a:srgbClr val="595959"/>
                </a:solidFill>
                <a:latin typeface="Arial"/>
                <a:cs typeface="Arial"/>
              </a:rPr>
              <a:t>4 </a:t>
            </a:r>
            <a:r>
              <a:rPr lang="en-US" sz="700" dirty="0">
                <a:solidFill>
                  <a:srgbClr val="595959"/>
                </a:solidFill>
                <a:latin typeface="Arial"/>
                <a:cs typeface="Arial"/>
              </a:rPr>
              <a:t>Annualized gross distribution is based off the most recent declared distribution and assumes the daily rate derived from the most recently declared distribution per share per month is maintained for one year. There is no guarantee of distributions. In the period from June 30, 2021 through September 30, 2021, 100% of distributions were funded from cash flows from operations.</a:t>
            </a:r>
          </a:p>
          <a:p>
            <a:pPr>
              <a:defRPr/>
            </a:pPr>
            <a:r>
              <a:rPr lang="en-US" sz="700" baseline="30000" dirty="0">
                <a:solidFill>
                  <a:srgbClr val="595959"/>
                </a:solidFill>
                <a:latin typeface="Arial" pitchFamily="34" charset="0"/>
                <a:cs typeface="Arial" pitchFamily="34" charset="0"/>
              </a:rPr>
              <a:t>5</a:t>
            </a:r>
            <a:r>
              <a:rPr lang="en-US" sz="700" dirty="0">
                <a:solidFill>
                  <a:srgbClr val="595959"/>
                </a:solidFill>
                <a:latin typeface="Arial" pitchFamily="34" charset="0"/>
                <a:cs typeface="Arial" pitchFamily="34" charset="0"/>
              </a:rPr>
              <a:t> As of September 30, 2021. </a:t>
            </a:r>
          </a:p>
          <a:p>
            <a:pPr>
              <a:defRPr/>
            </a:pPr>
            <a:r>
              <a:rPr lang="en-US" sz="700" baseline="30000" dirty="0">
                <a:solidFill>
                  <a:srgbClr val="595959"/>
                </a:solidFill>
                <a:latin typeface="Arial"/>
                <a:cs typeface="Arial"/>
              </a:rPr>
              <a:t>6 </a:t>
            </a:r>
            <a:r>
              <a:rPr lang="en-US" sz="700" dirty="0">
                <a:solidFill>
                  <a:srgbClr val="595959"/>
                </a:solidFill>
                <a:latin typeface="Arial"/>
                <a:cs typeface="Arial"/>
              </a:rPr>
              <a:t>Net debt is as of September 30, 2021 and is calculated as loans payable less cash. Capitalization represents investments in real estate and real estate-related assets as of September 30, 2021.</a:t>
            </a:r>
          </a:p>
          <a:p>
            <a:pPr>
              <a:defRPr/>
            </a:pPr>
            <a:r>
              <a:rPr lang="en-US" sz="700" baseline="30000" dirty="0">
                <a:solidFill>
                  <a:srgbClr val="595959"/>
                </a:solidFill>
                <a:latin typeface="Arial" pitchFamily="34" charset="0"/>
                <a:cs typeface="Arial" pitchFamily="34" charset="0"/>
              </a:rPr>
              <a:t>7 </a:t>
            </a:r>
            <a:r>
              <a:rPr lang="en-US" sz="700" dirty="0">
                <a:solidFill>
                  <a:srgbClr val="595959"/>
                </a:solidFill>
                <a:latin typeface="Arial" pitchFamily="34" charset="0"/>
                <a:cs typeface="Arial" pitchFamily="34" charset="0"/>
              </a:rPr>
              <a:t>Occupancy is weighted based on each asset’s fair value used in determining our NAV. For our industrial, retail and office investments, occupancy includes all leased square footage as of the date indicated. For our multifamily investments, occupancy is defined as the percentage of units occupied on the date indicated.</a:t>
            </a:r>
          </a:p>
        </p:txBody>
      </p:sp>
      <p:sp>
        <p:nvSpPr>
          <p:cNvPr id="7" name="Title 4">
            <a:extLst>
              <a:ext uri="{FF2B5EF4-FFF2-40B4-BE49-F238E27FC236}">
                <a16:creationId xmlns:a16="http://schemas.microsoft.com/office/drawing/2014/main" id="{062DFBCA-F5C4-F145-A984-4C00DC0CBFB2}"/>
              </a:ext>
            </a:extLst>
          </p:cNvPr>
          <p:cNvSpPr txBox="1">
            <a:spLocks/>
          </p:cNvSpPr>
          <p:nvPr/>
        </p:nvSpPr>
        <p:spPr>
          <a:xfrm>
            <a:off x="365760" y="182880"/>
            <a:ext cx="6103454" cy="457200"/>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2200" b="1" i="0" kern="1200">
                <a:solidFill>
                  <a:schemeClr val="bg1"/>
                </a:solidFill>
                <a:latin typeface="Arial Narrow" panose="020B0604020202020204" pitchFamily="34" charset="0"/>
                <a:ea typeface="+mj-ea"/>
                <a:cs typeface="Arial Narrow" panose="020B0604020202020204" pitchFamily="34" charset="0"/>
              </a:defRPr>
            </a:lvl1pPr>
          </a:lstStyle>
          <a:p>
            <a:r>
              <a:rPr lang="en-US" dirty="0"/>
              <a:t>Executive Summary (cont.)</a:t>
            </a:r>
          </a:p>
        </p:txBody>
      </p:sp>
      <p:graphicFrame>
        <p:nvGraphicFramePr>
          <p:cNvPr id="8" name="Table 7"/>
          <p:cNvGraphicFramePr>
            <a:graphicFrameLocks noGrp="1"/>
          </p:cNvGraphicFramePr>
          <p:nvPr>
            <p:extLst>
              <p:ext uri="{D42A27DB-BD31-4B8C-83A1-F6EECF244321}">
                <p14:modId xmlns:p14="http://schemas.microsoft.com/office/powerpoint/2010/main" val="3576904689"/>
              </p:ext>
            </p:extLst>
          </p:nvPr>
        </p:nvGraphicFramePr>
        <p:xfrm>
          <a:off x="375300" y="834888"/>
          <a:ext cx="8451954" cy="4607283"/>
        </p:xfrm>
        <a:graphic>
          <a:graphicData uri="http://schemas.openxmlformats.org/drawingml/2006/table">
            <a:tbl>
              <a:tblPr firstRow="1" bandRow="1">
                <a:tableStyleId>{2D5ABB26-0587-4C30-8999-92F81FD0307C}</a:tableStyleId>
              </a:tblPr>
              <a:tblGrid>
                <a:gridCol w="2817318">
                  <a:extLst>
                    <a:ext uri="{9D8B030D-6E8A-4147-A177-3AD203B41FA5}">
                      <a16:colId xmlns:a16="http://schemas.microsoft.com/office/drawing/2014/main" val="3464132619"/>
                    </a:ext>
                  </a:extLst>
                </a:gridCol>
                <a:gridCol w="2758663">
                  <a:extLst>
                    <a:ext uri="{9D8B030D-6E8A-4147-A177-3AD203B41FA5}">
                      <a16:colId xmlns:a16="http://schemas.microsoft.com/office/drawing/2014/main" val="251213551"/>
                    </a:ext>
                  </a:extLst>
                </a:gridCol>
                <a:gridCol w="2875973">
                  <a:extLst>
                    <a:ext uri="{9D8B030D-6E8A-4147-A177-3AD203B41FA5}">
                      <a16:colId xmlns:a16="http://schemas.microsoft.com/office/drawing/2014/main" val="1543445595"/>
                    </a:ext>
                  </a:extLst>
                </a:gridCol>
              </a:tblGrid>
              <a:tr h="2478763">
                <a:tc>
                  <a:txBody>
                    <a:bodyPr/>
                    <a:lstStyle/>
                    <a:p>
                      <a:pPr marL="0" marR="0" lvl="0" indent="0" algn="l" defTabSz="914400" rtl="0" eaLnBrk="1"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a:ln>
                            <a:noFill/>
                          </a:ln>
                          <a:solidFill>
                            <a:srgbClr val="00367C"/>
                          </a:solidFill>
                          <a:effectLst/>
                          <a:latin typeface="Arial" panose="020B0604020202020204" pitchFamily="34" charset="0"/>
                          <a:ea typeface="+mn-ea"/>
                          <a:cs typeface="Arial" panose="020B0604020202020204" pitchFamily="34" charset="0"/>
                        </a:rPr>
                        <a:t>POSITIONING</a:t>
                      </a:r>
                      <a:endParaRPr kumimoji="0" lang="en-US" sz="1600" b="1" i="0" u="none" strike="noStrike" kern="1200" cap="none" normalizeH="0" baseline="30000" dirty="0">
                        <a:ln>
                          <a:noFill/>
                        </a:ln>
                        <a:solidFill>
                          <a:srgbClr val="00367C"/>
                        </a:solidFill>
                        <a:effectLst/>
                        <a:latin typeface="Arial" panose="020B0604020202020204" pitchFamily="34" charset="0"/>
                        <a:ea typeface="+mn-ea"/>
                        <a:cs typeface="Arial" panose="020B0604020202020204" pitchFamily="34" charset="0"/>
                      </a:endParaRPr>
                    </a:p>
                    <a:p>
                      <a:pPr marL="285750" marR="0" lvl="0" indent="-285750" algn="l" defTabSz="914400" rtl="0" eaLnBrk="1"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normalizeH="0" baseline="0" dirty="0">
                        <a:ln>
                          <a:noFill/>
                        </a:ln>
                        <a:solidFill>
                          <a:srgbClr val="595959"/>
                        </a:solidFill>
                        <a:effectLst/>
                        <a:latin typeface="Arial" panose="020B0604020202020204" pitchFamily="34" charset="0"/>
                        <a:ea typeface="+mn-ea"/>
                        <a:cs typeface="Arial" panose="020B0604020202020204" pitchFamily="34" charset="0"/>
                      </a:endParaRPr>
                    </a:p>
                    <a:p>
                      <a:pPr marL="222250" marR="0" lvl="1" indent="-222250" algn="l" rtl="0" eaLnBrk="1" fontAlgn="base" latinLnBrk="0" hangingPunct="1">
                        <a:lnSpc>
                          <a:spcPct val="100000"/>
                        </a:lnSpc>
                        <a:spcBef>
                          <a:spcPts val="0"/>
                        </a:spcBef>
                        <a:spcAft>
                          <a:spcPts val="600"/>
                        </a:spcAft>
                        <a:buClrTx/>
                        <a:buSzPct val="110000"/>
                        <a:buFont typeface="Arial" panose="020B0604020202020204" pitchFamily="34" charset="0"/>
                        <a:buChar char="•"/>
                      </a:pPr>
                      <a:r>
                        <a:rPr lang="en-US" sz="1100" kern="1200" dirty="0">
                          <a:solidFill>
                            <a:srgbClr val="595959"/>
                          </a:solidFill>
                          <a:latin typeface="Arial"/>
                          <a:ea typeface="+mn-ea"/>
                          <a:cs typeface="Arial"/>
                        </a:rPr>
                        <a:t>$781 million of total assets controlled</a:t>
                      </a:r>
                      <a:r>
                        <a:rPr lang="en-US" sz="1100" kern="1200" baseline="30000" dirty="0">
                          <a:solidFill>
                            <a:srgbClr val="595959"/>
                          </a:solidFill>
                          <a:latin typeface="Arial"/>
                          <a:ea typeface="+mn-ea"/>
                          <a:cs typeface="Arial"/>
                        </a:rPr>
                        <a:t>1</a:t>
                      </a:r>
                    </a:p>
                    <a:p>
                      <a:pPr marL="222250" marR="0" lvl="1" indent="-222250" algn="l" rtl="0" eaLnBrk="1" fontAlgn="base" latinLnBrk="0" hangingPunct="1">
                        <a:lnSpc>
                          <a:spcPct val="100000"/>
                        </a:lnSpc>
                        <a:spcBef>
                          <a:spcPts val="0"/>
                        </a:spcBef>
                        <a:spcAft>
                          <a:spcPts val="600"/>
                        </a:spcAft>
                        <a:buClrTx/>
                        <a:buSzPct val="110000"/>
                        <a:buFont typeface="Arial" panose="020B0604020202020204" pitchFamily="34" charset="0"/>
                        <a:buChar char="•"/>
                      </a:pPr>
                      <a:r>
                        <a:rPr lang="en-US" sz="1100" kern="1200" dirty="0">
                          <a:solidFill>
                            <a:srgbClr val="595959"/>
                          </a:solidFill>
                          <a:latin typeface="Arial"/>
                          <a:ea typeface="+mn-ea"/>
                          <a:cs typeface="Arial"/>
                        </a:rPr>
                        <a:t>$617 million of total assets owned</a:t>
                      </a:r>
                      <a:r>
                        <a:rPr lang="en-US" sz="1100" kern="1200" baseline="30000" dirty="0">
                          <a:solidFill>
                            <a:srgbClr val="595959"/>
                          </a:solidFill>
                          <a:latin typeface="Arial"/>
                          <a:ea typeface="+mn-ea"/>
                          <a:cs typeface="Arial"/>
                        </a:rPr>
                        <a:t>2</a:t>
                      </a:r>
                      <a:endParaRPr lang="en-US" sz="1100" kern="1200" dirty="0">
                        <a:solidFill>
                          <a:srgbClr val="595959"/>
                        </a:solidFill>
                        <a:latin typeface="Arial"/>
                        <a:ea typeface="+mn-ea"/>
                        <a:cs typeface="Arial"/>
                      </a:endParaRPr>
                    </a:p>
                    <a:p>
                      <a:pPr marL="222250" marR="0" lvl="1" indent="-222250" algn="l" defTabSz="914294" rtl="0" eaLnBrk="1" fontAlgn="base" latinLnBrk="0" hangingPunct="1">
                        <a:lnSpc>
                          <a:spcPct val="100000"/>
                        </a:lnSpc>
                        <a:spcBef>
                          <a:spcPts val="0"/>
                        </a:spcBef>
                        <a:spcAft>
                          <a:spcPts val="600"/>
                        </a:spcAft>
                        <a:buClrTx/>
                        <a:buSzPct val="110000"/>
                        <a:buFont typeface="Arial" panose="020B0604020202020204" pitchFamily="34" charset="0"/>
                        <a:buChar char="•"/>
                        <a:tabLst/>
                        <a:defRPr/>
                      </a:pPr>
                      <a:r>
                        <a:rPr lang="en-US" sz="1100" kern="1200" dirty="0">
                          <a:solidFill>
                            <a:srgbClr val="595959"/>
                          </a:solidFill>
                          <a:latin typeface="Arial" panose="020B0604020202020204" pitchFamily="34" charset="0"/>
                          <a:ea typeface="+mn-ea"/>
                          <a:cs typeface="Arial" panose="020B0604020202020204" pitchFamily="34" charset="0"/>
                        </a:rPr>
                        <a:t>Primarily long-term net leases</a:t>
                      </a:r>
                    </a:p>
                    <a:p>
                      <a:pPr marL="222250" marR="0" lvl="1" indent="-222250" algn="l" defTabSz="914294" rtl="0" eaLnBrk="1" fontAlgn="base" latinLnBrk="0" hangingPunct="1">
                        <a:lnSpc>
                          <a:spcPct val="100000"/>
                        </a:lnSpc>
                        <a:spcBef>
                          <a:spcPts val="0"/>
                        </a:spcBef>
                        <a:spcAft>
                          <a:spcPts val="600"/>
                        </a:spcAft>
                        <a:buClrTx/>
                        <a:buSzPct val="110000"/>
                        <a:buFont typeface="Arial" panose="020B0604020202020204" pitchFamily="34" charset="0"/>
                        <a:buChar char="•"/>
                        <a:tabLst/>
                        <a:defRPr/>
                      </a:pPr>
                      <a:r>
                        <a:rPr lang="en-US" sz="1100" kern="1200" dirty="0">
                          <a:solidFill>
                            <a:srgbClr val="595959"/>
                          </a:solidFill>
                          <a:latin typeface="Arial" panose="020B0604020202020204" pitchFamily="34" charset="0"/>
                          <a:ea typeface="+mn-ea"/>
                          <a:cs typeface="Arial" panose="020B0604020202020204" pitchFamily="34" charset="0"/>
                        </a:rPr>
                        <a:t>Well-positioned for future growth</a:t>
                      </a:r>
                    </a:p>
                    <a:p>
                      <a:pPr marL="0" marR="0" lvl="0" indent="0" algn="l" defTabSz="914400" rtl="0" eaLnBrk="1" fontAlgn="base" latinLnBrk="0" hangingPunct="1">
                        <a:lnSpc>
                          <a:spcPct val="100000"/>
                        </a:lnSpc>
                        <a:spcBef>
                          <a:spcPts val="100"/>
                        </a:spcBef>
                        <a:spcAft>
                          <a:spcPts val="500"/>
                        </a:spcAft>
                        <a:buClrTx/>
                        <a:buSzTx/>
                        <a:buFontTx/>
                        <a:buNone/>
                        <a:tabLst/>
                        <a:defRPr/>
                      </a:pPr>
                      <a:endParaRPr kumimoji="0" lang="en-US" sz="1100" b="1" i="0" u="none" strike="noStrike" kern="1200" cap="none" normalizeH="0" baseline="0" dirty="0">
                        <a:ln>
                          <a:noFill/>
                        </a:ln>
                        <a:solidFill>
                          <a:srgbClr val="595959"/>
                        </a:solidFill>
                        <a:effectLst/>
                        <a:latin typeface="Arial" panose="020B0604020202020204" pitchFamily="34" charset="0"/>
                        <a:ea typeface="+mn-ea"/>
                        <a:cs typeface="Arial" panose="020B0604020202020204" pitchFamily="34" charset="0"/>
                      </a:endParaRPr>
                    </a:p>
                  </a:txBody>
                  <a:tcPr marL="274320" marR="182880" marT="274320">
                    <a:lnR w="6350" cap="flat" cmpd="sng" algn="ctr">
                      <a:solidFill>
                        <a:srgbClr val="595959"/>
                      </a:solidFill>
                      <a:prstDash val="solid"/>
                      <a:round/>
                      <a:headEnd type="none" w="med" len="med"/>
                      <a:tailEnd type="none" w="med" len="med"/>
                    </a:lnR>
                    <a:lnB w="6350" cap="flat" cmpd="sng" algn="ctr">
                      <a:solidFill>
                        <a:srgbClr val="595959"/>
                      </a:solidFill>
                      <a:prstDash val="solid"/>
                      <a:round/>
                      <a:headEnd type="none" w="med" len="med"/>
                      <a:tailEnd type="none" w="med" len="med"/>
                    </a:lnB>
                    <a:solidFill>
                      <a:srgbClr val="F2F2F2"/>
                    </a:solidFill>
                  </a:tcPr>
                </a:tc>
                <a:tc>
                  <a:txBody>
                    <a:bodyPr/>
                    <a:lstStyle/>
                    <a:p>
                      <a:pPr marL="0" marR="0" lvl="0" indent="0" algn="l" defTabSz="914400" rtl="0" eaLnBrk="1" latinLnBrk="0" hangingPunct="1">
                        <a:lnSpc>
                          <a:spcPct val="100000"/>
                        </a:lnSpc>
                        <a:spcBef>
                          <a:spcPts val="0"/>
                        </a:spcBef>
                        <a:spcAft>
                          <a:spcPts val="0"/>
                        </a:spcAft>
                        <a:buClrTx/>
                        <a:buSzTx/>
                        <a:buFontTx/>
                        <a:buNone/>
                        <a:tabLst/>
                        <a:defRPr/>
                      </a:pPr>
                      <a:r>
                        <a:rPr kumimoji="0" lang="en-US" sz="1600" b="1" i="0" u="none" strike="noStrike" kern="1200" cap="all" normalizeH="0" baseline="0" dirty="0">
                          <a:ln>
                            <a:noFill/>
                          </a:ln>
                          <a:solidFill>
                            <a:srgbClr val="00367C"/>
                          </a:solidFill>
                          <a:effectLst/>
                          <a:latin typeface="Arial" panose="020B0604020202020204" pitchFamily="34" charset="0"/>
                          <a:ea typeface="+mn-ea"/>
                          <a:cs typeface="Arial" panose="020B0604020202020204" pitchFamily="34" charset="0"/>
                        </a:rPr>
                        <a:t>Diversification</a:t>
                      </a:r>
                      <a:r>
                        <a:rPr kumimoji="0" lang="en-US" sz="1400" b="1" i="0" u="none" strike="noStrike" kern="1200" cap="all" normalizeH="0" baseline="45000" dirty="0">
                          <a:ln>
                            <a:noFill/>
                          </a:ln>
                          <a:solidFill>
                            <a:srgbClr val="00367C"/>
                          </a:solidFill>
                          <a:effectLst/>
                          <a:latin typeface="Arial" panose="020B0604020202020204" pitchFamily="34" charset="0"/>
                          <a:ea typeface="+mn-ea"/>
                          <a:cs typeface="Arial" panose="020B0604020202020204" pitchFamily="34" charset="0"/>
                        </a:rPr>
                        <a:t>3</a:t>
                      </a:r>
                    </a:p>
                    <a:p>
                      <a:pPr marL="0" marR="0" lvl="0" indent="0" algn="l" defTabSz="914400" rtl="0" eaLnBrk="1" latinLnBrk="0" hangingPunct="1">
                        <a:lnSpc>
                          <a:spcPct val="100000"/>
                        </a:lnSpc>
                        <a:spcBef>
                          <a:spcPts val="0"/>
                        </a:spcBef>
                        <a:spcAft>
                          <a:spcPts val="0"/>
                        </a:spcAft>
                        <a:buClrTx/>
                        <a:buSzTx/>
                        <a:buFontTx/>
                        <a:buNone/>
                        <a:tabLst/>
                        <a:defRPr/>
                      </a:pPr>
                      <a:endParaRPr lang="en-US" sz="1400" kern="1200" dirty="0">
                        <a:solidFill>
                          <a:srgbClr val="595959"/>
                        </a:solidFill>
                        <a:latin typeface="Arial" panose="020B0604020202020204" pitchFamily="34" charset="0"/>
                        <a:ea typeface="+mn-ea"/>
                        <a:cs typeface="Arial" panose="020B0604020202020204" pitchFamily="34" charset="0"/>
                      </a:endParaRPr>
                    </a:p>
                    <a:p>
                      <a:pPr marL="228600" marR="0" lvl="0" indent="-22860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rgbClr val="595959"/>
                          </a:solidFill>
                          <a:latin typeface="Arial" panose="020B0604020202020204" pitchFamily="34" charset="0"/>
                          <a:ea typeface="+mn-ea"/>
                          <a:cs typeface="Arial" panose="020B0604020202020204" pitchFamily="34" charset="0"/>
                        </a:rPr>
                        <a:t>Diversified by property type, tenant, industry, lease duration and geography </a:t>
                      </a:r>
                    </a:p>
                    <a:p>
                      <a:pPr marL="228600" marR="0" lvl="0" indent="-228600" algn="l" defTabSz="914400" rtl="0" eaLnBrk="1" latinLnBrk="0" hangingPunct="1">
                        <a:lnSpc>
                          <a:spcPct val="100000"/>
                        </a:lnSpc>
                        <a:spcBef>
                          <a:spcPts val="0"/>
                        </a:spcBef>
                        <a:spcAft>
                          <a:spcPts val="0"/>
                        </a:spcAft>
                        <a:buClrTx/>
                        <a:buSzTx/>
                        <a:buFont typeface="Arial" panose="020B0604020202020204" pitchFamily="34" charset="0"/>
                        <a:buChar char="•"/>
                        <a:tabLst/>
                        <a:defRPr/>
                      </a:pPr>
                      <a:endParaRPr lang="en-US" sz="1100" kern="1200" dirty="0">
                        <a:solidFill>
                          <a:srgbClr val="595959"/>
                        </a:solidFill>
                        <a:latin typeface="Arial" panose="020B0604020202020204" pitchFamily="34" charset="0"/>
                        <a:ea typeface="+mn-ea"/>
                        <a:cs typeface="Arial" panose="020B0604020202020204" pitchFamily="34" charset="0"/>
                      </a:endParaRPr>
                    </a:p>
                    <a:p>
                      <a:pPr marL="228600" marR="0" lvl="0" indent="-22860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rgbClr val="595959"/>
                          </a:solidFill>
                          <a:latin typeface="Arial" panose="020B0604020202020204" pitchFamily="34" charset="0"/>
                          <a:ea typeface="+mn-ea"/>
                          <a:cs typeface="Arial" panose="020B0604020202020204" pitchFamily="34" charset="0"/>
                        </a:rPr>
                        <a:t>Key markets include Dallas-Fort Worth, Houston, Phoenix, San Francisco, Los Angeles, Washington D.C. and Charlotte MSAs</a:t>
                      </a:r>
                      <a:endParaRPr lang="en-US" dirty="0">
                        <a:solidFill>
                          <a:srgbClr val="595959"/>
                        </a:solidFill>
                        <a:latin typeface="Arial" panose="020B0604020202020204" pitchFamily="34" charset="0"/>
                        <a:cs typeface="Arial" panose="020B0604020202020204" pitchFamily="34" charset="0"/>
                      </a:endParaRPr>
                    </a:p>
                  </a:txBody>
                  <a:tcPr marL="274320" marR="182880" marT="27432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B w="6350" cap="flat" cmpd="sng" algn="ctr">
                      <a:solidFill>
                        <a:srgbClr val="595959"/>
                      </a:solidFill>
                      <a:prstDash val="solid"/>
                      <a:round/>
                      <a:headEnd type="none" w="med" len="med"/>
                      <a:tailEnd type="none" w="med" len="med"/>
                    </a:lnB>
                    <a:solidFill>
                      <a:srgbClr val="F2F2F2"/>
                    </a:solidFill>
                  </a:tcPr>
                </a:tc>
                <a:tc>
                  <a:txBody>
                    <a:bodyPr/>
                    <a:lstStyle/>
                    <a:p>
                      <a:pPr marL="0" marR="0" lvl="0" indent="0" algn="l" defTabSz="914400" rtl="0" eaLnBrk="1" latinLnBrk="0" hangingPunct="1">
                        <a:lnSpc>
                          <a:spcPct val="100000"/>
                        </a:lnSpc>
                        <a:spcBef>
                          <a:spcPts val="0"/>
                        </a:spcBef>
                        <a:spcAft>
                          <a:spcPts val="0"/>
                        </a:spcAft>
                        <a:buClrTx/>
                        <a:buSzTx/>
                        <a:buFontTx/>
                        <a:buNone/>
                        <a:tabLst/>
                        <a:defRPr/>
                      </a:pPr>
                      <a:r>
                        <a:rPr kumimoji="0" lang="en-US" sz="1600" b="1" i="0" u="none" strike="noStrike" kern="1200" cap="all" normalizeH="0" baseline="0" dirty="0">
                          <a:ln>
                            <a:noFill/>
                          </a:ln>
                          <a:solidFill>
                            <a:srgbClr val="00367C"/>
                          </a:solidFill>
                          <a:effectLst/>
                          <a:latin typeface="Arial" panose="020B0604020202020204" pitchFamily="34" charset="0"/>
                          <a:ea typeface="+mn-ea"/>
                          <a:cs typeface="Arial" panose="020B0604020202020204" pitchFamily="34" charset="0"/>
                        </a:rPr>
                        <a:t>Distributions</a:t>
                      </a:r>
                      <a:r>
                        <a:rPr kumimoji="0" lang="en-US" sz="1600" b="1" i="0" u="none" strike="noStrike" kern="1200" cap="all" normalizeH="0" baseline="30000" dirty="0">
                          <a:ln>
                            <a:noFill/>
                          </a:ln>
                          <a:solidFill>
                            <a:srgbClr val="00367C"/>
                          </a:solidFill>
                          <a:effectLst/>
                          <a:latin typeface="Arial" panose="020B0604020202020204" pitchFamily="34" charset="0"/>
                          <a:ea typeface="+mn-ea"/>
                          <a:cs typeface="Arial" panose="020B0604020202020204" pitchFamily="34" charset="0"/>
                        </a:rPr>
                        <a:t>4</a:t>
                      </a:r>
                    </a:p>
                    <a:p>
                      <a:pPr marL="0" marR="0" lvl="0" indent="0" algn="l" defTabSz="914400" rtl="0" eaLnBrk="1" latinLnBrk="0" hangingPunct="1">
                        <a:lnSpc>
                          <a:spcPct val="100000"/>
                        </a:lnSpc>
                        <a:spcBef>
                          <a:spcPts val="0"/>
                        </a:spcBef>
                        <a:spcAft>
                          <a:spcPts val="0"/>
                        </a:spcAft>
                        <a:buClrTx/>
                        <a:buSzTx/>
                        <a:buFontTx/>
                        <a:buNone/>
                        <a:tabLst/>
                        <a:defRPr/>
                      </a:pPr>
                      <a:endParaRPr kumimoji="0" lang="en-US" sz="1400" b="1" i="0" u="none" strike="noStrike" kern="1200" cap="none" normalizeH="0" baseline="0" dirty="0">
                        <a:ln>
                          <a:noFill/>
                        </a:ln>
                        <a:solidFill>
                          <a:srgbClr val="595959"/>
                        </a:solidFill>
                        <a:effectLst/>
                        <a:latin typeface="Arial" panose="020B0604020202020204" pitchFamily="34" charset="0"/>
                        <a:ea typeface="+mn-ea"/>
                        <a:cs typeface="Arial" panose="020B0604020202020204" pitchFamily="34" charset="0"/>
                      </a:endParaRPr>
                    </a:p>
                    <a:p>
                      <a:pPr marL="228600" marR="0" lvl="1" indent="-228600" algn="l" defTabSz="914294" rtl="0" eaLnBrk="1" fontAlgn="base" latinLnBrk="0" hangingPunct="1">
                        <a:lnSpc>
                          <a:spcPct val="100000"/>
                        </a:lnSpc>
                        <a:spcBef>
                          <a:spcPts val="0"/>
                        </a:spcBef>
                        <a:spcAft>
                          <a:spcPts val="600"/>
                        </a:spcAft>
                        <a:buClrTx/>
                        <a:buSzPct val="110000"/>
                        <a:buFont typeface="Arial" panose="020B0604020202020204" pitchFamily="34" charset="0"/>
                        <a:buChar char="•"/>
                        <a:tabLst/>
                        <a:defRPr/>
                      </a:pPr>
                      <a:r>
                        <a:rPr lang="en-US" sz="1100" kern="1200" dirty="0">
                          <a:solidFill>
                            <a:srgbClr val="595959"/>
                          </a:solidFill>
                          <a:latin typeface="Arial"/>
                          <a:ea typeface="+mn-ea"/>
                          <a:cs typeface="Arial"/>
                        </a:rPr>
                        <a:t>Current I Share annualized distribution of 6.03%</a:t>
                      </a:r>
                    </a:p>
                    <a:p>
                      <a:pPr marL="228600" marR="0" lvl="1" indent="-228600" algn="l" defTabSz="914294" rtl="0" eaLnBrk="1" fontAlgn="base" latinLnBrk="0" hangingPunct="1">
                        <a:lnSpc>
                          <a:spcPct val="100000"/>
                        </a:lnSpc>
                        <a:spcBef>
                          <a:spcPts val="0"/>
                        </a:spcBef>
                        <a:spcAft>
                          <a:spcPts val="600"/>
                        </a:spcAft>
                        <a:buClrTx/>
                        <a:buSzPct val="110000"/>
                        <a:buFont typeface="Arial" panose="020B0604020202020204" pitchFamily="34" charset="0"/>
                        <a:buChar char="•"/>
                        <a:tabLst/>
                        <a:defRPr/>
                      </a:pPr>
                      <a:r>
                        <a:rPr lang="en-US" sz="1100" kern="1200" dirty="0">
                          <a:solidFill>
                            <a:srgbClr val="595959"/>
                          </a:solidFill>
                          <a:latin typeface="Arial" panose="020B0604020202020204" pitchFamily="34" charset="0"/>
                          <a:ea typeface="+mn-ea"/>
                          <a:cs typeface="Arial" panose="020B0604020202020204" pitchFamily="34" charset="0"/>
                        </a:rPr>
                        <a:t>Maintained a minimum $1.55 per share annualized gross distribution since distributions began </a:t>
                      </a:r>
                      <a:r>
                        <a:rPr lang="en-US" sz="900" kern="1200" dirty="0">
                          <a:solidFill>
                            <a:srgbClr val="595959"/>
                          </a:solidFill>
                          <a:latin typeface="Arial" panose="020B0604020202020204" pitchFamily="34" charset="0"/>
                          <a:ea typeface="+mn-ea"/>
                          <a:cs typeface="Arial" panose="020B0604020202020204" pitchFamily="34" charset="0"/>
                        </a:rPr>
                        <a:t>(not inclusive of applicable distribution fees)</a:t>
                      </a:r>
                    </a:p>
                    <a:p>
                      <a:pPr marL="228600" marR="0" lvl="1" indent="-228600" algn="l" defTabSz="914294" rtl="0" eaLnBrk="1" fontAlgn="base" latinLnBrk="0" hangingPunct="1">
                        <a:lnSpc>
                          <a:spcPct val="100000"/>
                        </a:lnSpc>
                        <a:spcBef>
                          <a:spcPts val="0"/>
                        </a:spcBef>
                        <a:spcAft>
                          <a:spcPts val="600"/>
                        </a:spcAft>
                        <a:buClrTx/>
                        <a:buSzPct val="110000"/>
                        <a:buFont typeface="Arial" panose="020B0604020202020204" pitchFamily="34" charset="0"/>
                        <a:buChar char="•"/>
                        <a:tabLst/>
                        <a:defRPr/>
                      </a:pPr>
                      <a:r>
                        <a:rPr lang="en-US" sz="1100" kern="1200" dirty="0">
                          <a:solidFill>
                            <a:srgbClr val="595959"/>
                          </a:solidFill>
                          <a:latin typeface="Arial" panose="020B0604020202020204" pitchFamily="34" charset="0"/>
                          <a:ea typeface="+mn-ea"/>
                          <a:cs typeface="Arial" panose="020B0604020202020204" pitchFamily="34" charset="0"/>
                        </a:rPr>
                        <a:t>62.12% of FY 2020 distributions were not taxable as ordinary income</a:t>
                      </a:r>
                    </a:p>
                  </a:txBody>
                  <a:tcPr marL="274320" marR="182880" marT="274320">
                    <a:lnL w="6350" cap="flat" cmpd="sng" algn="ctr">
                      <a:solidFill>
                        <a:srgbClr val="595959"/>
                      </a:solidFill>
                      <a:prstDash val="solid"/>
                      <a:round/>
                      <a:headEnd type="none" w="med" len="med"/>
                      <a:tailEnd type="none" w="med" len="med"/>
                    </a:lnL>
                    <a:lnB w="63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2007827271"/>
                  </a:ext>
                </a:extLst>
              </a:tr>
              <a:tr h="1949384">
                <a:tc>
                  <a:txBody>
                    <a:bodyPr/>
                    <a:lstStyle/>
                    <a:p>
                      <a:pPr marL="0" marR="0" lvl="0" indent="0" algn="l" defTabSz="914400" rtl="0" eaLnBrk="1" latinLnBrk="0" hangingPunct="1">
                        <a:lnSpc>
                          <a:spcPct val="100000"/>
                        </a:lnSpc>
                        <a:spcBef>
                          <a:spcPts val="0"/>
                        </a:spcBef>
                        <a:spcAft>
                          <a:spcPts val="0"/>
                        </a:spcAft>
                        <a:buClrTx/>
                        <a:buSzTx/>
                        <a:buFontTx/>
                        <a:buNone/>
                        <a:tabLst/>
                        <a:defRPr/>
                      </a:pPr>
                      <a:r>
                        <a:rPr kumimoji="0" lang="en-US" sz="1600" b="1" i="0" u="none" strike="noStrike" kern="1200" cap="all" normalizeH="0" baseline="0" dirty="0">
                          <a:ln>
                            <a:noFill/>
                          </a:ln>
                          <a:solidFill>
                            <a:srgbClr val="00367C"/>
                          </a:solidFill>
                          <a:effectLst/>
                          <a:latin typeface="Arial" panose="020B0604020202020204" pitchFamily="34" charset="0"/>
                          <a:ea typeface="+mn-ea"/>
                          <a:cs typeface="Arial" panose="020B0604020202020204" pitchFamily="34" charset="0"/>
                        </a:rPr>
                        <a:t>BALANCE SHEET</a:t>
                      </a:r>
                      <a:r>
                        <a:rPr kumimoji="0" lang="en-US" sz="1600" b="1" i="0" u="none" strike="noStrike" kern="1200" cap="all" normalizeH="0" baseline="30000" dirty="0">
                          <a:ln>
                            <a:noFill/>
                          </a:ln>
                          <a:solidFill>
                            <a:srgbClr val="00367C"/>
                          </a:solidFill>
                          <a:effectLst/>
                          <a:latin typeface="Arial" panose="020B0604020202020204" pitchFamily="34" charset="0"/>
                          <a:ea typeface="+mn-ea"/>
                          <a:cs typeface="Arial" panose="020B0604020202020204" pitchFamily="34" charset="0"/>
                        </a:rPr>
                        <a:t>5</a:t>
                      </a:r>
                    </a:p>
                    <a:p>
                      <a:pPr marL="0" marR="0" lvl="0" indent="0" algn="l" defTabSz="914400" rtl="0" eaLnBrk="1" latinLnBrk="0" hangingPunct="1">
                        <a:lnSpc>
                          <a:spcPct val="100000"/>
                        </a:lnSpc>
                        <a:spcBef>
                          <a:spcPts val="0"/>
                        </a:spcBef>
                        <a:spcAft>
                          <a:spcPts val="0"/>
                        </a:spcAft>
                        <a:buClrTx/>
                        <a:buSzTx/>
                        <a:buFontTx/>
                        <a:buNone/>
                        <a:tabLst/>
                        <a:defRPr/>
                      </a:pPr>
                      <a:endParaRPr lang="en-US" sz="1100" kern="1200" dirty="0">
                        <a:solidFill>
                          <a:srgbClr val="595959"/>
                        </a:solidFill>
                        <a:latin typeface="Arial" panose="020B0604020202020204" pitchFamily="34" charset="0"/>
                        <a:ea typeface="+mn-ea"/>
                        <a:cs typeface="Arial" panose="020B0604020202020204" pitchFamily="34" charset="0"/>
                      </a:endParaRPr>
                    </a:p>
                    <a:p>
                      <a:pPr marL="222250" marR="0" lvl="1" indent="-222250" algn="l" defTabSz="914294" rtl="0" eaLnBrk="1" fontAlgn="base" latinLnBrk="0" hangingPunct="1">
                        <a:lnSpc>
                          <a:spcPct val="100000"/>
                        </a:lnSpc>
                        <a:spcBef>
                          <a:spcPts val="0"/>
                        </a:spcBef>
                        <a:spcAft>
                          <a:spcPts val="600"/>
                        </a:spcAft>
                        <a:buClrTx/>
                        <a:buSzPct val="110000"/>
                        <a:buFont typeface="Arial" panose="020B0604020202020204" pitchFamily="34" charset="0"/>
                        <a:buChar char="•"/>
                        <a:tabLst/>
                        <a:defRPr/>
                      </a:pPr>
                      <a:r>
                        <a:rPr lang="en-US" sz="1100" kern="1200" dirty="0">
                          <a:solidFill>
                            <a:srgbClr val="595959"/>
                          </a:solidFill>
                          <a:effectLst/>
                          <a:latin typeface="Arial" panose="020B0604020202020204" pitchFamily="34" charset="0"/>
                          <a:ea typeface="+mn-ea"/>
                          <a:cs typeface="Arial" panose="020B0604020202020204" pitchFamily="34" charset="0"/>
                        </a:rPr>
                        <a:t>Moderate leverage, 56.8% net debt to total capitalization</a:t>
                      </a:r>
                      <a:r>
                        <a:rPr lang="en-US" sz="1100" kern="1200" baseline="30000" dirty="0">
                          <a:solidFill>
                            <a:srgbClr val="595959"/>
                          </a:solidFill>
                          <a:effectLst/>
                          <a:latin typeface="Arial" panose="020B0604020202020204" pitchFamily="34" charset="0"/>
                          <a:ea typeface="+mn-ea"/>
                          <a:cs typeface="Arial" panose="020B0604020202020204" pitchFamily="34" charset="0"/>
                        </a:rPr>
                        <a:t>6</a:t>
                      </a:r>
                    </a:p>
                    <a:p>
                      <a:pPr marL="222250" marR="0" lvl="1" indent="-222250" algn="l" defTabSz="914294" rtl="0" eaLnBrk="1" fontAlgn="base" latinLnBrk="0" hangingPunct="1">
                        <a:lnSpc>
                          <a:spcPct val="100000"/>
                        </a:lnSpc>
                        <a:spcBef>
                          <a:spcPts val="0"/>
                        </a:spcBef>
                        <a:spcAft>
                          <a:spcPts val="600"/>
                        </a:spcAft>
                        <a:buClrTx/>
                        <a:buSzPct val="110000"/>
                        <a:buFont typeface="Arial" panose="020B0604020202020204" pitchFamily="34" charset="0"/>
                        <a:buChar char="•"/>
                        <a:tabLst/>
                        <a:defRPr/>
                      </a:pPr>
                      <a:r>
                        <a:rPr lang="en-US" sz="1100" kern="1200" dirty="0">
                          <a:solidFill>
                            <a:srgbClr val="595959"/>
                          </a:solidFill>
                          <a:effectLst/>
                          <a:latin typeface="Arial" panose="020B0604020202020204" pitchFamily="34" charset="0"/>
                          <a:ea typeface="+mn-ea"/>
                          <a:cs typeface="Arial" panose="020B0604020202020204" pitchFamily="34" charset="0"/>
                        </a:rPr>
                        <a:t>Unrestricted cash balance of 2.20% of total assets</a:t>
                      </a:r>
                    </a:p>
                  </a:txBody>
                  <a:tcPr marL="274320" marR="182880" marT="274320">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solidFill>
                      <a:srgbClr val="F2F2F2"/>
                    </a:solidFill>
                  </a:tcPr>
                </a:tc>
                <a:tc>
                  <a:txBody>
                    <a:bodyPr/>
                    <a:lstStyle/>
                    <a:p>
                      <a:pPr marL="0" marR="0" lvl="0" indent="0" algn="l" rtl="0" eaLnBrk="1" latinLnBrk="0" hangingPunct="1">
                        <a:lnSpc>
                          <a:spcPct val="100000"/>
                        </a:lnSpc>
                        <a:spcBef>
                          <a:spcPts val="0"/>
                        </a:spcBef>
                        <a:spcAft>
                          <a:spcPts val="0"/>
                        </a:spcAft>
                        <a:buClrTx/>
                        <a:buSzTx/>
                        <a:buFontTx/>
                        <a:buNone/>
                      </a:pPr>
                      <a:r>
                        <a:rPr kumimoji="0" lang="en-US" sz="1600" b="1" i="0" u="none" strike="noStrike" kern="1200" cap="all" normalizeH="0" baseline="0" dirty="0">
                          <a:ln>
                            <a:noFill/>
                          </a:ln>
                          <a:solidFill>
                            <a:srgbClr val="00367C"/>
                          </a:solidFill>
                          <a:effectLst/>
                          <a:latin typeface="Arial"/>
                          <a:ea typeface="+mn-ea"/>
                          <a:cs typeface="Arial"/>
                        </a:rPr>
                        <a:t>Covid-19</a:t>
                      </a:r>
                      <a:r>
                        <a:rPr kumimoji="0" lang="en-US" sz="1600" b="1" i="0" u="none" strike="noStrike" kern="1200" cap="all" normalizeH="0" baseline="30000" dirty="0">
                          <a:ln>
                            <a:noFill/>
                          </a:ln>
                          <a:solidFill>
                            <a:srgbClr val="00367C"/>
                          </a:solidFill>
                          <a:effectLst/>
                          <a:latin typeface="Arial"/>
                          <a:ea typeface="+mn-ea"/>
                          <a:cs typeface="Arial"/>
                        </a:rPr>
                        <a:t>7</a:t>
                      </a:r>
                      <a:br>
                        <a:rPr lang="en-US" sz="1600" b="1" i="0" u="none" strike="noStrike" kern="1200" cap="all" normalizeH="0" baseline="30000" dirty="0">
                          <a:ln>
                            <a:noFill/>
                          </a:ln>
                          <a:solidFill>
                            <a:srgbClr val="00367C"/>
                          </a:solidFill>
                          <a:effectLst/>
                          <a:latin typeface="Arial"/>
                          <a:ea typeface="+mn-ea"/>
                          <a:cs typeface="Arial"/>
                        </a:rPr>
                      </a:br>
                      <a:endParaRPr kumimoji="0" lang="en-US" sz="1600" b="1" i="0" u="none" strike="noStrike" kern="1200" cap="all" normalizeH="0" baseline="30000" dirty="0">
                        <a:ln>
                          <a:noFill/>
                        </a:ln>
                        <a:solidFill>
                          <a:srgbClr val="00367C"/>
                        </a:solidFill>
                        <a:effectLst/>
                        <a:latin typeface="Arial"/>
                        <a:ea typeface="+mn-ea"/>
                        <a:cs typeface="Arial"/>
                      </a:endParaRPr>
                    </a:p>
                    <a:p>
                      <a:pPr marL="171450" marR="0" lvl="1" indent="-171450" algn="l">
                        <a:lnSpc>
                          <a:spcPct val="100000"/>
                        </a:lnSpc>
                        <a:spcBef>
                          <a:spcPts val="0"/>
                        </a:spcBef>
                        <a:spcAft>
                          <a:spcPts val="600"/>
                        </a:spcAft>
                        <a:buClrTx/>
                        <a:buFont typeface="Arial"/>
                        <a:buChar char="•"/>
                      </a:pPr>
                      <a:r>
                        <a:rPr kumimoji="0" lang="en-US" sz="1100" kern="1200" dirty="0">
                          <a:solidFill>
                            <a:srgbClr val="595959"/>
                          </a:solidFill>
                          <a:latin typeface="Arial"/>
                          <a:ea typeface="+mn-ea"/>
                          <a:cs typeface="Arial"/>
                        </a:rPr>
                        <a:t>99.2% occupancy rate as of </a:t>
                      </a:r>
                      <a:r>
                        <a:rPr lang="en-US" sz="1100" kern="1200" dirty="0">
                          <a:solidFill>
                            <a:srgbClr val="595959"/>
                          </a:solidFill>
                          <a:latin typeface="Arial"/>
                          <a:ea typeface="+mn-ea"/>
                          <a:cs typeface="Arial"/>
                        </a:rPr>
                        <a:t>December 31, 2021</a:t>
                      </a:r>
                      <a:endParaRPr kumimoji="0" lang="en-US" dirty="0">
                        <a:solidFill>
                          <a:srgbClr val="595959"/>
                        </a:solidFill>
                      </a:endParaRPr>
                    </a:p>
                    <a:p>
                      <a:pPr marL="222250" marR="0" lvl="1" indent="-222250" algn="l" defTabSz="914294" rtl="0" eaLnBrk="1" fontAlgn="base" latinLnBrk="0" hangingPunct="1">
                        <a:lnSpc>
                          <a:spcPct val="100000"/>
                        </a:lnSpc>
                        <a:spcBef>
                          <a:spcPts val="0"/>
                        </a:spcBef>
                        <a:spcAft>
                          <a:spcPts val="600"/>
                        </a:spcAft>
                        <a:buClrTx/>
                        <a:buSzPct val="110000"/>
                        <a:buFont typeface="Arial" panose="020B0604020202020204" pitchFamily="34" charset="0"/>
                        <a:buChar char="•"/>
                        <a:tabLst/>
                        <a:defRPr/>
                      </a:pPr>
                      <a:r>
                        <a:rPr lang="en-US" sz="1100" kern="1200" dirty="0">
                          <a:solidFill>
                            <a:srgbClr val="595959"/>
                          </a:solidFill>
                          <a:latin typeface="Arial" panose="020B0604020202020204" pitchFamily="34" charset="0"/>
                          <a:ea typeface="+mn-ea"/>
                          <a:cs typeface="Arial" panose="020B0604020202020204" pitchFamily="34" charset="0"/>
                        </a:rPr>
                        <a:t>No tenant bankruptcies (excluding multifamily)</a:t>
                      </a:r>
                    </a:p>
                    <a:p>
                      <a:pPr marL="222250" marR="0" lvl="1" indent="-222250" algn="l" defTabSz="914294" rtl="0" eaLnBrk="1" fontAlgn="base" latinLnBrk="0" hangingPunct="1">
                        <a:lnSpc>
                          <a:spcPct val="100000"/>
                        </a:lnSpc>
                        <a:spcBef>
                          <a:spcPts val="0"/>
                        </a:spcBef>
                        <a:spcAft>
                          <a:spcPts val="600"/>
                        </a:spcAft>
                        <a:buClrTx/>
                        <a:buSzPct val="110000"/>
                        <a:buFont typeface="Arial" panose="020B0604020202020204" pitchFamily="34" charset="0"/>
                        <a:buChar char="•"/>
                        <a:tabLst/>
                        <a:defRPr/>
                      </a:pPr>
                      <a:r>
                        <a:rPr lang="en-US" sz="1100" kern="1200" dirty="0">
                          <a:solidFill>
                            <a:srgbClr val="595959"/>
                          </a:solidFill>
                          <a:latin typeface="Arial" panose="020B0604020202020204" pitchFamily="34" charset="0"/>
                          <a:ea typeface="+mn-ea"/>
                          <a:cs typeface="Arial" panose="020B0604020202020204" pitchFamily="34" charset="0"/>
                        </a:rPr>
                        <a:t>100% rent collection since inception (excluding multifamily)</a:t>
                      </a:r>
                    </a:p>
                    <a:p>
                      <a:pPr marL="0" marR="0" lvl="1" indent="0" algn="l" defTabSz="914294" rtl="0" eaLnBrk="1" fontAlgn="base" latinLnBrk="0" hangingPunct="1">
                        <a:lnSpc>
                          <a:spcPct val="100000"/>
                        </a:lnSpc>
                        <a:spcBef>
                          <a:spcPts val="0"/>
                        </a:spcBef>
                        <a:spcAft>
                          <a:spcPts val="600"/>
                        </a:spcAft>
                        <a:buClrTx/>
                        <a:buSzPct val="110000"/>
                        <a:buFont typeface="Arial" panose="020B0604020202020204" pitchFamily="34" charset="0"/>
                        <a:buNone/>
                        <a:tabLst/>
                        <a:defRPr/>
                      </a:pPr>
                      <a:endParaRPr lang="en-US" sz="1100" kern="1200" dirty="0">
                        <a:solidFill>
                          <a:srgbClr val="595959"/>
                        </a:solidFill>
                        <a:latin typeface="Arial" panose="020B0604020202020204" pitchFamily="34" charset="0"/>
                        <a:ea typeface="+mn-ea"/>
                        <a:cs typeface="Arial" panose="020B0604020202020204" pitchFamily="34" charset="0"/>
                      </a:endParaRPr>
                    </a:p>
                  </a:txBody>
                  <a:tcPr marL="274320" marR="182880" marT="27432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solidFill>
                      <a:srgbClr val="F2F2F2"/>
                    </a:solidFill>
                  </a:tcPr>
                </a:tc>
                <a:tc>
                  <a:txBody>
                    <a:bodyPr/>
                    <a:lstStyle/>
                    <a:p>
                      <a:pPr marL="0" marR="0" lvl="0" indent="0" algn="l" defTabSz="914400" rtl="0" eaLnBrk="1" latinLnBrk="0" hangingPunct="1">
                        <a:lnSpc>
                          <a:spcPct val="100000"/>
                        </a:lnSpc>
                        <a:spcBef>
                          <a:spcPts val="0"/>
                        </a:spcBef>
                        <a:spcAft>
                          <a:spcPts val="0"/>
                        </a:spcAft>
                        <a:buClrTx/>
                        <a:buSzTx/>
                        <a:buFontTx/>
                        <a:buNone/>
                        <a:tabLst/>
                        <a:defRPr/>
                      </a:pPr>
                      <a:r>
                        <a:rPr kumimoji="0" lang="en-US" sz="1600" b="1" i="0" u="none" strike="noStrike" kern="1200" cap="all" normalizeH="0" baseline="0" dirty="0">
                          <a:ln>
                            <a:noFill/>
                          </a:ln>
                          <a:solidFill>
                            <a:srgbClr val="00367C"/>
                          </a:solidFill>
                          <a:effectLst/>
                          <a:latin typeface="Arial" panose="020B0604020202020204" pitchFamily="34" charset="0"/>
                          <a:ea typeface="+mn-ea"/>
                          <a:cs typeface="Arial" panose="020B0604020202020204" pitchFamily="34" charset="0"/>
                        </a:rPr>
                        <a:t>PERFORMANCE</a:t>
                      </a:r>
                    </a:p>
                    <a:p>
                      <a:endParaRPr lang="en-US" sz="1400" dirty="0">
                        <a:solidFill>
                          <a:srgbClr val="595959"/>
                        </a:solidFill>
                        <a:latin typeface="Arial" panose="020B0604020202020204" pitchFamily="34" charset="0"/>
                        <a:cs typeface="Arial" panose="020B0604020202020204" pitchFamily="34" charset="0"/>
                      </a:endParaRPr>
                    </a:p>
                    <a:p>
                      <a:pPr marL="228600" marR="0" lvl="0" indent="-22860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rgbClr val="595959"/>
                          </a:solidFill>
                          <a:latin typeface="Arial" panose="020B0604020202020204" pitchFamily="34" charset="0"/>
                          <a:ea typeface="+mn-ea"/>
                          <a:cs typeface="Arial" panose="020B0604020202020204" pitchFamily="34" charset="0"/>
                        </a:rPr>
                        <a:t>Four-and-a-half-year track record</a:t>
                      </a:r>
                    </a:p>
                    <a:p>
                      <a:pPr marL="228600" marR="0" lvl="0" indent="-228600" algn="l" defTabSz="914400" rtl="0" eaLnBrk="1" latinLnBrk="0" hangingPunct="1">
                        <a:lnSpc>
                          <a:spcPct val="100000"/>
                        </a:lnSpc>
                        <a:spcBef>
                          <a:spcPts val="0"/>
                        </a:spcBef>
                        <a:spcAft>
                          <a:spcPts val="0"/>
                        </a:spcAft>
                        <a:buClrTx/>
                        <a:buSzTx/>
                        <a:buFont typeface="Arial" panose="020B0604020202020204" pitchFamily="34" charset="0"/>
                        <a:buChar char="•"/>
                        <a:tabLst/>
                        <a:defRPr/>
                      </a:pPr>
                      <a:endParaRPr lang="en-US" sz="1100" kern="1200" dirty="0">
                        <a:solidFill>
                          <a:srgbClr val="595959"/>
                        </a:solidFill>
                        <a:latin typeface="Arial" panose="020B0604020202020204" pitchFamily="34" charset="0"/>
                        <a:ea typeface="+mn-ea"/>
                        <a:cs typeface="Arial" panose="020B0604020202020204" pitchFamily="34" charset="0"/>
                      </a:endParaRPr>
                    </a:p>
                    <a:p>
                      <a:pPr marL="228600" marR="0" lvl="0" indent="-22860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rgbClr val="595959"/>
                          </a:solidFill>
                          <a:latin typeface="Arial" panose="020B0604020202020204" pitchFamily="34" charset="0"/>
                          <a:ea typeface="+mn-ea"/>
                          <a:cs typeface="Arial" panose="020B0604020202020204" pitchFamily="34" charset="0"/>
                        </a:rPr>
                        <a:t>Fulfilled 100% of all redemptions in period requested</a:t>
                      </a:r>
                    </a:p>
                  </a:txBody>
                  <a:tcPr marL="274320" marR="182880" marT="274320">
                    <a:lnL w="6350" cap="flat" cmpd="sng" algn="ctr">
                      <a:solidFill>
                        <a:srgbClr val="595959"/>
                      </a:solidFill>
                      <a:prstDash val="solid"/>
                      <a:round/>
                      <a:headEnd type="none" w="med" len="med"/>
                      <a:tailEnd type="none" w="med" len="med"/>
                    </a:lnL>
                    <a:lnT w="6350" cap="flat" cmpd="sng" algn="ctr">
                      <a:solidFill>
                        <a:srgbClr val="595959"/>
                      </a:solidFill>
                      <a:prstDash val="solid"/>
                      <a:round/>
                      <a:headEnd type="none" w="med" len="med"/>
                      <a:tailEnd type="none" w="med" len="med"/>
                    </a:lnT>
                    <a:solidFill>
                      <a:srgbClr val="F2F2F2"/>
                    </a:solidFill>
                  </a:tcPr>
                </a:tc>
                <a:extLst>
                  <a:ext uri="{0D108BD9-81ED-4DB2-BD59-A6C34878D82A}">
                    <a16:rowId xmlns:a16="http://schemas.microsoft.com/office/drawing/2014/main" val="1781998270"/>
                  </a:ext>
                </a:extLst>
              </a:tr>
            </a:tbl>
          </a:graphicData>
        </a:graphic>
      </p:graphicFrame>
    </p:spTree>
    <p:extLst>
      <p:ext uri="{BB962C8B-B14F-4D97-AF65-F5344CB8AC3E}">
        <p14:creationId xmlns:p14="http://schemas.microsoft.com/office/powerpoint/2010/main" val="307192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C088EF-3DE4-3F4E-A2E8-25E2EE6416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8588" y="1154396"/>
            <a:ext cx="1868508" cy="599690"/>
          </a:xfrm>
          <a:prstGeom prst="rect">
            <a:avLst/>
          </a:prstGeom>
        </p:spPr>
      </p:pic>
      <p:sp>
        <p:nvSpPr>
          <p:cNvPr id="5" name="Title 1">
            <a:extLst>
              <a:ext uri="{FF2B5EF4-FFF2-40B4-BE49-F238E27FC236}">
                <a16:creationId xmlns:a16="http://schemas.microsoft.com/office/drawing/2014/main" id="{F4B755D0-8154-B742-8827-4DFB683D1968}"/>
              </a:ext>
            </a:extLst>
          </p:cNvPr>
          <p:cNvSpPr txBox="1">
            <a:spLocks/>
          </p:cNvSpPr>
          <p:nvPr/>
        </p:nvSpPr>
        <p:spPr>
          <a:xfrm>
            <a:off x="494467" y="2855258"/>
            <a:ext cx="7961366" cy="472543"/>
          </a:xfrm>
          <a:prstGeom prst="rect">
            <a:avLst/>
          </a:prstGeom>
          <a:ln>
            <a:noFill/>
          </a:ln>
        </p:spPr>
        <p:txBody>
          <a:bodyPr numCol="1"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cap="all" dirty="0">
                <a:solidFill>
                  <a:schemeClr val="bg1"/>
                </a:solidFill>
                <a:latin typeface="Arial Narrow" panose="020B0604020202020204" pitchFamily="34" charset="0"/>
                <a:cs typeface="Arial Narrow" panose="020B0604020202020204" pitchFamily="34" charset="0"/>
              </a:rPr>
              <a:t>U.S. Commercial real Estate</a:t>
            </a:r>
            <a:endParaRPr lang="en-US" sz="2800" b="1" cap="all" dirty="0">
              <a:solidFill>
                <a:schemeClr val="bg1"/>
              </a:solidFill>
              <a:latin typeface="Arial Narrow" panose="020B0604020202020204" pitchFamily="34" charset="0"/>
              <a:cs typeface="Arial Narrow" panose="020B0604020202020204" pitchFamily="34" charset="0"/>
            </a:endParaRPr>
          </a:p>
        </p:txBody>
      </p:sp>
      <p:cxnSp>
        <p:nvCxnSpPr>
          <p:cNvPr id="6" name="Straight Connector 5">
            <a:extLst>
              <a:ext uri="{FF2B5EF4-FFF2-40B4-BE49-F238E27FC236}">
                <a16:creationId xmlns:a16="http://schemas.microsoft.com/office/drawing/2014/main" id="{8676C272-CBC9-F946-9C8B-EF796710E909}"/>
              </a:ext>
            </a:extLst>
          </p:cNvPr>
          <p:cNvCxnSpPr>
            <a:cxnSpLocks/>
          </p:cNvCxnSpPr>
          <p:nvPr/>
        </p:nvCxnSpPr>
        <p:spPr>
          <a:xfrm>
            <a:off x="572916" y="3371677"/>
            <a:ext cx="8001000" cy="0"/>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EC1E25C-C511-D648-A31F-B0C1C0FC052C}"/>
              </a:ext>
            </a:extLst>
          </p:cNvPr>
          <p:cNvSpPr txBox="1">
            <a:spLocks/>
          </p:cNvSpPr>
          <p:nvPr/>
        </p:nvSpPr>
        <p:spPr>
          <a:xfrm>
            <a:off x="494468" y="3514833"/>
            <a:ext cx="7961365" cy="472543"/>
          </a:xfrm>
          <a:prstGeom prst="rect">
            <a:avLst/>
          </a:prstGeom>
          <a:ln>
            <a:noFill/>
          </a:ln>
        </p:spPr>
        <p:txBody>
          <a:bodyPr numCol="1"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cap="all" baseline="30000" dirty="0">
                <a:solidFill>
                  <a:schemeClr val="bg1"/>
                </a:solidFill>
                <a:latin typeface="Arial" panose="020B0604020202020204" pitchFamily="34" charset="0"/>
                <a:cs typeface="Arial" panose="020B0604020202020204" pitchFamily="34" charset="0"/>
              </a:rPr>
              <a:t>PERFORMANCE AND ROLE IN PORTFOLIO CONSTRUCTION</a:t>
            </a:r>
          </a:p>
          <a:p>
            <a:pPr algn="l"/>
            <a:endParaRPr lang="en-US" sz="1800" b="1" cap="all"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92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1639EF10-D48A-324C-AB72-4D3974996A74}"/>
              </a:ext>
            </a:extLst>
          </p:cNvPr>
          <p:cNvSpPr txBox="1"/>
          <p:nvPr/>
        </p:nvSpPr>
        <p:spPr>
          <a:xfrm>
            <a:off x="258033" y="5559792"/>
            <a:ext cx="8729392" cy="215444"/>
          </a:xfrm>
          <a:prstGeom prst="rect">
            <a:avLst/>
          </a:prstGeom>
          <a:noFill/>
        </p:spPr>
        <p:txBody>
          <a:bodyPr wrap="square" numCol="1" rtlCol="0">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4" name="Rectangle 3"/>
          <p:cNvSpPr/>
          <p:nvPr/>
        </p:nvSpPr>
        <p:spPr>
          <a:xfrm>
            <a:off x="457200" y="1197864"/>
            <a:ext cx="8240021" cy="646331"/>
          </a:xfrm>
          <a:prstGeom prst="rect">
            <a:avLst/>
          </a:prstGeom>
        </p:spPr>
        <p:txBody>
          <a:bodyPr wrap="square" numCol="1">
            <a:spAutoFit/>
          </a:bodyPr>
          <a:lstStyle/>
          <a:p>
            <a:pPr algn="ctr"/>
            <a:r>
              <a:rPr lang="en-US" dirty="0">
                <a:solidFill>
                  <a:srgbClr val="00367C"/>
                </a:solidFill>
                <a:latin typeface="Arial" panose="020B0604020202020204" pitchFamily="34" charset="0"/>
                <a:cs typeface="Arial" panose="020B0604020202020204" pitchFamily="34" charset="0"/>
              </a:rPr>
              <a:t>Performance of Direct Real Estate Compared to Other Growth and </a:t>
            </a:r>
            <a:br>
              <a:rPr lang="en-US" dirty="0">
                <a:solidFill>
                  <a:srgbClr val="00367C"/>
                </a:solidFill>
                <a:latin typeface="Arial" panose="020B0604020202020204" pitchFamily="34" charset="0"/>
                <a:cs typeface="Arial" panose="020B0604020202020204" pitchFamily="34" charset="0"/>
              </a:rPr>
            </a:br>
            <a:r>
              <a:rPr lang="en-US" dirty="0">
                <a:solidFill>
                  <a:srgbClr val="00367C"/>
                </a:solidFill>
                <a:latin typeface="Arial" panose="020B0604020202020204" pitchFamily="34" charset="0"/>
                <a:cs typeface="Arial" panose="020B0604020202020204" pitchFamily="34" charset="0"/>
              </a:rPr>
              <a:t>Income-Oriented Investments</a:t>
            </a:r>
            <a:endParaRPr lang="en-US" sz="1400" baseline="35000" dirty="0">
              <a:solidFill>
                <a:srgbClr val="00367C"/>
              </a:solidFill>
              <a:latin typeface="Arial" panose="020B0604020202020204" pitchFamily="34" charset="0"/>
              <a:cs typeface="Arial" panose="020B0604020202020204" pitchFamily="34" charset="0"/>
            </a:endParaRPr>
          </a:p>
        </p:txBody>
      </p:sp>
      <p:sp>
        <p:nvSpPr>
          <p:cNvPr id="3" name="Rectangle 2"/>
          <p:cNvSpPr/>
          <p:nvPr/>
        </p:nvSpPr>
        <p:spPr>
          <a:xfrm>
            <a:off x="258033" y="4836659"/>
            <a:ext cx="8624959" cy="1605568"/>
          </a:xfrm>
          <a:prstGeom prst="rect">
            <a:avLst/>
          </a:prstGeom>
        </p:spPr>
        <p:txBody>
          <a:bodyPr wrap="square" numCol="1">
            <a:spAutoFit/>
          </a:bodyPr>
          <a:lstStyle/>
          <a:p>
            <a:pPr>
              <a:lnSpc>
                <a:spcPts val="800"/>
              </a:lnSpc>
              <a:spcAft>
                <a:spcPts val="600"/>
              </a:spcAft>
            </a:pPr>
            <a:r>
              <a:rPr lang="en-US" sz="780" dirty="0">
                <a:solidFill>
                  <a:schemeClr val="tx1">
                    <a:lumMod val="65000"/>
                    <a:lumOff val="35000"/>
                  </a:schemeClr>
                </a:solidFill>
                <a:latin typeface="Arial" panose="020B0604020202020204" pitchFamily="34" charset="0"/>
                <a:cs typeface="Arial" panose="020B0604020202020204" pitchFamily="34" charset="0"/>
              </a:rPr>
              <a:t>Sources: Performance measured using: Direct Real Estate – NCREIF Fund Index - Open-End Diversified Core Equity, Domestic Stocks – SPDR Dow Jones Industrial ETF Trust (DIA), International Stocks – Dodge &amp; Cox International Stock Fund (DODFX), U.S. Corporate Bonds – iShares iBoxx $ Investment Grade Corporate Bond ETF (LQD). Treasuries – iShares 7-10 Year Treasury Bond ETF (IEF). Inflation measured by Consumer Price Index from the U.S. Bureau of Labor Statistics, average of ten years of annual rate of inflation measured in March 2021.</a:t>
            </a:r>
          </a:p>
          <a:p>
            <a:pPr>
              <a:lnSpc>
                <a:spcPts val="800"/>
              </a:lnSpc>
              <a:spcAft>
                <a:spcPts val="500"/>
              </a:spcAft>
            </a:pPr>
            <a:r>
              <a:rPr lang="en-US" sz="780" dirty="0">
                <a:solidFill>
                  <a:schemeClr val="tx1">
                    <a:lumMod val="65000"/>
                    <a:lumOff val="35000"/>
                  </a:schemeClr>
                </a:solidFill>
                <a:latin typeface="Arial" panose="020B0604020202020204" pitchFamily="34" charset="0"/>
                <a:cs typeface="Arial" panose="020B0604020202020204" pitchFamily="34" charset="0"/>
              </a:rPr>
              <a:t>An investment in Cantor Fitzgerald Income Trust is not a direct investment in real estate and has material differences from a direct investment in real estate, including those related to fees and expenses, liquidity and tax treatment. Cantor Fitzgerald Income Trust’s share price is subject to less volatility because its per share NAV is based on the value of real estate assets it owns and is not subject to market pricing forces as is the price of public REITs. Although Cantor Fitzgerald Income Trust’s share price is subject to less volatility, the value of real estate may fluctuate and may be worth less than was initially paid for it. Cantor Fitzgerald Income Trust’s shares are significantly less liquid than public REITs, and are not immune to fluctuations. Private real estate is represented by the NCREIF ODCE and reflects the total returns of diversified, private core, open-end funds including leverage and fund expenses, but excluding management and advisory fees. The term core typically reflects lower risk investment strategies, utilizing low leverage and generally represented by equity ownership positions in stable U.S. operating properties. Funds are weighted equally, regardless of size. While funds used in this benchmark have characteristics that differ from Cantor Fitzgerald Income Trust (including differing management fees and leverage), Cantor Fitzgerald Income Trust’s management feels that the NCREIF ODCE is an appropriate and accepted index for the purpose of evaluating the total returns of direct real estate funds. Investors cannot invest in this index. Comparisons shown are for illustrative purposes only and do not represent specific investments. Cantor Fitzgerald Income Trust has the ability to utilize higher leverage than is allowed for the funds in the NCREIF ODCE, which could increase Cantor Fitzgerald Income Trust’s volatility relative to the Index. Additionally, an investment in Cantor Fitzgerald Income Trust is subject to certain fees that are not contemplated in the NCREIF ODCE.</a:t>
            </a:r>
          </a:p>
        </p:txBody>
      </p:sp>
      <p:sp>
        <p:nvSpPr>
          <p:cNvPr id="2" name="Rectangle 1"/>
          <p:cNvSpPr/>
          <p:nvPr/>
        </p:nvSpPr>
        <p:spPr>
          <a:xfrm>
            <a:off x="6781894" y="6347810"/>
            <a:ext cx="2225289" cy="215444"/>
          </a:xfrm>
          <a:prstGeom prst="rect">
            <a:avLst/>
          </a:prstGeom>
        </p:spPr>
        <p:txBody>
          <a:bodyPr wrap="none" numCol="1">
            <a:spAutoFit/>
          </a:bodyPr>
          <a:lstStyle/>
          <a:p>
            <a:pPr>
              <a:defRPr/>
            </a:pPr>
            <a:r>
              <a:rPr lang="en-US" sz="800" b="1" cap="all" dirty="0">
                <a:solidFill>
                  <a:srgbClr val="595959"/>
                </a:solidFill>
                <a:latin typeface="Arial" panose="020B0604020202020204" pitchFamily="34" charset="0"/>
                <a:cs typeface="Arial" panose="020B0604020202020204" pitchFamily="34" charset="0"/>
              </a:rPr>
              <a:t>Not for use in New Jersey or Ohio </a:t>
            </a:r>
            <a:endParaRPr lang="en-US" sz="800" b="1" cap="all" dirty="0">
              <a:solidFill>
                <a:srgbClr val="595959"/>
              </a:solidFill>
              <a:latin typeface="Arial" charset="0"/>
              <a:ea typeface="Arial" charset="0"/>
              <a:cs typeface="Arial" charset="0"/>
            </a:endParaRPr>
          </a:p>
        </p:txBody>
      </p:sp>
      <p:sp>
        <p:nvSpPr>
          <p:cNvPr id="7" name="Title 6">
            <a:extLst>
              <a:ext uri="{FF2B5EF4-FFF2-40B4-BE49-F238E27FC236}">
                <a16:creationId xmlns:a16="http://schemas.microsoft.com/office/drawing/2014/main" id="{1DF36766-2A05-E347-AB05-B31A2679B0CB}"/>
              </a:ext>
            </a:extLst>
          </p:cNvPr>
          <p:cNvSpPr>
            <a:spLocks noGrp="1"/>
          </p:cNvSpPr>
          <p:nvPr>
            <p:ph type="ctrTitle"/>
          </p:nvPr>
        </p:nvSpPr>
        <p:spPr>
          <a:xfrm>
            <a:off x="365760" y="182880"/>
            <a:ext cx="6103454" cy="457200"/>
          </a:xfrm>
        </p:spPr>
        <p:txBody>
          <a:bodyPr numCol="1">
            <a:noAutofit/>
          </a:bodyPr>
          <a:lstStyle/>
          <a:p>
            <a:r>
              <a:rPr lang="en-US" dirty="0"/>
              <a:t>Competitive Total Return</a:t>
            </a:r>
          </a:p>
        </p:txBody>
      </p:sp>
      <p:sp>
        <p:nvSpPr>
          <p:cNvPr id="6" name="Rectangle 5"/>
          <p:cNvSpPr/>
          <p:nvPr/>
        </p:nvSpPr>
        <p:spPr>
          <a:xfrm>
            <a:off x="3124908" y="1751615"/>
            <a:ext cx="2876108" cy="261610"/>
          </a:xfrm>
          <a:prstGeom prst="rect">
            <a:avLst/>
          </a:prstGeom>
        </p:spPr>
        <p:txBody>
          <a:bodyPr wrap="none" numCol="1">
            <a:spAutoFit/>
          </a:bodyPr>
          <a:lstStyle/>
          <a:p>
            <a:pPr>
              <a:spcAft>
                <a:spcPts val="600"/>
              </a:spcAft>
            </a:pPr>
            <a:r>
              <a:rPr lang="en-US" sz="1100" dirty="0">
                <a:solidFill>
                  <a:srgbClr val="00367C"/>
                </a:solidFill>
                <a:latin typeface="Arial" panose="020B0604020202020204" pitchFamily="34" charset="0"/>
                <a:cs typeface="Arial" panose="020B0604020202020204" pitchFamily="34" charset="0"/>
              </a:rPr>
              <a:t>(April 2011 through March 2021 - 10 years)</a:t>
            </a:r>
            <a:endParaRPr lang="en-US" sz="1100" baseline="30000" dirty="0">
              <a:solidFill>
                <a:srgbClr val="00367C"/>
              </a:solidFill>
              <a:latin typeface="Arial" panose="020B0604020202020204" pitchFamily="34" charset="0"/>
              <a:cs typeface="Arial" panose="020B0604020202020204" pitchFamily="34" charset="0"/>
            </a:endParaRPr>
          </a:p>
        </p:txBody>
      </p:sp>
      <p:grpSp>
        <p:nvGrpSpPr>
          <p:cNvPr id="10" name="Group 9"/>
          <p:cNvGrpSpPr/>
          <p:nvPr/>
        </p:nvGrpSpPr>
        <p:grpSpPr>
          <a:xfrm>
            <a:off x="610752" y="1847165"/>
            <a:ext cx="7906119" cy="2929231"/>
            <a:chOff x="517962" y="1943804"/>
            <a:chExt cx="8089508" cy="3616300"/>
          </a:xfrm>
        </p:grpSpPr>
        <p:graphicFrame>
          <p:nvGraphicFramePr>
            <p:cNvPr id="81" name="Chart 80">
              <a:extLst>
                <a:ext uri="{FF2B5EF4-FFF2-40B4-BE49-F238E27FC236}">
                  <a16:creationId xmlns:a16="http://schemas.microsoft.com/office/drawing/2014/main" id="{EDC0A9BD-C887-6E43-8E24-DB0877A059E1}"/>
                </a:ext>
              </a:extLst>
            </p:cNvPr>
            <p:cNvGraphicFramePr>
              <a:graphicFrameLocks noChangeAspect="1"/>
            </p:cNvGraphicFramePr>
            <p:nvPr>
              <p:extLst>
                <p:ext uri="{D42A27DB-BD31-4B8C-83A1-F6EECF244321}">
                  <p14:modId xmlns:p14="http://schemas.microsoft.com/office/powerpoint/2010/main" val="2234192762"/>
                </p:ext>
              </p:extLst>
            </p:nvPr>
          </p:nvGraphicFramePr>
          <p:xfrm>
            <a:off x="517962" y="1943804"/>
            <a:ext cx="8089508" cy="3616300"/>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63F88878-AB37-0F47-96EE-4158F9F892A4}"/>
                </a:ext>
              </a:extLst>
            </p:cNvPr>
            <p:cNvCxnSpPr>
              <a:cxnSpLocks noChangeAspect="1"/>
            </p:cNvCxnSpPr>
            <p:nvPr/>
          </p:nvCxnSpPr>
          <p:spPr>
            <a:xfrm flipV="1">
              <a:off x="8416912" y="2794218"/>
              <a:ext cx="0" cy="1309507"/>
            </a:xfrm>
            <a:prstGeom prst="line">
              <a:avLst/>
            </a:prstGeom>
            <a:ln w="12700">
              <a:solidFill>
                <a:srgbClr val="5497BC"/>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3F88878-AB37-0F47-96EE-4158F9F892A4}"/>
                </a:ext>
              </a:extLst>
            </p:cNvPr>
            <p:cNvCxnSpPr>
              <a:cxnSpLocks noChangeAspect="1"/>
            </p:cNvCxnSpPr>
            <p:nvPr/>
          </p:nvCxnSpPr>
          <p:spPr>
            <a:xfrm>
              <a:off x="812880" y="4103725"/>
              <a:ext cx="7604032" cy="0"/>
            </a:xfrm>
            <a:prstGeom prst="line">
              <a:avLst/>
            </a:prstGeom>
            <a:ln w="12700">
              <a:solidFill>
                <a:srgbClr val="5497BC"/>
              </a:solidFill>
              <a:prstDash val="sysDash"/>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7509144" y="1799997"/>
            <a:ext cx="1353312" cy="1351056"/>
            <a:chOff x="7762753" y="1968488"/>
            <a:chExt cx="1353312" cy="1351056"/>
          </a:xfrm>
        </p:grpSpPr>
        <p:sp>
          <p:nvSpPr>
            <p:cNvPr id="53" name="Oval 52">
              <a:extLst>
                <a:ext uri="{FF2B5EF4-FFF2-40B4-BE49-F238E27FC236}">
                  <a16:creationId xmlns:a16="http://schemas.microsoft.com/office/drawing/2014/main" id="{792E0498-B4D6-A24D-A1FC-81EBE0DFD796}"/>
                </a:ext>
              </a:extLst>
            </p:cNvPr>
            <p:cNvSpPr/>
            <p:nvPr/>
          </p:nvSpPr>
          <p:spPr>
            <a:xfrm rot="8100000">
              <a:off x="7762753" y="1968488"/>
              <a:ext cx="1353312" cy="1351056"/>
            </a:xfrm>
            <a:prstGeom prst="ellipse">
              <a:avLst/>
            </a:prstGeom>
            <a:solidFill>
              <a:srgbClr val="00367C"/>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54" name="Oval 53">
              <a:extLst>
                <a:ext uri="{FF2B5EF4-FFF2-40B4-BE49-F238E27FC236}">
                  <a16:creationId xmlns:a16="http://schemas.microsoft.com/office/drawing/2014/main" id="{E27F4C22-BBB0-AB43-8145-8716B4CB6387}"/>
                </a:ext>
              </a:extLst>
            </p:cNvPr>
            <p:cNvSpPr/>
            <p:nvPr/>
          </p:nvSpPr>
          <p:spPr>
            <a:xfrm>
              <a:off x="7890582" y="2103096"/>
              <a:ext cx="1078992" cy="1078992"/>
            </a:xfrm>
            <a:prstGeom prst="ellipse">
              <a:avLst/>
            </a:prstGeom>
            <a:solidFill>
              <a:schemeClr val="bg1"/>
            </a:solidFill>
            <a:ln>
              <a:solidFill>
                <a:srgbClr val="63C6E7">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52" name="TextBox 51">
              <a:extLst>
                <a:ext uri="{FF2B5EF4-FFF2-40B4-BE49-F238E27FC236}">
                  <a16:creationId xmlns:a16="http://schemas.microsoft.com/office/drawing/2014/main" id="{2209C89C-923B-D148-A624-542A6F9A587C}"/>
                </a:ext>
              </a:extLst>
            </p:cNvPr>
            <p:cNvSpPr txBox="1"/>
            <p:nvPr/>
          </p:nvSpPr>
          <p:spPr>
            <a:xfrm>
              <a:off x="7895334" y="2255128"/>
              <a:ext cx="1102232" cy="815608"/>
            </a:xfrm>
            <a:prstGeom prst="rect">
              <a:avLst/>
            </a:prstGeom>
            <a:noFill/>
          </p:spPr>
          <p:txBody>
            <a:bodyPr wrap="square" numCol="1" rtlCol="0">
              <a:spAutoFit/>
            </a:bodyPr>
            <a:lstStyle/>
            <a:p>
              <a:pPr algn="ctr"/>
              <a:r>
                <a:rPr lang="en-US" sz="1100" b="1" dirty="0">
                  <a:solidFill>
                    <a:srgbClr val="5497BC"/>
                  </a:solidFill>
                  <a:latin typeface="Arial" panose="020B0604020202020204" pitchFamily="34" charset="0"/>
                  <a:cs typeface="Arial" panose="020B0604020202020204" pitchFamily="34" charset="0"/>
                </a:rPr>
                <a:t>At 4.7%</a:t>
              </a:r>
              <a:r>
                <a:rPr lang="en-US" sz="1100" dirty="0">
                  <a:solidFill>
                    <a:srgbClr val="5497BC"/>
                  </a:solidFill>
                  <a:latin typeface="Arial" panose="020B0604020202020204" pitchFamily="34" charset="0"/>
                  <a:cs typeface="Arial" panose="020B0604020202020204" pitchFamily="34" charset="0"/>
                </a:rPr>
                <a:t>,</a:t>
              </a:r>
            </a:p>
            <a:p>
              <a:pPr algn="ctr"/>
              <a:r>
                <a:rPr lang="en-US" sz="900" b="1" dirty="0">
                  <a:solidFill>
                    <a:srgbClr val="173970"/>
                  </a:solidFill>
                  <a:latin typeface="Arial" panose="020B0604020202020204" pitchFamily="34" charset="0"/>
                  <a:cs typeface="Arial" panose="020B0604020202020204" pitchFamily="34" charset="0"/>
                </a:rPr>
                <a:t>direct real estate</a:t>
              </a:r>
            </a:p>
            <a:p>
              <a:pPr algn="ctr"/>
              <a:r>
                <a:rPr lang="en-US" sz="900" dirty="0">
                  <a:solidFill>
                    <a:srgbClr val="404040"/>
                  </a:solidFill>
                  <a:latin typeface="Arial" panose="020B0604020202020204" pitchFamily="34" charset="0"/>
                  <a:cs typeface="Arial" panose="020B0604020202020204" pitchFamily="34" charset="0"/>
                </a:rPr>
                <a:t>historically has generated more income</a:t>
              </a:r>
            </a:p>
          </p:txBody>
        </p:sp>
      </p:grpSp>
    </p:spTree>
    <p:extLst>
      <p:ext uri="{BB962C8B-B14F-4D97-AF65-F5344CB8AC3E}">
        <p14:creationId xmlns:p14="http://schemas.microsoft.com/office/powerpoint/2010/main" val="3993439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A61411-8C97-9D41-BFCE-1D17579E93D0}"/>
              </a:ext>
            </a:extLst>
          </p:cNvPr>
          <p:cNvSpPr/>
          <p:nvPr/>
        </p:nvSpPr>
        <p:spPr>
          <a:xfrm>
            <a:off x="457200" y="1194957"/>
            <a:ext cx="8238744" cy="646331"/>
          </a:xfrm>
          <a:prstGeom prst="rect">
            <a:avLst/>
          </a:prstGeom>
        </p:spPr>
        <p:txBody>
          <a:bodyPr wrap="square" numCol="1">
            <a:spAutoFit/>
          </a:bodyPr>
          <a:lstStyle/>
          <a:p>
            <a:pPr algn="ctr"/>
            <a:r>
              <a:rPr lang="en-US" dirty="0">
                <a:solidFill>
                  <a:srgbClr val="00367C"/>
                </a:solidFill>
                <a:latin typeface="Arial" panose="020B0604020202020204" pitchFamily="34" charset="0"/>
                <a:cs typeface="Arial" panose="020B0604020202020204" pitchFamily="34" charset="0"/>
              </a:rPr>
              <a:t>Returns from Private Real Estate Have Historically Been More Stable Compared to Publicly Traded REITs</a:t>
            </a:r>
          </a:p>
        </p:txBody>
      </p:sp>
      <p:graphicFrame>
        <p:nvGraphicFramePr>
          <p:cNvPr id="9" name="Chart 8">
            <a:extLst>
              <a:ext uri="{FF2B5EF4-FFF2-40B4-BE49-F238E27FC236}">
                <a16:creationId xmlns:a16="http://schemas.microsoft.com/office/drawing/2014/main" id="{B5993EC0-3DB8-4678-A25E-3A952174B890}"/>
              </a:ext>
            </a:extLst>
          </p:cNvPr>
          <p:cNvGraphicFramePr>
            <a:graphicFrameLocks noGrp="1"/>
          </p:cNvGraphicFramePr>
          <p:nvPr>
            <p:extLst>
              <p:ext uri="{D42A27DB-BD31-4B8C-83A1-F6EECF244321}">
                <p14:modId xmlns:p14="http://schemas.microsoft.com/office/powerpoint/2010/main" val="3319633435"/>
              </p:ext>
            </p:extLst>
          </p:nvPr>
        </p:nvGraphicFramePr>
        <p:xfrm>
          <a:off x="283464" y="1841288"/>
          <a:ext cx="8650027" cy="300238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C1D5EE0F-D80D-6245-8852-2B718C0ADA5A}"/>
              </a:ext>
            </a:extLst>
          </p:cNvPr>
          <p:cNvSpPr>
            <a:spLocks noGrp="1"/>
          </p:cNvSpPr>
          <p:nvPr>
            <p:ph type="ctrTitle"/>
          </p:nvPr>
        </p:nvSpPr>
        <p:spPr>
          <a:xfrm>
            <a:off x="365760" y="182880"/>
            <a:ext cx="6103454" cy="457200"/>
          </a:xfrm>
        </p:spPr>
        <p:txBody>
          <a:bodyPr numCol="1">
            <a:noAutofit/>
          </a:bodyPr>
          <a:lstStyle/>
          <a:p>
            <a:pPr lvl="0"/>
            <a:r>
              <a:rPr lang="en-US" dirty="0"/>
              <a:t>Private Real Estate vs. Public REITs</a:t>
            </a:r>
          </a:p>
        </p:txBody>
      </p:sp>
      <p:sp>
        <p:nvSpPr>
          <p:cNvPr id="11" name="TextBox 10">
            <a:extLst>
              <a:ext uri="{FF2B5EF4-FFF2-40B4-BE49-F238E27FC236}">
                <a16:creationId xmlns:a16="http://schemas.microsoft.com/office/drawing/2014/main" id="{4B005D49-4123-492B-8D8B-8235C9782C36}"/>
              </a:ext>
            </a:extLst>
          </p:cNvPr>
          <p:cNvSpPr txBox="1"/>
          <p:nvPr/>
        </p:nvSpPr>
        <p:spPr>
          <a:xfrm>
            <a:off x="283464" y="5054955"/>
            <a:ext cx="8729392" cy="215444"/>
          </a:xfrm>
          <a:prstGeom prst="rect">
            <a:avLst/>
          </a:prstGeom>
          <a:noFill/>
        </p:spPr>
        <p:txBody>
          <a:bodyPr wrap="square" numCol="1" rtlCol="0">
            <a:spAutoFit/>
          </a:bodyPr>
          <a:lstStyle/>
          <a:p>
            <a:r>
              <a:rPr lang="en-US" sz="775" dirty="0">
                <a:solidFill>
                  <a:srgbClr val="595959"/>
                </a:solidFill>
                <a:latin typeface="Arial" panose="020B0604020202020204" pitchFamily="34" charset="0"/>
                <a:cs typeface="Arial" panose="020B0604020202020204" pitchFamily="34" charset="0"/>
              </a:rPr>
              <a:t>Indices measured: Private Real Estate – NCREIF Fund Index Open-End Diversified Core (ODCE) Returns, Public REITs – Vanguard Real Estate Index Fund ETF Shares (VNQ).</a:t>
            </a:r>
          </a:p>
        </p:txBody>
      </p:sp>
      <p:sp>
        <p:nvSpPr>
          <p:cNvPr id="13" name="Rectangle 12"/>
          <p:cNvSpPr/>
          <p:nvPr/>
        </p:nvSpPr>
        <p:spPr>
          <a:xfrm>
            <a:off x="283464" y="5232696"/>
            <a:ext cx="8650027" cy="1220847"/>
          </a:xfrm>
          <a:prstGeom prst="rect">
            <a:avLst/>
          </a:prstGeom>
        </p:spPr>
        <p:txBody>
          <a:bodyPr wrap="square" numCol="1">
            <a:spAutoFit/>
          </a:bodyPr>
          <a:lstStyle/>
          <a:p>
            <a:pPr>
              <a:lnSpc>
                <a:spcPts val="800"/>
              </a:lnSpc>
              <a:spcAft>
                <a:spcPts val="500"/>
              </a:spcAft>
            </a:pPr>
            <a:r>
              <a:rPr lang="en-US" sz="775" dirty="0">
                <a:solidFill>
                  <a:schemeClr val="tx1">
                    <a:lumMod val="65000"/>
                    <a:lumOff val="35000"/>
                  </a:schemeClr>
                </a:solidFill>
                <a:latin typeface="Arial" panose="020B0604020202020204" pitchFamily="34" charset="0"/>
                <a:cs typeface="Arial" panose="020B0604020202020204" pitchFamily="34" charset="0"/>
              </a:rPr>
              <a:t>An investment in Cantor Fitzgerald Income Trust is not a direct investment in real estate, and has material differences from a direct investment in real estate, including those related to fees and expenses, liquidity and tax treatment. Cantor Fitzgerald Income Trust’s share price is subject to less volatility because its per share NAV is based on the value of real estate assets it owns and is not subject to market pricing forces as is the price of public REITs. Although Cantor Fitzgerald Income Trust’s share price may be subject to less volatility, the value of real estate may fluctuate and may be worth less than was initially paid for it. Cantor Fitzgerald Income Trust’s shares are significantly less liquid than public REITs, and are not immune to fluctuations. Private real estate is represented by the NCREIF ODCE and reflects the total returns of diversified, private core, open-end funds including leverage and fund expenses, but excluding management and advisory fees. The term core typically reflects lower risk investment strategies, utilizing low leverage and generally represented by equity ownership positions in stable U.S. operating properties. Funds are weighted equally, regardless of size. While funds used in this benchmark have characteristics that differ from Cantor Fitzgerald Income Trust (including differing management fees and leverage), Cantor Fitzgerald Income Trust’s management feels that the NCREIF ODCE is an appropriate and accepted index for the purpose of evaluating the total returns of direct real estate funds. Investors cannot invest in this index. Comparisons shown are for illustrative purposes only and do not represent specific investments. Cantor Fitzgerald Income Trust has the ability to utilize higher leverage than is allowed for the funds in the NCREIF ODCE, which could increase Cantor Fitzgerald Income Trust’s volatility relative to the Index. Additionally, an investment in Cantor Fitzgerald Income Trust is subject to certain fees that are not contemplated in the NCREIF ODCE.</a:t>
            </a:r>
          </a:p>
        </p:txBody>
      </p:sp>
      <p:sp>
        <p:nvSpPr>
          <p:cNvPr id="12" name="Rectangle 11"/>
          <p:cNvSpPr/>
          <p:nvPr/>
        </p:nvSpPr>
        <p:spPr>
          <a:xfrm>
            <a:off x="6781894" y="6328560"/>
            <a:ext cx="2225289" cy="215444"/>
          </a:xfrm>
          <a:prstGeom prst="rect">
            <a:avLst/>
          </a:prstGeom>
        </p:spPr>
        <p:txBody>
          <a:bodyPr wrap="none" numCol="1">
            <a:spAutoFit/>
          </a:bodyPr>
          <a:lstStyle/>
          <a:p>
            <a:pPr>
              <a:defRPr/>
            </a:pPr>
            <a:r>
              <a:rPr lang="en-US" sz="800" b="1" cap="all" dirty="0">
                <a:solidFill>
                  <a:srgbClr val="595959"/>
                </a:solidFill>
                <a:latin typeface="Arial" panose="020B0604020202020204" pitchFamily="34" charset="0"/>
                <a:cs typeface="Arial" panose="020B0604020202020204" pitchFamily="34" charset="0"/>
              </a:rPr>
              <a:t>Not for use in New Jersey or Ohio </a:t>
            </a:r>
            <a:endParaRPr lang="en-US" sz="800" b="1" cap="all" dirty="0">
              <a:solidFill>
                <a:srgbClr val="595959"/>
              </a:solidFill>
              <a:latin typeface="Arial" charset="0"/>
              <a:ea typeface="Arial" charset="0"/>
              <a:cs typeface="Arial" charset="0"/>
            </a:endParaRPr>
          </a:p>
        </p:txBody>
      </p:sp>
    </p:spTree>
    <p:extLst>
      <p:ext uri="{BB962C8B-B14F-4D97-AF65-F5344CB8AC3E}">
        <p14:creationId xmlns:p14="http://schemas.microsoft.com/office/powerpoint/2010/main" val="425441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a:xfrm>
            <a:off x="365761" y="1371600"/>
            <a:ext cx="8098712" cy="4001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None/>
            </a:pPr>
            <a:r>
              <a:rPr lang="en-US" sz="1000" dirty="0">
                <a:solidFill>
                  <a:srgbClr val="595959"/>
                </a:solidFill>
                <a:latin typeface="Arial" panose="020B0604020202020204" pitchFamily="34" charset="0"/>
                <a:cs typeface="Arial" panose="020B0604020202020204" pitchFamily="34" charset="0"/>
              </a:rPr>
              <a:t>The performance of Cantor Fitzgerald, L.P. is not indicative of performance of Cantor Fitzgerald Income Trust, Inc. (“Cantor Fitzgerald Income Trust“ or “CF Income Trust”). Cantor Fitzgerald Income Trust and Cantor Fitzgerald, L.P. are separate companies. An investor purchasing shares in Cantor Fitzgerald Income Trust’s public offering is making an investment in Cantor Fitzgerald Income Trust, not in Cantor Fitzgerald, L.P.</a:t>
            </a:r>
          </a:p>
          <a:p>
            <a:pPr>
              <a:buNone/>
            </a:pPr>
            <a:endParaRPr lang="en-US" sz="1000" dirty="0">
              <a:solidFill>
                <a:srgbClr val="595959"/>
              </a:solidFill>
              <a:latin typeface="Arial" panose="020B0604020202020204" pitchFamily="34" charset="0"/>
              <a:cs typeface="Arial" panose="020B0604020202020204" pitchFamily="34" charset="0"/>
            </a:endParaRPr>
          </a:p>
          <a:p>
            <a:pPr>
              <a:buNone/>
            </a:pPr>
            <a:r>
              <a:rPr lang="en-US" sz="1000" dirty="0">
                <a:solidFill>
                  <a:srgbClr val="595959"/>
                </a:solidFill>
                <a:latin typeface="Arial" panose="020B0604020202020204" pitchFamily="34" charset="0"/>
                <a:cs typeface="Arial" panose="020B0604020202020204" pitchFamily="34" charset="0"/>
              </a:rPr>
              <a:t>Cantor Fitzgerald, or Cantor, refers to Cantor Fitzgerald, L.P., its subsidiaries, including Cantor Fitzgerald &amp; Co., and its affiliates including BGC Partners (NASDAQ: BGCP) </a:t>
            </a:r>
            <a:r>
              <a:rPr lang="en-US" sz="1000" dirty="0">
                <a:solidFill>
                  <a:srgbClr val="595959"/>
                </a:solidFill>
                <a:latin typeface="Arial" charset="0"/>
                <a:ea typeface="Arial" charset="0"/>
                <a:cs typeface="Arial" charset="0"/>
              </a:rPr>
              <a:t>and Newmark Knight Frank (NASDAQ:NMRK).</a:t>
            </a:r>
          </a:p>
          <a:p>
            <a:pPr>
              <a:buNone/>
            </a:pPr>
            <a:endParaRPr lang="en-US" sz="1000" dirty="0">
              <a:solidFill>
                <a:srgbClr val="595959"/>
              </a:solidFill>
              <a:latin typeface="Arial" panose="020B0604020202020204" pitchFamily="34" charset="0"/>
              <a:cs typeface="Arial" panose="020B0604020202020204" pitchFamily="34" charset="0"/>
            </a:endParaRPr>
          </a:p>
          <a:p>
            <a:pPr>
              <a:buNone/>
            </a:pPr>
            <a:r>
              <a:rPr lang="en-US" sz="1000" dirty="0">
                <a:solidFill>
                  <a:srgbClr val="595959"/>
                </a:solidFill>
                <a:latin typeface="Arial" panose="020B0604020202020204" pitchFamily="34" charset="0"/>
                <a:cs typeface="Arial" panose="020B0604020202020204" pitchFamily="34" charset="0"/>
              </a:rPr>
              <a:t>Our affiliation with Cantor may not lead to investment opportunities for us. Cantor Fitzgerald Income Trust may compete with other companies affiliated with Cantor for investment opportunities.</a:t>
            </a:r>
          </a:p>
          <a:p>
            <a:pPr>
              <a:buNone/>
            </a:pPr>
            <a:endParaRPr lang="en-US" sz="1000" dirty="0">
              <a:solidFill>
                <a:srgbClr val="595959"/>
              </a:solidFill>
              <a:latin typeface="Arial" panose="020B0604020202020204" pitchFamily="34" charset="0"/>
              <a:cs typeface="Arial" panose="020B0604020202020204" pitchFamily="34" charset="0"/>
            </a:endParaRPr>
          </a:p>
          <a:p>
            <a:pPr>
              <a:buNone/>
            </a:pPr>
            <a:r>
              <a:rPr lang="en-US" sz="1000" dirty="0">
                <a:solidFill>
                  <a:srgbClr val="595959"/>
                </a:solidFill>
                <a:latin typeface="Arial" panose="020B0604020202020204" pitchFamily="34" charset="0"/>
                <a:cs typeface="Arial" panose="020B0604020202020204" pitchFamily="34" charset="0"/>
              </a:rPr>
              <a:t>Cantor Fitzgerald Income Trust has not been rated by any rating agency.</a:t>
            </a:r>
          </a:p>
          <a:p>
            <a:pPr>
              <a:buNone/>
            </a:pPr>
            <a:endParaRPr lang="en-US" sz="1000" dirty="0">
              <a:solidFill>
                <a:srgbClr val="595959"/>
              </a:solidFill>
              <a:latin typeface="Arial" panose="020B0604020202020204" pitchFamily="34" charset="0"/>
              <a:cs typeface="Arial" panose="020B0604020202020204" pitchFamily="34" charset="0"/>
            </a:endParaRPr>
          </a:p>
          <a:p>
            <a:pPr>
              <a:buNone/>
            </a:pPr>
            <a:r>
              <a:rPr lang="en-US" sz="1000" dirty="0">
                <a:solidFill>
                  <a:srgbClr val="595959"/>
                </a:solidFill>
                <a:latin typeface="Arial" panose="020B0604020202020204" pitchFamily="34" charset="0"/>
                <a:cs typeface="Arial" panose="020B0604020202020204" pitchFamily="34" charset="0"/>
              </a:rPr>
              <a:t>This presentation contains forward-looking statements about our business, including, in particular, statements about our plans, strategies and objectives. You can generally identify forward-looking statements by our use of forward-looking terminology such as “may,” “will,” “expect,” “intend,” “anticipate,” “estimate,” “believe,” “continue” or other similar words. You should not rely on these forward-looking statements because the matters they describe are subject to known and unknown risks, uncertainties and other unpredictable factors, many of which are beyond our control. Our actual results, performance and achievements may be materially different from that expressed or implied by these forward-looking statements.</a:t>
            </a:r>
          </a:p>
          <a:p>
            <a:pPr>
              <a:buNone/>
            </a:pPr>
            <a:endParaRPr lang="en-US" sz="1000" dirty="0">
              <a:solidFill>
                <a:srgbClr val="595959"/>
              </a:solidFill>
              <a:latin typeface="Arial" panose="020B0604020202020204" pitchFamily="34" charset="0"/>
              <a:cs typeface="Arial" panose="020B0604020202020204" pitchFamily="34" charset="0"/>
            </a:endParaRPr>
          </a:p>
          <a:p>
            <a:pPr>
              <a:buNone/>
            </a:pPr>
            <a:r>
              <a:rPr lang="en-US" sz="1000" dirty="0">
                <a:solidFill>
                  <a:srgbClr val="595959"/>
                </a:solidFill>
                <a:latin typeface="Arial" panose="020B0604020202020204" pitchFamily="34" charset="0"/>
                <a:cs typeface="Arial" panose="020B0604020202020204" pitchFamily="34" charset="0"/>
              </a:rPr>
              <a:t>CF Income Trust was formerly known as Rodin Global Property Trust, Inc. </a:t>
            </a:r>
          </a:p>
          <a:p>
            <a:pPr>
              <a:buNone/>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a:p>
            <a:pPr algn="just" eaLnBrk="1" hangingPunct="1">
              <a:lnSpc>
                <a:spcPct val="120000"/>
              </a:lnSpc>
              <a:spcBef>
                <a:spcPct val="0"/>
              </a:spcBef>
              <a:buFontTx/>
              <a:buNone/>
            </a:pPr>
            <a:endParaRPr lang="en-US" sz="1000" dirty="0">
              <a:solidFill>
                <a:schemeClr val="tx1">
                  <a:lumMod val="65000"/>
                  <a:lumOff val="35000"/>
                </a:schemeClr>
              </a:solidFill>
              <a:latin typeface="Arial" panose="020B0604020202020204" pitchFamily="34" charset="0"/>
              <a:ea typeface="Georgia" charset="0"/>
              <a:cs typeface="Arial" panose="020B0604020202020204" pitchFamily="34" charset="0"/>
            </a:endParaRPr>
          </a:p>
        </p:txBody>
      </p:sp>
      <p:sp>
        <p:nvSpPr>
          <p:cNvPr id="5" name="Title 1">
            <a:extLst>
              <a:ext uri="{FF2B5EF4-FFF2-40B4-BE49-F238E27FC236}">
                <a16:creationId xmlns:a16="http://schemas.microsoft.com/office/drawing/2014/main" id="{4B492CE3-54E5-434D-BFF4-78CDD5437F84}"/>
              </a:ext>
            </a:extLst>
          </p:cNvPr>
          <p:cNvSpPr txBox="1">
            <a:spLocks/>
          </p:cNvSpPr>
          <p:nvPr/>
        </p:nvSpPr>
        <p:spPr>
          <a:xfrm>
            <a:off x="365760" y="186122"/>
            <a:ext cx="6259651" cy="457200"/>
          </a:xfrm>
          <a:prstGeom prst="rect">
            <a:avLst/>
          </a:prstGeom>
          <a:ln>
            <a:noFill/>
          </a:ln>
        </p:spPr>
        <p:txBody>
          <a:bodyPr numCol="1"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200" b="1" dirty="0">
                <a:solidFill>
                  <a:schemeClr val="bg1"/>
                </a:solidFill>
                <a:latin typeface="Arial Narrow" panose="020B0604020202020204" pitchFamily="34" charset="0"/>
                <a:cs typeface="Arial Narrow" panose="020B0604020202020204" pitchFamily="34" charset="0"/>
              </a:rPr>
              <a:t>An Important Note Before We Begin</a:t>
            </a:r>
          </a:p>
        </p:txBody>
      </p:sp>
      <p:sp>
        <p:nvSpPr>
          <p:cNvPr id="2" name="TextBox 1"/>
          <p:cNvSpPr txBox="1"/>
          <p:nvPr/>
        </p:nvSpPr>
        <p:spPr>
          <a:xfrm>
            <a:off x="365761" y="5813333"/>
            <a:ext cx="4396483" cy="215444"/>
          </a:xfrm>
          <a:prstGeom prst="rect">
            <a:avLst/>
          </a:prstGeom>
          <a:noFill/>
        </p:spPr>
        <p:txBody>
          <a:bodyPr wrap="square" lIns="91440" tIns="45720" rIns="91440" bIns="45720" numCol="1" rtlCol="0" anchor="t">
            <a:spAutoFit/>
          </a:bodyPr>
          <a:lstStyle/>
          <a:p>
            <a:r>
              <a:rPr lang="en-US" sz="800" dirty="0">
                <a:solidFill>
                  <a:srgbClr val="595959"/>
                </a:solidFill>
                <a:latin typeface="Arial"/>
                <a:cs typeface="Arial"/>
              </a:rPr>
              <a:t>Current Publication Date: 1/19/2022</a:t>
            </a:r>
            <a:endParaRPr lang="en-US" sz="8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297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51181EA-E220-4480-AB9D-9894AACDE9B0}"/>
              </a:ext>
            </a:extLst>
          </p:cNvPr>
          <p:cNvGraphicFramePr>
            <a:graphicFrameLocks noGrp="1" noChangeAspect="1"/>
          </p:cNvGraphicFramePr>
          <p:nvPr>
            <p:extLst>
              <p:ext uri="{D42A27DB-BD31-4B8C-83A1-F6EECF244321}">
                <p14:modId xmlns:p14="http://schemas.microsoft.com/office/powerpoint/2010/main" val="2412272243"/>
              </p:ext>
            </p:extLst>
          </p:nvPr>
        </p:nvGraphicFramePr>
        <p:xfrm>
          <a:off x="457205" y="1807854"/>
          <a:ext cx="4114796" cy="286574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C8A61411-8C97-9D41-BFCE-1D17579E93D0}"/>
              </a:ext>
            </a:extLst>
          </p:cNvPr>
          <p:cNvSpPr/>
          <p:nvPr/>
        </p:nvSpPr>
        <p:spPr>
          <a:xfrm>
            <a:off x="457200" y="1194957"/>
            <a:ext cx="8238744" cy="646331"/>
          </a:xfrm>
          <a:prstGeom prst="rect">
            <a:avLst/>
          </a:prstGeom>
        </p:spPr>
        <p:txBody>
          <a:bodyPr wrap="square" numCol="1">
            <a:spAutoFit/>
          </a:bodyPr>
          <a:lstStyle/>
          <a:p>
            <a:pPr algn="ctr"/>
            <a:r>
              <a:rPr lang="en-US" dirty="0">
                <a:solidFill>
                  <a:srgbClr val="00367C"/>
                </a:solidFill>
                <a:latin typeface="Arial" panose="020B0604020202020204" pitchFamily="34" charset="0"/>
                <a:cs typeface="Arial" panose="020B0604020202020204" pitchFamily="34" charset="0"/>
              </a:rPr>
              <a:t>Core Real Estate has Generated Uncorrelated Returns Through </a:t>
            </a:r>
          </a:p>
          <a:p>
            <a:pPr algn="ctr"/>
            <a:r>
              <a:rPr lang="en-US" dirty="0">
                <a:solidFill>
                  <a:srgbClr val="00367C"/>
                </a:solidFill>
                <a:latin typeface="Arial" panose="020B0604020202020204" pitchFamily="34" charset="0"/>
                <a:cs typeface="Arial" panose="020B0604020202020204" pitchFamily="34" charset="0"/>
              </a:rPr>
              <a:t>Various Economic Cycles</a:t>
            </a:r>
          </a:p>
        </p:txBody>
      </p:sp>
      <p:sp>
        <p:nvSpPr>
          <p:cNvPr id="3" name="Title 2">
            <a:extLst>
              <a:ext uri="{FF2B5EF4-FFF2-40B4-BE49-F238E27FC236}">
                <a16:creationId xmlns:a16="http://schemas.microsoft.com/office/drawing/2014/main" id="{5F350639-A848-2A42-90A3-F2CF02ADA1D7}"/>
              </a:ext>
            </a:extLst>
          </p:cNvPr>
          <p:cNvSpPr>
            <a:spLocks noGrp="1"/>
          </p:cNvSpPr>
          <p:nvPr>
            <p:ph type="ctrTitle"/>
          </p:nvPr>
        </p:nvSpPr>
        <p:spPr>
          <a:xfrm>
            <a:off x="365760" y="182880"/>
            <a:ext cx="6103454" cy="457200"/>
          </a:xfrm>
        </p:spPr>
        <p:txBody>
          <a:bodyPr numCol="1">
            <a:noAutofit/>
          </a:bodyPr>
          <a:lstStyle/>
          <a:p>
            <a:r>
              <a:rPr lang="en-US" dirty="0"/>
              <a:t>Commercial Real Estate Investment Environment</a:t>
            </a:r>
          </a:p>
        </p:txBody>
      </p:sp>
      <p:sp>
        <p:nvSpPr>
          <p:cNvPr id="7" name="TextBox 6">
            <a:extLst>
              <a:ext uri="{FF2B5EF4-FFF2-40B4-BE49-F238E27FC236}">
                <a16:creationId xmlns:a16="http://schemas.microsoft.com/office/drawing/2014/main" id="{5DC447F8-F6BF-764F-BF8E-8A5A50C68DAD}"/>
              </a:ext>
            </a:extLst>
          </p:cNvPr>
          <p:cNvSpPr txBox="1"/>
          <p:nvPr/>
        </p:nvSpPr>
        <p:spPr>
          <a:xfrm>
            <a:off x="289451" y="4814492"/>
            <a:ext cx="8754694" cy="1644040"/>
          </a:xfrm>
          <a:prstGeom prst="rect">
            <a:avLst/>
          </a:prstGeom>
          <a:noFill/>
        </p:spPr>
        <p:txBody>
          <a:bodyPr wrap="square" numCol="1" anchor="b">
            <a:spAutoFit/>
          </a:bodyPr>
          <a:lstStyle/>
          <a:p>
            <a:pPr>
              <a:lnSpc>
                <a:spcPts val="775"/>
              </a:lnSpc>
              <a:spcAft>
                <a:spcPts val="300"/>
              </a:spcAft>
              <a:defRPr/>
            </a:pPr>
            <a:r>
              <a:rPr lang="en-US" sz="775" dirty="0">
                <a:solidFill>
                  <a:schemeClr val="tx1">
                    <a:lumMod val="65000"/>
                    <a:lumOff val="35000"/>
                  </a:schemeClr>
                </a:solidFill>
                <a:latin typeface="Arial" charset="0"/>
                <a:ea typeface="Arial" charset="0"/>
                <a:cs typeface="Arial" charset="0"/>
              </a:rPr>
              <a:t>Sources: </a:t>
            </a:r>
            <a:r>
              <a:rPr lang="en-US" sz="775" dirty="0">
                <a:solidFill>
                  <a:schemeClr val="tx1">
                    <a:lumMod val="65000"/>
                    <a:lumOff val="35000"/>
                  </a:schemeClr>
                </a:solidFill>
                <a:latin typeface="Arial" panose="020B0604020202020204" pitchFamily="34" charset="0"/>
                <a:cs typeface="Arial" panose="020B0604020202020204" pitchFamily="34" charset="0"/>
              </a:rPr>
              <a:t>NCREIF Fund Index Open-End Diversified Core (ODCE) Returns</a:t>
            </a:r>
          </a:p>
          <a:p>
            <a:pPr>
              <a:lnSpc>
                <a:spcPts val="775"/>
              </a:lnSpc>
              <a:spcAft>
                <a:spcPts val="300"/>
              </a:spcAft>
            </a:pPr>
            <a:r>
              <a:rPr lang="en-US" sz="775" dirty="0">
                <a:solidFill>
                  <a:schemeClr val="tx1">
                    <a:lumMod val="65000"/>
                    <a:lumOff val="35000"/>
                  </a:schemeClr>
                </a:solidFill>
                <a:latin typeface="Arial" panose="020B0604020202020204" pitchFamily="34" charset="0"/>
                <a:cs typeface="Arial" panose="020B0604020202020204" pitchFamily="34" charset="0"/>
              </a:rPr>
              <a:t>Correlations estimated pairwise using return history from 1Q03 to 1Q21 as available. NASDAQ return correlations estimated using returns from 4Q03 to 1Q21. </a:t>
            </a:r>
          </a:p>
          <a:p>
            <a:pPr>
              <a:lnSpc>
                <a:spcPts val="775"/>
              </a:lnSpc>
              <a:spcAft>
                <a:spcPts val="300"/>
              </a:spcAft>
            </a:pPr>
            <a:r>
              <a:rPr lang="en-US" sz="775" dirty="0">
                <a:solidFill>
                  <a:schemeClr val="tx1">
                    <a:lumMod val="65000"/>
                    <a:lumOff val="35000"/>
                  </a:schemeClr>
                </a:solidFill>
                <a:latin typeface="Arial" panose="020B0604020202020204" pitchFamily="34" charset="0"/>
                <a:cs typeface="Arial" panose="020B0604020202020204" pitchFamily="34" charset="0"/>
              </a:rPr>
              <a:t>Sources: Rosen Consulting Group, NCREIF, NAREIT, Dow Jones, NASDAQ, MSCI, BAML, Federal Reserve.</a:t>
            </a:r>
          </a:p>
          <a:p>
            <a:pPr>
              <a:lnSpc>
                <a:spcPts val="775"/>
              </a:lnSpc>
              <a:spcAft>
                <a:spcPts val="400"/>
              </a:spcAft>
              <a:defRPr/>
            </a:pPr>
            <a:r>
              <a:rPr lang="en-US" sz="775" dirty="0">
                <a:solidFill>
                  <a:schemeClr val="tx1">
                    <a:lumMod val="65000"/>
                    <a:lumOff val="35000"/>
                  </a:schemeClr>
                </a:solidFill>
                <a:latin typeface="Arial" panose="020B0604020202020204" pitchFamily="34" charset="0"/>
                <a:cs typeface="Arial" panose="020B0604020202020204" pitchFamily="34" charset="0"/>
              </a:rPr>
              <a:t>An investment in Cantor Fitzgerald Income Trust is not a direct investment in real estate, and has material differences from a direct investment in real estate, including those related to fees and expenses, liquidity and tax treatment. Cantor Fitzgerald Income Trust’s share price is subject to less volatility because its per share NAV is based on the value of real estate assets it owns and is not subject to market pricing forces as is the price of public REITs. Although Cantor Fitzgerald Income Trust’s share price is subject to less volatility, the value of real estate may fluctuate and may be worth less than was initially paid for it. Cantor Fitzgerald Income Trust’s shares are significantly less liquid than public REITs, and are not immune to fluctuations. Private real estate is represented by the NCREIF ODCE and reflects the total returns of diversified, private core, open-end funds including leverage and fund expenses, but excluding management and advisory fees. The term core typically reflects lower risk investment strategies, utilizing low leverage and generally represented by equity ownership positions in stable U.S. operating properties. Funds are weighted equally, regardless of size. While funds used in this benchmark have characteristics that differ from Cantor Fitzgerald Income Trust (including differing management fees and leverage), Cantor Fitzgerald Income Trust’s management feels that the NCREIF ODCE is an appropriate and accepted index for the purpose of evaluating the total returns of direct real estate funds. Investors cannot invest in this index. Comparisons shown are for illustrative purposes only and do not represent specific investments. Cantor Fitzgerald Income Trust has the ability to utilize higher leverage than is allowed for the funds in the NCREIF ODCE, which could increase Cantor Fitzgerald Income Trust’s volatility relative to the Index. Additionally, an investment in Cantor Fitzgerald Income Trust is subject to certain fees that are not contemplated in the NCREIF ODCE.</a:t>
            </a:r>
          </a:p>
        </p:txBody>
      </p:sp>
      <p:sp>
        <p:nvSpPr>
          <p:cNvPr id="13" name="TextBox 12">
            <a:extLst>
              <a:ext uri="{FF2B5EF4-FFF2-40B4-BE49-F238E27FC236}">
                <a16:creationId xmlns:a16="http://schemas.microsoft.com/office/drawing/2014/main" id="{4251B874-4722-45CF-A16B-BC9BAB45DE37}"/>
              </a:ext>
            </a:extLst>
          </p:cNvPr>
          <p:cNvSpPr txBox="1"/>
          <p:nvPr/>
        </p:nvSpPr>
        <p:spPr>
          <a:xfrm>
            <a:off x="4905860" y="1865861"/>
            <a:ext cx="3790085" cy="438582"/>
          </a:xfrm>
          <a:prstGeom prst="rect">
            <a:avLst/>
          </a:prstGeom>
          <a:noFill/>
        </p:spPr>
        <p:txBody>
          <a:bodyPr wrap="square" numCol="1" rtlCol="0">
            <a:spAutoFit/>
          </a:bodyPr>
          <a:lstStyle/>
          <a:p>
            <a:pPr algn="ctr">
              <a:spcAft>
                <a:spcPts val="300"/>
              </a:spcAft>
            </a:pPr>
            <a:r>
              <a:rPr lang="en-US" sz="1100" b="1" dirty="0">
                <a:solidFill>
                  <a:srgbClr val="00367C"/>
                </a:solidFill>
                <a:latin typeface="Arial" charset="0"/>
                <a:ea typeface="Arial" charset="0"/>
                <a:cs typeface="Arial" charset="0"/>
              </a:rPr>
              <a:t>Historical Return Correlations</a:t>
            </a:r>
          </a:p>
          <a:p>
            <a:pPr algn="ctr">
              <a:spcAft>
                <a:spcPts val="300"/>
              </a:spcAft>
            </a:pPr>
            <a:r>
              <a:rPr lang="en-US" sz="900" dirty="0">
                <a:solidFill>
                  <a:srgbClr val="00367C"/>
                </a:solidFill>
                <a:latin typeface="Arial" charset="0"/>
                <a:ea typeface="Arial" charset="0"/>
                <a:cs typeface="Arial" charset="0"/>
              </a:rPr>
              <a:t>Q1 2003 – Q1 2021</a:t>
            </a:r>
          </a:p>
        </p:txBody>
      </p:sp>
      <p:sp>
        <p:nvSpPr>
          <p:cNvPr id="14" name="Rectangle 13"/>
          <p:cNvSpPr/>
          <p:nvPr/>
        </p:nvSpPr>
        <p:spPr>
          <a:xfrm>
            <a:off x="6781894" y="6328560"/>
            <a:ext cx="2225289" cy="215444"/>
          </a:xfrm>
          <a:prstGeom prst="rect">
            <a:avLst/>
          </a:prstGeom>
        </p:spPr>
        <p:txBody>
          <a:bodyPr wrap="none" numCol="1">
            <a:spAutoFit/>
          </a:bodyPr>
          <a:lstStyle/>
          <a:p>
            <a:pPr>
              <a:defRPr/>
            </a:pPr>
            <a:r>
              <a:rPr lang="en-US" sz="800" b="1" cap="all" dirty="0">
                <a:solidFill>
                  <a:srgbClr val="595959"/>
                </a:solidFill>
                <a:latin typeface="Arial" panose="020B0604020202020204" pitchFamily="34" charset="0"/>
                <a:cs typeface="Arial" panose="020B0604020202020204" pitchFamily="34" charset="0"/>
              </a:rPr>
              <a:t>Not for use in New Jersey or Ohio </a:t>
            </a:r>
            <a:endParaRPr lang="en-US" sz="800" b="1" cap="all" dirty="0">
              <a:solidFill>
                <a:srgbClr val="595959"/>
              </a:solidFill>
              <a:latin typeface="Arial" charset="0"/>
              <a:ea typeface="Arial" charset="0"/>
              <a:cs typeface="Arial" charset="0"/>
            </a:endParaRPr>
          </a:p>
        </p:txBody>
      </p:sp>
      <p:graphicFrame>
        <p:nvGraphicFramePr>
          <p:cNvPr id="12" name="Table 11">
            <a:extLst>
              <a:ext uri="{FF2B5EF4-FFF2-40B4-BE49-F238E27FC236}">
                <a16:creationId xmlns:a16="http://schemas.microsoft.com/office/drawing/2014/main" id="{62D7CB6C-1DCC-7141-B522-DE576C35FECB}"/>
              </a:ext>
            </a:extLst>
          </p:cNvPr>
          <p:cNvGraphicFramePr>
            <a:graphicFrameLocks noGrp="1"/>
          </p:cNvGraphicFramePr>
          <p:nvPr>
            <p:extLst>
              <p:ext uri="{D42A27DB-BD31-4B8C-83A1-F6EECF244321}">
                <p14:modId xmlns:p14="http://schemas.microsoft.com/office/powerpoint/2010/main" val="3003719818"/>
              </p:ext>
            </p:extLst>
          </p:nvPr>
        </p:nvGraphicFramePr>
        <p:xfrm>
          <a:off x="4648198" y="2256740"/>
          <a:ext cx="4202743" cy="2230786"/>
        </p:xfrm>
        <a:graphic>
          <a:graphicData uri="http://schemas.openxmlformats.org/drawingml/2006/table">
            <a:tbl>
              <a:tblPr>
                <a:tableStyleId>{5C22544A-7EE6-4342-B048-85BDC9FD1C3A}</a:tableStyleId>
              </a:tblPr>
              <a:tblGrid>
                <a:gridCol w="533402">
                  <a:extLst>
                    <a:ext uri="{9D8B030D-6E8A-4147-A177-3AD203B41FA5}">
                      <a16:colId xmlns:a16="http://schemas.microsoft.com/office/drawing/2014/main" val="1009586257"/>
                    </a:ext>
                  </a:extLst>
                </a:gridCol>
                <a:gridCol w="393084">
                  <a:extLst>
                    <a:ext uri="{9D8B030D-6E8A-4147-A177-3AD203B41FA5}">
                      <a16:colId xmlns:a16="http://schemas.microsoft.com/office/drawing/2014/main" val="3602681588"/>
                    </a:ext>
                  </a:extLst>
                </a:gridCol>
                <a:gridCol w="546043">
                  <a:extLst>
                    <a:ext uri="{9D8B030D-6E8A-4147-A177-3AD203B41FA5}">
                      <a16:colId xmlns:a16="http://schemas.microsoft.com/office/drawing/2014/main" val="2298254708"/>
                    </a:ext>
                  </a:extLst>
                </a:gridCol>
                <a:gridCol w="609262">
                  <a:extLst>
                    <a:ext uri="{9D8B030D-6E8A-4147-A177-3AD203B41FA5}">
                      <a16:colId xmlns:a16="http://schemas.microsoft.com/office/drawing/2014/main" val="3519678894"/>
                    </a:ext>
                  </a:extLst>
                </a:gridCol>
                <a:gridCol w="482823">
                  <a:extLst>
                    <a:ext uri="{9D8B030D-6E8A-4147-A177-3AD203B41FA5}">
                      <a16:colId xmlns:a16="http://schemas.microsoft.com/office/drawing/2014/main" val="453041885"/>
                    </a:ext>
                  </a:extLst>
                </a:gridCol>
                <a:gridCol w="546043">
                  <a:extLst>
                    <a:ext uri="{9D8B030D-6E8A-4147-A177-3AD203B41FA5}">
                      <a16:colId xmlns:a16="http://schemas.microsoft.com/office/drawing/2014/main" val="1204752919"/>
                    </a:ext>
                  </a:extLst>
                </a:gridCol>
                <a:gridCol w="546043">
                  <a:extLst>
                    <a:ext uri="{9D8B030D-6E8A-4147-A177-3AD203B41FA5}">
                      <a16:colId xmlns:a16="http://schemas.microsoft.com/office/drawing/2014/main" val="1004347088"/>
                    </a:ext>
                  </a:extLst>
                </a:gridCol>
                <a:gridCol w="546043">
                  <a:extLst>
                    <a:ext uri="{9D8B030D-6E8A-4147-A177-3AD203B41FA5}">
                      <a16:colId xmlns:a16="http://schemas.microsoft.com/office/drawing/2014/main" val="3379343992"/>
                    </a:ext>
                  </a:extLst>
                </a:gridCol>
              </a:tblGrid>
              <a:tr h="353110">
                <a:tc>
                  <a:txBody>
                    <a:bodyPr/>
                    <a:lstStyle/>
                    <a:p>
                      <a:pPr algn="l" fontAlgn="b"/>
                      <a:r>
                        <a:rPr lang="en-US" sz="700" b="1" u="none" strike="noStrike" dirty="0">
                          <a:solidFill>
                            <a:srgbClr val="595959"/>
                          </a:solidFill>
                          <a:effectLst/>
                          <a:latin typeface="Arial" panose="020B0604020202020204" pitchFamily="34" charset="0"/>
                          <a:cs typeface="Arial" panose="020B0604020202020204" pitchFamily="34" charset="0"/>
                        </a:rPr>
                        <a:t> </a:t>
                      </a:r>
                      <a:endParaRPr lang="en-US" sz="700" b="1" i="0" u="none" strike="noStrike" dirty="0">
                        <a:solidFill>
                          <a:srgbClr val="595959"/>
                        </a:solidFill>
                        <a:effectLst/>
                        <a:latin typeface="Arial" panose="020B0604020202020204" pitchFamily="34" charset="0"/>
                        <a:cs typeface="Arial" panose="020B0604020202020204" pitchFamily="34" charset="0"/>
                      </a:endParaRPr>
                    </a:p>
                  </a:txBody>
                  <a:tcPr marL="5546" marR="5546" marT="5546" marB="0" anchor="b">
                    <a:noFill/>
                  </a:tcPr>
                </a:tc>
                <a:tc>
                  <a:txBody>
                    <a:bodyPr/>
                    <a:lstStyle/>
                    <a:p>
                      <a:pPr algn="ctr" fontAlgn="b"/>
                      <a:r>
                        <a:rPr lang="en-US" sz="700" b="1" u="none" strike="noStrike" dirty="0">
                          <a:solidFill>
                            <a:srgbClr val="595959"/>
                          </a:solidFill>
                          <a:effectLst/>
                          <a:latin typeface="Arial" panose="020B0604020202020204" pitchFamily="34" charset="0"/>
                          <a:cs typeface="Arial" panose="020B0604020202020204" pitchFamily="34" charset="0"/>
                        </a:rPr>
                        <a:t>10YR </a:t>
                      </a:r>
                      <a:br>
                        <a:rPr lang="en-US" sz="700" b="1" u="none" strike="noStrike" dirty="0">
                          <a:solidFill>
                            <a:srgbClr val="595959"/>
                          </a:solidFill>
                          <a:effectLst/>
                          <a:latin typeface="Arial" panose="020B0604020202020204" pitchFamily="34" charset="0"/>
                          <a:cs typeface="Arial" panose="020B0604020202020204" pitchFamily="34" charset="0"/>
                        </a:rPr>
                      </a:br>
                      <a:r>
                        <a:rPr lang="en-US" sz="700" b="1" u="none" strike="noStrike" dirty="0">
                          <a:solidFill>
                            <a:srgbClr val="595959"/>
                          </a:solidFill>
                          <a:effectLst/>
                          <a:latin typeface="Arial" panose="020B0604020202020204" pitchFamily="34" charset="0"/>
                          <a:cs typeface="Arial" panose="020B0604020202020204" pitchFamily="34" charset="0"/>
                        </a:rPr>
                        <a:t>Treasury</a:t>
                      </a:r>
                      <a:endParaRPr lang="en-US" sz="700" b="1" i="0" u="none" strike="noStrike" dirty="0">
                        <a:solidFill>
                          <a:srgbClr val="595959"/>
                        </a:solidFill>
                        <a:effectLst/>
                        <a:latin typeface="Arial" panose="020B0604020202020204" pitchFamily="34" charset="0"/>
                        <a:cs typeface="Arial" panose="020B0604020202020204" pitchFamily="34" charset="0"/>
                      </a:endParaRPr>
                    </a:p>
                  </a:txBody>
                  <a:tcPr marL="5546" marR="5546" marT="5546" marB="0" anchor="b">
                    <a:lnB w="12700" cmpd="sng">
                      <a:noFill/>
                    </a:lnB>
                    <a:noFill/>
                  </a:tcPr>
                </a:tc>
                <a:tc>
                  <a:txBody>
                    <a:bodyPr/>
                    <a:lstStyle/>
                    <a:p>
                      <a:pPr algn="ctr" fontAlgn="b"/>
                      <a:r>
                        <a:rPr lang="en-US" sz="700" b="1" u="none" strike="noStrike" dirty="0">
                          <a:solidFill>
                            <a:srgbClr val="595959"/>
                          </a:solidFill>
                          <a:effectLst/>
                          <a:latin typeface="Arial" panose="020B0604020202020204" pitchFamily="34" charset="0"/>
                          <a:cs typeface="Arial" panose="020B0604020202020204" pitchFamily="34" charset="0"/>
                        </a:rPr>
                        <a:t>U.S. Corp. Investment Grade</a:t>
                      </a:r>
                      <a:endParaRPr lang="en-US" sz="700" b="1" i="0" u="none" strike="noStrike" dirty="0">
                        <a:solidFill>
                          <a:srgbClr val="595959"/>
                        </a:solidFill>
                        <a:effectLst/>
                        <a:latin typeface="Arial" panose="020B0604020202020204" pitchFamily="34" charset="0"/>
                        <a:cs typeface="Arial" panose="020B0604020202020204" pitchFamily="34" charset="0"/>
                      </a:endParaRPr>
                    </a:p>
                  </a:txBody>
                  <a:tcPr marL="5546" marR="5546" marT="5546" marB="0" anchor="b">
                    <a:lnB w="12700" cmpd="sng">
                      <a:noFill/>
                    </a:lnB>
                    <a:noFill/>
                  </a:tcPr>
                </a:tc>
                <a:tc>
                  <a:txBody>
                    <a:bodyPr/>
                    <a:lstStyle/>
                    <a:p>
                      <a:pPr algn="ctr" fontAlgn="b"/>
                      <a:r>
                        <a:rPr lang="en-US" sz="700" b="1" i="0" u="none" strike="noStrike" dirty="0">
                          <a:solidFill>
                            <a:srgbClr val="595959"/>
                          </a:solidFill>
                          <a:effectLst/>
                          <a:latin typeface="Arial" panose="020B0604020202020204" pitchFamily="34" charset="0"/>
                          <a:cs typeface="Arial" panose="020B0604020202020204" pitchFamily="34" charset="0"/>
                        </a:rPr>
                        <a:t>Global Equity</a:t>
                      </a:r>
                      <a:br>
                        <a:rPr lang="en-US" sz="700" b="1" i="0" u="none" strike="noStrike" dirty="0">
                          <a:solidFill>
                            <a:srgbClr val="595959"/>
                          </a:solidFill>
                          <a:effectLst/>
                          <a:latin typeface="Arial" panose="020B0604020202020204" pitchFamily="34" charset="0"/>
                          <a:cs typeface="Arial" panose="020B0604020202020204" pitchFamily="34" charset="0"/>
                        </a:rPr>
                      </a:br>
                      <a:r>
                        <a:rPr lang="en-US" sz="700" b="1" i="0" u="none" strike="noStrike" dirty="0">
                          <a:solidFill>
                            <a:srgbClr val="595959"/>
                          </a:solidFill>
                          <a:effectLst/>
                          <a:latin typeface="Arial" panose="020B0604020202020204" pitchFamily="34" charset="0"/>
                          <a:cs typeface="Arial" panose="020B0604020202020204" pitchFamily="34" charset="0"/>
                        </a:rPr>
                        <a:t>Developed Market</a:t>
                      </a:r>
                    </a:p>
                  </a:txBody>
                  <a:tcPr marL="5546" marR="5546" marT="5546" marB="0" anchor="b">
                    <a:lnB w="12700" cmpd="sng">
                      <a:noFill/>
                    </a:lnB>
                    <a:noFill/>
                  </a:tcPr>
                </a:tc>
                <a:tc>
                  <a:txBody>
                    <a:bodyPr/>
                    <a:lstStyle/>
                    <a:p>
                      <a:pPr algn="ctr" fontAlgn="b"/>
                      <a:r>
                        <a:rPr lang="en-US" sz="700" b="1" i="0" u="none" strike="noStrike" dirty="0">
                          <a:solidFill>
                            <a:srgbClr val="595959"/>
                          </a:solidFill>
                          <a:effectLst/>
                          <a:latin typeface="Arial" panose="020B0604020202020204" pitchFamily="34" charset="0"/>
                          <a:cs typeface="Arial" panose="020B0604020202020204" pitchFamily="34" charset="0"/>
                        </a:rPr>
                        <a:t>NASDAQ</a:t>
                      </a:r>
                    </a:p>
                  </a:txBody>
                  <a:tcPr marL="5546" marR="5546" marT="5546" marB="0" anchor="b">
                    <a:lnB w="12700" cmpd="sng">
                      <a:noFill/>
                    </a:lnB>
                    <a:noFill/>
                  </a:tcPr>
                </a:tc>
                <a:tc>
                  <a:txBody>
                    <a:bodyPr/>
                    <a:lstStyle/>
                    <a:p>
                      <a:pPr algn="ctr" fontAlgn="b"/>
                      <a:r>
                        <a:rPr lang="en-US" sz="700" b="1" i="0" u="none" strike="noStrike" dirty="0">
                          <a:solidFill>
                            <a:srgbClr val="595959"/>
                          </a:solidFill>
                          <a:effectLst/>
                          <a:latin typeface="Arial" panose="020B0604020202020204" pitchFamily="34" charset="0"/>
                          <a:cs typeface="Arial" panose="020B0604020202020204" pitchFamily="34" charset="0"/>
                        </a:rPr>
                        <a:t>Dow Jones Industrial</a:t>
                      </a:r>
                    </a:p>
                  </a:txBody>
                  <a:tcPr marL="5546" marR="5546" marT="5546" marB="0" anchor="b">
                    <a:lnB w="12700" cmpd="sng">
                      <a:noFill/>
                    </a:lnB>
                    <a:noFill/>
                  </a:tcPr>
                </a:tc>
                <a:tc>
                  <a:txBody>
                    <a:bodyPr/>
                    <a:lstStyle/>
                    <a:p>
                      <a:pPr marL="0" marR="0" lvl="0" indent="0" algn="ctr" defTabSz="1036290" rtl="0" eaLnBrk="1" fontAlgn="b" latinLnBrk="0" hangingPunct="1">
                        <a:lnSpc>
                          <a:spcPct val="100000"/>
                        </a:lnSpc>
                        <a:spcBef>
                          <a:spcPts val="0"/>
                        </a:spcBef>
                        <a:spcAft>
                          <a:spcPts val="0"/>
                        </a:spcAft>
                        <a:buClrTx/>
                        <a:buSzTx/>
                        <a:buFontTx/>
                        <a:buNone/>
                        <a:tabLst/>
                        <a:defRPr/>
                      </a:pPr>
                      <a:r>
                        <a:rPr lang="en-US" sz="700" b="1" i="0" u="none" strike="noStrike" dirty="0">
                          <a:solidFill>
                            <a:srgbClr val="595959"/>
                          </a:solidFill>
                          <a:effectLst/>
                          <a:latin typeface="Arial" panose="020B0604020202020204" pitchFamily="34" charset="0"/>
                          <a:cs typeface="Arial" panose="020B0604020202020204" pitchFamily="34" charset="0"/>
                        </a:rPr>
                        <a:t>REITs</a:t>
                      </a:r>
                    </a:p>
                  </a:txBody>
                  <a:tcPr marL="5546" marR="5546" marT="5546" marB="0" anchor="b">
                    <a:lnB w="12700" cmpd="sng">
                      <a:noFill/>
                    </a:lnB>
                    <a:noFill/>
                  </a:tcPr>
                </a:tc>
                <a:tc>
                  <a:txBody>
                    <a:bodyPr/>
                    <a:lstStyle/>
                    <a:p>
                      <a:pPr marL="0" marR="0" lvl="0" indent="0" algn="ctr" defTabSz="1036290" rtl="0" eaLnBrk="1" fontAlgn="b" latinLnBrk="0" hangingPunct="1">
                        <a:lnSpc>
                          <a:spcPct val="100000"/>
                        </a:lnSpc>
                        <a:spcBef>
                          <a:spcPts val="0"/>
                        </a:spcBef>
                        <a:spcAft>
                          <a:spcPts val="0"/>
                        </a:spcAft>
                        <a:buClrTx/>
                        <a:buSzTx/>
                        <a:buFontTx/>
                        <a:buNone/>
                        <a:tabLst/>
                        <a:defRPr/>
                      </a:pPr>
                      <a:r>
                        <a:rPr lang="en-US" sz="700" b="1" i="0" u="none" strike="noStrike" dirty="0">
                          <a:solidFill>
                            <a:srgbClr val="595959"/>
                          </a:solidFill>
                          <a:effectLst/>
                          <a:latin typeface="Arial" panose="020B0604020202020204" pitchFamily="34" charset="0"/>
                          <a:cs typeface="Arial" panose="020B0604020202020204" pitchFamily="34" charset="0"/>
                        </a:rPr>
                        <a:t>NCREIF</a:t>
                      </a:r>
                      <a:br>
                        <a:rPr lang="en-US" sz="700" b="1" i="0" u="none" strike="noStrike" dirty="0">
                          <a:solidFill>
                            <a:srgbClr val="595959"/>
                          </a:solidFill>
                          <a:effectLst/>
                          <a:latin typeface="Arial" panose="020B0604020202020204" pitchFamily="34" charset="0"/>
                          <a:cs typeface="Arial" panose="020B0604020202020204" pitchFamily="34" charset="0"/>
                        </a:rPr>
                      </a:br>
                      <a:r>
                        <a:rPr lang="en-US" sz="700" b="1" i="0" u="none" strike="noStrike" dirty="0">
                          <a:solidFill>
                            <a:srgbClr val="595959"/>
                          </a:solidFill>
                          <a:effectLst/>
                          <a:latin typeface="Arial" panose="020B0604020202020204" pitchFamily="34" charset="0"/>
                          <a:cs typeface="Arial" panose="020B0604020202020204" pitchFamily="34" charset="0"/>
                        </a:rPr>
                        <a:t>NPI</a:t>
                      </a:r>
                    </a:p>
                  </a:txBody>
                  <a:tcPr marL="5546" marR="5546" marT="5546" marB="0" anchor="b">
                    <a:lnB w="12700" cmpd="sng">
                      <a:noFill/>
                    </a:lnB>
                    <a:noFill/>
                  </a:tcPr>
                </a:tc>
                <a:extLst>
                  <a:ext uri="{0D108BD9-81ED-4DB2-BD59-A6C34878D82A}">
                    <a16:rowId xmlns:a16="http://schemas.microsoft.com/office/drawing/2014/main" val="2173739527"/>
                  </a:ext>
                </a:extLst>
              </a:tr>
              <a:tr h="157073">
                <a:tc>
                  <a:txBody>
                    <a:bodyPr/>
                    <a:lstStyle/>
                    <a:p>
                      <a:pPr algn="l" fontAlgn="b"/>
                      <a:r>
                        <a:rPr lang="en-US" sz="675" b="1" i="0" u="none" strike="noStrike" dirty="0">
                          <a:solidFill>
                            <a:srgbClr val="595959"/>
                          </a:solidFill>
                          <a:effectLst/>
                          <a:latin typeface="Arial" panose="020B0604020202020204" pitchFamily="34" charset="0"/>
                          <a:cs typeface="Arial" panose="020B0604020202020204" pitchFamily="34" charset="0"/>
                        </a:rPr>
                        <a:t>NCREIF</a:t>
                      </a:r>
                      <a:br>
                        <a:rPr lang="en-US" sz="675" b="1" i="0" u="none" strike="noStrike" dirty="0">
                          <a:solidFill>
                            <a:srgbClr val="595959"/>
                          </a:solidFill>
                          <a:effectLst/>
                          <a:latin typeface="Arial" panose="020B0604020202020204" pitchFamily="34" charset="0"/>
                          <a:cs typeface="Arial" panose="020B0604020202020204" pitchFamily="34" charset="0"/>
                        </a:rPr>
                      </a:br>
                      <a:r>
                        <a:rPr lang="en-US" sz="675" b="1" i="0" u="none" strike="noStrike" dirty="0">
                          <a:solidFill>
                            <a:srgbClr val="595959"/>
                          </a:solidFill>
                          <a:effectLst/>
                          <a:latin typeface="Arial" panose="020B0604020202020204" pitchFamily="34" charset="0"/>
                          <a:cs typeface="Arial" panose="020B0604020202020204" pitchFamily="34" charset="0"/>
                        </a:rPr>
                        <a:t>NPI</a:t>
                      </a:r>
                    </a:p>
                  </a:txBody>
                  <a:tcPr marL="5546" marR="5546" marT="5546" marB="0" anchor="ctr">
                    <a:lnR w="12700" cmpd="sng">
                      <a:noFill/>
                    </a:lnR>
                    <a:noFill/>
                  </a:tcPr>
                </a:tc>
                <a:tc>
                  <a:txBody>
                    <a:bodyPr/>
                    <a:lstStyle/>
                    <a:p>
                      <a:pPr algn="ctr"/>
                      <a:r>
                        <a:rPr lang="en-US" sz="750" b="1" dirty="0">
                          <a:solidFill>
                            <a:srgbClr val="FFFFFF"/>
                          </a:solidFill>
                          <a:effectLst/>
                          <a:latin typeface="Arial" panose="020B0604020202020204" pitchFamily="34" charset="0"/>
                          <a:cs typeface="Arial" panose="020B0604020202020204" pitchFamily="34" charset="0"/>
                        </a:rPr>
                        <a:t>-12%</a:t>
                      </a:r>
                      <a:endParaRPr lang="en-US" sz="750" dirty="0">
                        <a:solidFill>
                          <a:srgbClr val="FFFFFF"/>
                        </a:solidFill>
                        <a:effectLst/>
                        <a:latin typeface="Arial" panose="020B0604020202020204" pitchFamily="34" charset="0"/>
                        <a:cs typeface="Arial" panose="020B0604020202020204" pitchFamily="34" charset="0"/>
                      </a:endParaRPr>
                    </a:p>
                  </a:txBody>
                  <a:tcPr marL="38100" marR="381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E4B88"/>
                    </a:solidFill>
                  </a:tcPr>
                </a:tc>
                <a:tc>
                  <a:txBody>
                    <a:bodyPr/>
                    <a:lstStyle/>
                    <a:p>
                      <a:pPr algn="ctr"/>
                      <a:r>
                        <a:rPr lang="en-US" sz="750" b="1" dirty="0">
                          <a:solidFill>
                            <a:srgbClr val="FFFFFF"/>
                          </a:solidFill>
                          <a:effectLst/>
                          <a:latin typeface="Arial" panose="020B0604020202020204" pitchFamily="34" charset="0"/>
                          <a:cs typeface="Arial" panose="020B0604020202020204" pitchFamily="34" charset="0"/>
                        </a:rPr>
                        <a:t>-22%</a:t>
                      </a:r>
                      <a:endParaRPr lang="en-US" sz="750" dirty="0">
                        <a:solidFill>
                          <a:srgbClr val="FFFFFF"/>
                        </a:solidFill>
                        <a:effectLst/>
                        <a:latin typeface="Arial" panose="020B0604020202020204" pitchFamily="34" charset="0"/>
                        <a:cs typeface="Arial" panose="020B0604020202020204" pitchFamily="34" charset="0"/>
                      </a:endParaRPr>
                    </a:p>
                  </a:txBody>
                  <a:tcPr marL="38100" marR="381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E4B88"/>
                    </a:solidFill>
                  </a:tcPr>
                </a:tc>
                <a:tc>
                  <a:txBody>
                    <a:bodyPr/>
                    <a:lstStyle/>
                    <a:p>
                      <a:pPr algn="ctr"/>
                      <a:r>
                        <a:rPr lang="en-US" sz="750" b="1" dirty="0">
                          <a:solidFill>
                            <a:srgbClr val="FFFFFF"/>
                          </a:solidFill>
                          <a:effectLst/>
                          <a:latin typeface="Arial" panose="020B0604020202020204" pitchFamily="34" charset="0"/>
                          <a:cs typeface="Arial" panose="020B0604020202020204" pitchFamily="34" charset="0"/>
                        </a:rPr>
                        <a:t>4%</a:t>
                      </a:r>
                      <a:endParaRPr lang="en-US" sz="750" dirty="0">
                        <a:solidFill>
                          <a:srgbClr val="FFFFFF"/>
                        </a:solidFill>
                        <a:effectLst/>
                        <a:latin typeface="Arial" panose="020B0604020202020204" pitchFamily="34" charset="0"/>
                        <a:cs typeface="Arial" panose="020B0604020202020204" pitchFamily="34" charset="0"/>
                      </a:endParaRPr>
                    </a:p>
                  </a:txBody>
                  <a:tcPr marL="38100" marR="381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E4B88"/>
                    </a:solidFill>
                  </a:tcPr>
                </a:tc>
                <a:tc>
                  <a:txBody>
                    <a:bodyPr/>
                    <a:lstStyle/>
                    <a:p>
                      <a:pPr algn="ctr"/>
                      <a:r>
                        <a:rPr lang="en-US" sz="750" b="1" dirty="0">
                          <a:solidFill>
                            <a:srgbClr val="FFFFFF"/>
                          </a:solidFill>
                          <a:effectLst/>
                          <a:latin typeface="Arial" panose="020B0604020202020204" pitchFamily="34" charset="0"/>
                          <a:cs typeface="Arial" panose="020B0604020202020204" pitchFamily="34" charset="0"/>
                        </a:rPr>
                        <a:t>-4%</a:t>
                      </a:r>
                      <a:endParaRPr lang="en-US" sz="750" dirty="0">
                        <a:solidFill>
                          <a:srgbClr val="FFFFFF"/>
                        </a:solidFill>
                        <a:effectLst/>
                        <a:latin typeface="Arial" panose="020B0604020202020204" pitchFamily="34" charset="0"/>
                        <a:cs typeface="Arial" panose="020B0604020202020204" pitchFamily="34" charset="0"/>
                      </a:endParaRPr>
                    </a:p>
                  </a:txBody>
                  <a:tcPr marL="38100" marR="381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E4B88"/>
                    </a:solidFill>
                  </a:tcPr>
                </a:tc>
                <a:tc>
                  <a:txBody>
                    <a:bodyPr/>
                    <a:lstStyle/>
                    <a:p>
                      <a:pPr algn="ctr"/>
                      <a:r>
                        <a:rPr lang="en-US" sz="750" b="1" dirty="0">
                          <a:solidFill>
                            <a:srgbClr val="FFFFFF"/>
                          </a:solidFill>
                          <a:effectLst/>
                          <a:latin typeface="Arial" panose="020B0604020202020204" pitchFamily="34" charset="0"/>
                          <a:cs typeface="Arial" panose="020B0604020202020204" pitchFamily="34" charset="0"/>
                        </a:rPr>
                        <a:t>7%</a:t>
                      </a:r>
                      <a:endParaRPr lang="en-US" sz="750" dirty="0">
                        <a:solidFill>
                          <a:srgbClr val="FFFFFF"/>
                        </a:solidFill>
                        <a:effectLst/>
                        <a:latin typeface="Arial" panose="020B0604020202020204" pitchFamily="34" charset="0"/>
                        <a:cs typeface="Arial" panose="020B0604020202020204" pitchFamily="34" charset="0"/>
                      </a:endParaRPr>
                    </a:p>
                  </a:txBody>
                  <a:tcPr marL="38100" marR="38100" marT="38100" marB="3810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E4B88"/>
                    </a:solidFill>
                  </a:tcPr>
                </a:tc>
                <a:tc>
                  <a:txBody>
                    <a:bodyPr/>
                    <a:lstStyle/>
                    <a:p>
                      <a:pPr algn="ctr"/>
                      <a:r>
                        <a:rPr lang="en-US" sz="750" b="1" dirty="0">
                          <a:solidFill>
                            <a:srgbClr val="FFFFFF"/>
                          </a:solidFill>
                          <a:effectLst/>
                          <a:latin typeface="Arial" panose="020B0604020202020204" pitchFamily="34" charset="0"/>
                          <a:cs typeface="Arial" panose="020B0604020202020204" pitchFamily="34" charset="0"/>
                        </a:rPr>
                        <a:t>-1%</a:t>
                      </a:r>
                      <a:endParaRPr lang="en-US" sz="750" dirty="0">
                        <a:solidFill>
                          <a:srgbClr val="FFFFFF"/>
                        </a:solidFill>
                        <a:effectLst/>
                        <a:latin typeface="Arial" panose="020B0604020202020204" pitchFamily="34" charset="0"/>
                        <a:cs typeface="Arial" panose="020B0604020202020204" pitchFamily="34" charset="0"/>
                      </a:endParaRPr>
                    </a:p>
                  </a:txBody>
                  <a:tcPr marL="38100" marR="38100" marT="38100" marB="3810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E4B88"/>
                    </a:solidFill>
                  </a:tcPr>
                </a:tc>
                <a:tc>
                  <a:txBody>
                    <a:bodyPr/>
                    <a:lstStyle/>
                    <a:p>
                      <a:pPr marL="0" marR="0" lvl="0" indent="0" algn="ctr" defTabSz="1036290" rtl="0" eaLnBrk="1" latinLnBrk="0" hangingPunct="1">
                        <a:lnSpc>
                          <a:spcPct val="100000"/>
                        </a:lnSpc>
                        <a:spcBef>
                          <a:spcPts val="0"/>
                        </a:spcBef>
                        <a:spcAft>
                          <a:spcPts val="0"/>
                        </a:spcAft>
                        <a:buClrTx/>
                        <a:buSzTx/>
                        <a:buFontTx/>
                        <a:buNone/>
                        <a:tabLst/>
                        <a:defRPr/>
                      </a:pPr>
                      <a:r>
                        <a:rPr lang="en-US" sz="750" b="1" dirty="0">
                          <a:solidFill>
                            <a:srgbClr val="FFFFFF"/>
                          </a:solidFill>
                          <a:effectLst/>
                          <a:latin typeface="Arial" panose="020B0604020202020204" pitchFamily="34" charset="0"/>
                          <a:cs typeface="Arial" panose="020B0604020202020204" pitchFamily="34" charset="0"/>
                        </a:rPr>
                        <a:t>100%</a:t>
                      </a:r>
                      <a:endParaRPr lang="en-US" sz="750" dirty="0">
                        <a:solidFill>
                          <a:srgbClr val="FFFFFF"/>
                        </a:solidFill>
                        <a:effectLst/>
                        <a:latin typeface="Arial" panose="020B0604020202020204" pitchFamily="34" charset="0"/>
                        <a:cs typeface="Arial" panose="020B0604020202020204" pitchFamily="34" charset="0"/>
                      </a:endParaRPr>
                    </a:p>
                  </a:txBody>
                  <a:tcPr marL="38100" marR="38100" marT="38100" marB="3810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E4B88"/>
                    </a:solidFill>
                  </a:tcPr>
                </a:tc>
                <a:extLst>
                  <a:ext uri="{0D108BD9-81ED-4DB2-BD59-A6C34878D82A}">
                    <a16:rowId xmlns:a16="http://schemas.microsoft.com/office/drawing/2014/main" val="775304328"/>
                  </a:ext>
                </a:extLst>
              </a:tr>
              <a:tr h="176413">
                <a:tc>
                  <a:txBody>
                    <a:bodyPr/>
                    <a:lstStyle/>
                    <a:p>
                      <a:pPr algn="l" fontAlgn="b"/>
                      <a:r>
                        <a:rPr lang="en-US" sz="675" b="1" u="none" strike="noStrike" dirty="0">
                          <a:solidFill>
                            <a:srgbClr val="595959"/>
                          </a:solidFill>
                          <a:effectLst/>
                          <a:latin typeface="Arial" panose="020B0604020202020204" pitchFamily="34" charset="0"/>
                          <a:cs typeface="Arial" panose="020B0604020202020204" pitchFamily="34" charset="0"/>
                        </a:rPr>
                        <a:t>REITs</a:t>
                      </a:r>
                      <a:endParaRPr lang="en-US" sz="675" b="1" i="0" u="none" strike="noStrike" dirty="0">
                        <a:solidFill>
                          <a:srgbClr val="595959"/>
                        </a:solidFill>
                        <a:effectLst/>
                        <a:latin typeface="Arial" panose="020B0604020202020204" pitchFamily="34" charset="0"/>
                        <a:cs typeface="Arial" panose="020B0604020202020204" pitchFamily="34" charset="0"/>
                      </a:endParaRPr>
                    </a:p>
                  </a:txBody>
                  <a:tcPr marL="5546" marR="5546" marT="5546" marB="0" anchor="ctr">
                    <a:lnR w="12700" cmpd="sng">
                      <a:noFill/>
                    </a:lnR>
                    <a:noFill/>
                  </a:tcPr>
                </a:tc>
                <a:tc>
                  <a:txBody>
                    <a:bodyPr/>
                    <a:lstStyle/>
                    <a:p>
                      <a:pPr algn="ctr"/>
                      <a:r>
                        <a:rPr lang="en-US" sz="750" b="1" dirty="0">
                          <a:effectLst/>
                          <a:latin typeface="Arial" panose="020B0604020202020204" pitchFamily="34" charset="0"/>
                          <a:cs typeface="Arial" panose="020B0604020202020204" pitchFamily="34" charset="0"/>
                        </a:rPr>
                        <a:t>-20%</a:t>
                      </a:r>
                      <a:endParaRPr lang="en-US" sz="750" dirty="0">
                        <a:effectLst/>
                        <a:latin typeface="Arial" panose="020B0604020202020204" pitchFamily="34" charset="0"/>
                        <a:cs typeface="Arial" panose="020B0604020202020204" pitchFamily="34" charset="0"/>
                      </a:endParaRPr>
                    </a:p>
                  </a:txBody>
                  <a:tcPr marL="38100" marR="381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750" b="1" dirty="0">
                          <a:effectLst/>
                          <a:latin typeface="Arial" panose="020B0604020202020204" pitchFamily="34" charset="0"/>
                          <a:cs typeface="Arial" panose="020B0604020202020204" pitchFamily="34" charset="0"/>
                        </a:rPr>
                        <a:t>60%</a:t>
                      </a:r>
                      <a:endParaRPr lang="en-US" sz="750" dirty="0">
                        <a:effectLst/>
                        <a:latin typeface="Arial" panose="020B0604020202020204" pitchFamily="34" charset="0"/>
                        <a:cs typeface="Arial" panose="020B0604020202020204" pitchFamily="34" charset="0"/>
                      </a:endParaRPr>
                    </a:p>
                  </a:txBody>
                  <a:tcPr marL="38100" marR="381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750" b="1" dirty="0">
                          <a:effectLst/>
                          <a:latin typeface="Arial" panose="020B0604020202020204" pitchFamily="34" charset="0"/>
                          <a:cs typeface="Arial" panose="020B0604020202020204" pitchFamily="34" charset="0"/>
                        </a:rPr>
                        <a:t>72%</a:t>
                      </a:r>
                      <a:endParaRPr lang="en-US" sz="750" dirty="0">
                        <a:effectLst/>
                        <a:latin typeface="Arial" panose="020B0604020202020204" pitchFamily="34" charset="0"/>
                        <a:cs typeface="Arial" panose="020B0604020202020204" pitchFamily="34" charset="0"/>
                      </a:endParaRPr>
                    </a:p>
                  </a:txBody>
                  <a:tcPr marL="38100" marR="381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750" b="1" dirty="0">
                          <a:effectLst/>
                          <a:latin typeface="Arial" panose="020B0604020202020204" pitchFamily="34" charset="0"/>
                          <a:cs typeface="Arial" panose="020B0604020202020204" pitchFamily="34" charset="0"/>
                        </a:rPr>
                        <a:t>59%</a:t>
                      </a:r>
                      <a:endParaRPr lang="en-US" sz="750" dirty="0">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750" b="1" dirty="0">
                          <a:effectLst/>
                          <a:latin typeface="Arial" panose="020B0604020202020204" pitchFamily="34" charset="0"/>
                          <a:cs typeface="Arial" panose="020B0604020202020204" pitchFamily="34" charset="0"/>
                        </a:rPr>
                        <a:t>66%</a:t>
                      </a:r>
                      <a:endParaRPr lang="en-US" sz="750" dirty="0">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36290" rtl="0" eaLnBrk="1" fontAlgn="b" latinLnBrk="0" hangingPunct="1">
                        <a:lnSpc>
                          <a:spcPct val="100000"/>
                        </a:lnSpc>
                        <a:spcBef>
                          <a:spcPts val="0"/>
                        </a:spcBef>
                        <a:spcAft>
                          <a:spcPts val="0"/>
                        </a:spcAft>
                        <a:buClrTx/>
                        <a:buSzTx/>
                        <a:buFontTx/>
                        <a:buNone/>
                        <a:tabLst/>
                        <a:defRPr/>
                      </a:pPr>
                      <a:r>
                        <a:rPr lang="en-US" sz="750" b="1" dirty="0">
                          <a:solidFill>
                            <a:schemeClr val="tx1"/>
                          </a:solidFill>
                          <a:effectLst/>
                          <a:latin typeface="Arial" panose="020B0604020202020204" pitchFamily="34" charset="0"/>
                          <a:cs typeface="Arial" panose="020B0604020202020204" pitchFamily="34" charset="0"/>
                        </a:rPr>
                        <a:t>100%</a:t>
                      </a:r>
                      <a:endParaRPr lang="en-US" sz="750"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75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7219270"/>
                  </a:ext>
                </a:extLst>
              </a:tr>
              <a:tr h="234054">
                <a:tc>
                  <a:txBody>
                    <a:bodyPr/>
                    <a:lstStyle/>
                    <a:p>
                      <a:pPr algn="l" fontAlgn="b"/>
                      <a:r>
                        <a:rPr lang="en-US" sz="675" b="1" u="none" strike="noStrike" dirty="0">
                          <a:solidFill>
                            <a:srgbClr val="595959"/>
                          </a:solidFill>
                          <a:effectLst/>
                          <a:latin typeface="Arial" panose="020B0604020202020204" pitchFamily="34" charset="0"/>
                          <a:cs typeface="Arial" panose="020B0604020202020204" pitchFamily="34" charset="0"/>
                        </a:rPr>
                        <a:t>Dow Jones Industrial</a:t>
                      </a:r>
                    </a:p>
                  </a:txBody>
                  <a:tcPr marL="5546" marR="5546" marT="5546" marB="0" anchor="ctr">
                    <a:lnR w="12700" cmpd="sng">
                      <a:noFill/>
                    </a:lnR>
                    <a:noFill/>
                  </a:tcPr>
                </a:tc>
                <a:tc>
                  <a:txBody>
                    <a:bodyPr/>
                    <a:lstStyle/>
                    <a:p>
                      <a:pPr algn="ctr"/>
                      <a:r>
                        <a:rPr lang="en-US" sz="750" b="1" dirty="0">
                          <a:solidFill>
                            <a:schemeClr val="tx1"/>
                          </a:solidFill>
                          <a:effectLst/>
                          <a:latin typeface="Arial" panose="020B0604020202020204" pitchFamily="34" charset="0"/>
                          <a:cs typeface="Arial" panose="020B0604020202020204" pitchFamily="34" charset="0"/>
                        </a:rPr>
                        <a:t>-49%</a:t>
                      </a:r>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750" b="1" dirty="0">
                          <a:solidFill>
                            <a:schemeClr val="tx1"/>
                          </a:solidFill>
                          <a:effectLst/>
                          <a:latin typeface="Arial" panose="020B0604020202020204" pitchFamily="34" charset="0"/>
                          <a:cs typeface="Arial" panose="020B0604020202020204" pitchFamily="34" charset="0"/>
                        </a:rPr>
                        <a:t>42%</a:t>
                      </a:r>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750" b="1" dirty="0">
                          <a:solidFill>
                            <a:schemeClr val="tx1"/>
                          </a:solidFill>
                          <a:effectLst/>
                          <a:latin typeface="Arial" panose="020B0604020202020204" pitchFamily="34" charset="0"/>
                          <a:cs typeface="Arial" panose="020B0604020202020204" pitchFamily="34" charset="0"/>
                        </a:rPr>
                        <a:t>91%</a:t>
                      </a:r>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750" b="1" dirty="0">
                          <a:solidFill>
                            <a:schemeClr val="tx1"/>
                          </a:solidFill>
                          <a:effectLst/>
                          <a:latin typeface="Arial" panose="020B0604020202020204" pitchFamily="34" charset="0"/>
                          <a:cs typeface="Arial" panose="020B0604020202020204" pitchFamily="34" charset="0"/>
                        </a:rPr>
                        <a:t>86%</a:t>
                      </a:r>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36290" rtl="0" eaLnBrk="1" fontAlgn="b" latinLnBrk="0" hangingPunct="1">
                        <a:lnSpc>
                          <a:spcPct val="100000"/>
                        </a:lnSpc>
                        <a:spcBef>
                          <a:spcPts val="0"/>
                        </a:spcBef>
                        <a:spcAft>
                          <a:spcPts val="0"/>
                        </a:spcAft>
                        <a:buClrTx/>
                        <a:buSzTx/>
                        <a:buFontTx/>
                        <a:buNone/>
                        <a:tabLst/>
                        <a:defRPr/>
                      </a:pPr>
                      <a:r>
                        <a:rPr lang="en-US" sz="750" b="1" dirty="0">
                          <a:solidFill>
                            <a:schemeClr val="tx1"/>
                          </a:solidFill>
                          <a:effectLst/>
                          <a:latin typeface="Arial" panose="020B0604020202020204" pitchFamily="34" charset="0"/>
                          <a:cs typeface="Arial" panose="020B0604020202020204" pitchFamily="34" charset="0"/>
                        </a:rPr>
                        <a:t>100%</a:t>
                      </a:r>
                      <a:endParaRPr lang="en-US" sz="7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7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7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3736935"/>
                  </a:ext>
                </a:extLst>
              </a:tr>
              <a:tr h="299368">
                <a:tc>
                  <a:txBody>
                    <a:bodyPr/>
                    <a:lstStyle/>
                    <a:p>
                      <a:pPr algn="l" fontAlgn="b"/>
                      <a:r>
                        <a:rPr lang="en-US" sz="675" b="1" i="0" u="none" strike="noStrike" dirty="0">
                          <a:solidFill>
                            <a:srgbClr val="595959"/>
                          </a:solidFill>
                          <a:effectLst/>
                          <a:latin typeface="Arial" panose="020B0604020202020204" pitchFamily="34" charset="0"/>
                          <a:cs typeface="Arial" panose="020B0604020202020204" pitchFamily="34" charset="0"/>
                        </a:rPr>
                        <a:t>NASDAQ</a:t>
                      </a:r>
                    </a:p>
                  </a:txBody>
                  <a:tcPr marL="5546" marR="5546" marT="5546" marB="0" anchor="ctr">
                    <a:lnR w="12700" cmpd="sng">
                      <a:noFill/>
                    </a:lnR>
                    <a:noFill/>
                  </a:tcPr>
                </a:tc>
                <a:tc>
                  <a:txBody>
                    <a:bodyPr/>
                    <a:lstStyle/>
                    <a:p>
                      <a:pPr algn="ctr"/>
                      <a:r>
                        <a:rPr lang="en-US" sz="750" b="1" dirty="0">
                          <a:solidFill>
                            <a:schemeClr val="tx1"/>
                          </a:solidFill>
                          <a:effectLst/>
                          <a:latin typeface="Arial" panose="020B0604020202020204" pitchFamily="34" charset="0"/>
                          <a:cs typeface="Arial" panose="020B0604020202020204" pitchFamily="34" charset="0"/>
                        </a:rPr>
                        <a:t>-47%</a:t>
                      </a:r>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750" b="1" dirty="0">
                          <a:solidFill>
                            <a:schemeClr val="tx1"/>
                          </a:solidFill>
                          <a:effectLst/>
                          <a:latin typeface="Arial" panose="020B0604020202020204" pitchFamily="34" charset="0"/>
                          <a:cs typeface="Arial" panose="020B0604020202020204" pitchFamily="34" charset="0"/>
                        </a:rPr>
                        <a:t>50%</a:t>
                      </a:r>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750" b="1" dirty="0">
                          <a:solidFill>
                            <a:schemeClr val="tx1"/>
                          </a:solidFill>
                          <a:effectLst/>
                          <a:latin typeface="Arial" panose="020B0604020202020204" pitchFamily="34" charset="0"/>
                          <a:cs typeface="Arial" panose="020B0604020202020204" pitchFamily="34" charset="0"/>
                        </a:rPr>
                        <a:t>92%</a:t>
                      </a:r>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36290" rtl="0" eaLnBrk="1" latinLnBrk="0" hangingPunct="1">
                        <a:lnSpc>
                          <a:spcPct val="100000"/>
                        </a:lnSpc>
                        <a:spcBef>
                          <a:spcPts val="0"/>
                        </a:spcBef>
                        <a:spcAft>
                          <a:spcPts val="0"/>
                        </a:spcAft>
                        <a:buClrTx/>
                        <a:buSzTx/>
                        <a:buFontTx/>
                        <a:buNone/>
                        <a:tabLst/>
                        <a:defRPr/>
                      </a:pPr>
                      <a:r>
                        <a:rPr lang="en-US" sz="750" b="1" dirty="0">
                          <a:solidFill>
                            <a:schemeClr val="tx1"/>
                          </a:solidFill>
                          <a:effectLst/>
                          <a:latin typeface="Arial" panose="020B0604020202020204" pitchFamily="34" charset="0"/>
                          <a:cs typeface="Arial" panose="020B0604020202020204" pitchFamily="34" charset="0"/>
                        </a:rPr>
                        <a:t>100%</a:t>
                      </a:r>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75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7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7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4179895"/>
                  </a:ext>
                </a:extLst>
              </a:tr>
              <a:tr h="234054">
                <a:tc>
                  <a:txBody>
                    <a:bodyPr/>
                    <a:lstStyle/>
                    <a:p>
                      <a:pPr algn="l" fontAlgn="b"/>
                      <a:r>
                        <a:rPr lang="en-US" sz="675" b="1" i="0" u="none" strike="noStrike" dirty="0">
                          <a:solidFill>
                            <a:srgbClr val="595959"/>
                          </a:solidFill>
                          <a:effectLst/>
                          <a:latin typeface="Arial" panose="020B0604020202020204" pitchFamily="34" charset="0"/>
                          <a:cs typeface="Arial" panose="020B0604020202020204" pitchFamily="34" charset="0"/>
                        </a:rPr>
                        <a:t>Global Equity</a:t>
                      </a:r>
                      <a:br>
                        <a:rPr lang="en-US" sz="675" b="1" i="0" u="none" strike="noStrike" dirty="0">
                          <a:solidFill>
                            <a:srgbClr val="595959"/>
                          </a:solidFill>
                          <a:effectLst/>
                          <a:latin typeface="Arial" panose="020B0604020202020204" pitchFamily="34" charset="0"/>
                          <a:cs typeface="Arial" panose="020B0604020202020204" pitchFamily="34" charset="0"/>
                        </a:rPr>
                      </a:br>
                      <a:r>
                        <a:rPr lang="en-US" sz="675" b="1" i="0" u="none" strike="noStrike" dirty="0">
                          <a:solidFill>
                            <a:srgbClr val="595959"/>
                          </a:solidFill>
                          <a:effectLst/>
                          <a:latin typeface="Arial" panose="020B0604020202020204" pitchFamily="34" charset="0"/>
                          <a:cs typeface="Arial" panose="020B0604020202020204" pitchFamily="34" charset="0"/>
                        </a:rPr>
                        <a:t>Developed Market</a:t>
                      </a:r>
                    </a:p>
                  </a:txBody>
                  <a:tcPr marL="5546" marR="5546" marT="5546" marB="0" anchor="ctr">
                    <a:lnR w="12700" cmpd="sng">
                      <a:noFill/>
                    </a:lnR>
                    <a:noFill/>
                  </a:tcPr>
                </a:tc>
                <a:tc>
                  <a:txBody>
                    <a:bodyPr/>
                    <a:lstStyle/>
                    <a:p>
                      <a:pPr algn="ctr"/>
                      <a:r>
                        <a:rPr lang="en-US" sz="750" b="1" dirty="0">
                          <a:solidFill>
                            <a:schemeClr val="tx1"/>
                          </a:solidFill>
                          <a:effectLst/>
                          <a:latin typeface="Arial" panose="020B0604020202020204" pitchFamily="34" charset="0"/>
                          <a:cs typeface="Arial" panose="020B0604020202020204" pitchFamily="34" charset="0"/>
                        </a:rPr>
                        <a:t>-48%</a:t>
                      </a:r>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750" b="1" dirty="0">
                          <a:solidFill>
                            <a:schemeClr val="tx1"/>
                          </a:solidFill>
                          <a:effectLst/>
                          <a:latin typeface="Arial" panose="020B0604020202020204" pitchFamily="34" charset="0"/>
                          <a:cs typeface="Arial" panose="020B0604020202020204" pitchFamily="34" charset="0"/>
                        </a:rPr>
                        <a:t>55%</a:t>
                      </a:r>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36290" rtl="0" eaLnBrk="1" latinLnBrk="0" hangingPunct="1">
                        <a:lnSpc>
                          <a:spcPct val="100000"/>
                        </a:lnSpc>
                        <a:spcBef>
                          <a:spcPts val="0"/>
                        </a:spcBef>
                        <a:spcAft>
                          <a:spcPts val="0"/>
                        </a:spcAft>
                        <a:buClrTx/>
                        <a:buSzTx/>
                        <a:buFontTx/>
                        <a:buNone/>
                        <a:tabLst/>
                        <a:defRPr/>
                      </a:pPr>
                      <a:r>
                        <a:rPr lang="en-US" sz="750" b="1" dirty="0">
                          <a:solidFill>
                            <a:schemeClr val="tx1"/>
                          </a:solidFill>
                          <a:effectLst/>
                          <a:latin typeface="Arial" panose="020B0604020202020204" pitchFamily="34" charset="0"/>
                          <a:cs typeface="Arial" panose="020B0604020202020204" pitchFamily="34" charset="0"/>
                        </a:rPr>
                        <a:t>100%</a:t>
                      </a:r>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br>
                        <a:rPr lang="en-US" sz="750" dirty="0">
                          <a:solidFill>
                            <a:schemeClr val="tx1"/>
                          </a:solidFill>
                          <a:effectLst/>
                          <a:latin typeface="Arial" panose="020B0604020202020204" pitchFamily="34" charset="0"/>
                          <a:cs typeface="Arial" panose="020B0604020202020204" pitchFamily="34" charset="0"/>
                        </a:rPr>
                      </a:br>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75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7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7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401392"/>
                  </a:ext>
                </a:extLst>
              </a:tr>
              <a:tr h="270857">
                <a:tc>
                  <a:txBody>
                    <a:bodyPr/>
                    <a:lstStyle/>
                    <a:p>
                      <a:pPr algn="l" fontAlgn="b"/>
                      <a:r>
                        <a:rPr lang="en-US" sz="675" b="1" u="none" strike="noStrike" dirty="0">
                          <a:solidFill>
                            <a:srgbClr val="595959"/>
                          </a:solidFill>
                          <a:effectLst/>
                          <a:latin typeface="Arial" panose="020B0604020202020204" pitchFamily="34" charset="0"/>
                          <a:cs typeface="Arial" panose="020B0604020202020204" pitchFamily="34" charset="0"/>
                        </a:rPr>
                        <a:t>U.S. Corp. Investment Grade</a:t>
                      </a:r>
                      <a:endParaRPr lang="en-US" sz="675" b="1" i="0" u="none" strike="noStrike" dirty="0">
                        <a:solidFill>
                          <a:srgbClr val="595959"/>
                        </a:solidFill>
                        <a:effectLst/>
                        <a:latin typeface="Arial" panose="020B0604020202020204" pitchFamily="34" charset="0"/>
                        <a:cs typeface="Arial" panose="020B0604020202020204" pitchFamily="34" charset="0"/>
                      </a:endParaRPr>
                    </a:p>
                  </a:txBody>
                  <a:tcPr marL="5546" marR="5546" marT="5546" marB="0" anchor="ctr">
                    <a:lnR w="12700" cmpd="sng">
                      <a:noFill/>
                    </a:lnR>
                    <a:noFill/>
                  </a:tcPr>
                </a:tc>
                <a:tc>
                  <a:txBody>
                    <a:bodyPr/>
                    <a:lstStyle/>
                    <a:p>
                      <a:pPr algn="ctr"/>
                      <a:r>
                        <a:rPr lang="en-US" sz="750" b="1" dirty="0">
                          <a:solidFill>
                            <a:schemeClr val="tx1"/>
                          </a:solidFill>
                          <a:effectLst/>
                          <a:latin typeface="Arial" panose="020B0604020202020204" pitchFamily="34" charset="0"/>
                          <a:cs typeface="Arial" panose="020B0604020202020204" pitchFamily="34" charset="0"/>
                        </a:rPr>
                        <a:t>24%</a:t>
                      </a:r>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36290" rtl="0" eaLnBrk="1" latinLnBrk="0" hangingPunct="1">
                        <a:lnSpc>
                          <a:spcPct val="100000"/>
                        </a:lnSpc>
                        <a:spcBef>
                          <a:spcPts val="0"/>
                        </a:spcBef>
                        <a:spcAft>
                          <a:spcPts val="0"/>
                        </a:spcAft>
                        <a:buClrTx/>
                        <a:buSzTx/>
                        <a:buFontTx/>
                        <a:buNone/>
                        <a:tabLst/>
                        <a:defRPr/>
                      </a:pPr>
                      <a:r>
                        <a:rPr lang="en-US" sz="750" b="1" dirty="0">
                          <a:solidFill>
                            <a:schemeClr val="tx1"/>
                          </a:solidFill>
                          <a:effectLst/>
                          <a:latin typeface="Arial" panose="020B0604020202020204" pitchFamily="34" charset="0"/>
                          <a:cs typeface="Arial" panose="020B0604020202020204" pitchFamily="34" charset="0"/>
                        </a:rPr>
                        <a:t>100%</a:t>
                      </a:r>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br>
                        <a:rPr lang="en-US" sz="750" dirty="0">
                          <a:solidFill>
                            <a:schemeClr val="tx1"/>
                          </a:solidFill>
                          <a:effectLst/>
                          <a:latin typeface="Arial" panose="020B0604020202020204" pitchFamily="34" charset="0"/>
                          <a:cs typeface="Arial" panose="020B0604020202020204" pitchFamily="34" charset="0"/>
                        </a:rPr>
                      </a:br>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br>
                        <a:rPr lang="en-US" sz="750" dirty="0">
                          <a:solidFill>
                            <a:schemeClr val="tx1"/>
                          </a:solidFill>
                          <a:effectLst/>
                          <a:latin typeface="Arial" panose="020B0604020202020204" pitchFamily="34" charset="0"/>
                          <a:cs typeface="Arial" panose="020B0604020202020204" pitchFamily="34" charset="0"/>
                        </a:rPr>
                      </a:br>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7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7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7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218480"/>
                  </a:ext>
                </a:extLst>
              </a:tr>
              <a:tr h="157073">
                <a:tc>
                  <a:txBody>
                    <a:bodyPr/>
                    <a:lstStyle/>
                    <a:p>
                      <a:pPr algn="l" fontAlgn="b"/>
                      <a:r>
                        <a:rPr lang="en-US" sz="675" b="1" i="0" u="none" strike="noStrike" dirty="0">
                          <a:solidFill>
                            <a:srgbClr val="595959"/>
                          </a:solidFill>
                          <a:effectLst/>
                          <a:latin typeface="Arial" panose="020B0604020202020204" pitchFamily="34" charset="0"/>
                          <a:cs typeface="Arial" panose="020B0604020202020204" pitchFamily="34" charset="0"/>
                        </a:rPr>
                        <a:t>10YR Treasury</a:t>
                      </a:r>
                    </a:p>
                  </a:txBody>
                  <a:tcPr marL="5546" marR="5546" marT="5546" marB="0" anchor="ctr">
                    <a:lnR w="12700" cmpd="sng">
                      <a:noFill/>
                    </a:lnR>
                    <a:noFill/>
                  </a:tcPr>
                </a:tc>
                <a:tc>
                  <a:txBody>
                    <a:bodyPr/>
                    <a:lstStyle/>
                    <a:p>
                      <a:pPr marL="0" marR="0" lvl="0" indent="0" algn="ctr" defTabSz="1036290" rtl="0" eaLnBrk="1" latinLnBrk="0" hangingPunct="1">
                        <a:lnSpc>
                          <a:spcPct val="100000"/>
                        </a:lnSpc>
                        <a:spcBef>
                          <a:spcPts val="0"/>
                        </a:spcBef>
                        <a:spcAft>
                          <a:spcPts val="0"/>
                        </a:spcAft>
                        <a:buClrTx/>
                        <a:buSzTx/>
                        <a:buFontTx/>
                        <a:buNone/>
                        <a:tabLst/>
                        <a:defRPr/>
                      </a:pPr>
                      <a:r>
                        <a:rPr lang="en-US" sz="750" b="1" dirty="0">
                          <a:solidFill>
                            <a:schemeClr val="tx1"/>
                          </a:solidFill>
                          <a:effectLst/>
                          <a:latin typeface="Arial" panose="020B0604020202020204" pitchFamily="34" charset="0"/>
                          <a:cs typeface="Arial" panose="020B0604020202020204" pitchFamily="34" charset="0"/>
                        </a:rPr>
                        <a:t>100%</a:t>
                      </a:r>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750" dirty="0">
                        <a:solidFill>
                          <a:schemeClr val="tx1"/>
                        </a:solidFill>
                        <a:effectLst/>
                        <a:latin typeface="Arial" panose="020B0604020202020204" pitchFamily="34" charset="0"/>
                        <a:cs typeface="Arial" panose="020B0604020202020204" pitchFamily="34" charset="0"/>
                      </a:endParaRPr>
                    </a:p>
                  </a:txBody>
                  <a:tcPr marL="38100" marR="381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7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7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7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8495536"/>
                  </a:ext>
                </a:extLst>
              </a:tr>
            </a:tbl>
          </a:graphicData>
        </a:graphic>
      </p:graphicFrame>
    </p:spTree>
    <p:extLst>
      <p:ext uri="{BB962C8B-B14F-4D97-AF65-F5344CB8AC3E}">
        <p14:creationId xmlns:p14="http://schemas.microsoft.com/office/powerpoint/2010/main" val="1598021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C088EF-3DE4-3F4E-A2E8-25E2EE6416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8588" y="1154396"/>
            <a:ext cx="1868508" cy="599690"/>
          </a:xfrm>
          <a:prstGeom prst="rect">
            <a:avLst/>
          </a:prstGeom>
        </p:spPr>
      </p:pic>
      <p:sp>
        <p:nvSpPr>
          <p:cNvPr id="5" name="Title 1">
            <a:extLst>
              <a:ext uri="{FF2B5EF4-FFF2-40B4-BE49-F238E27FC236}">
                <a16:creationId xmlns:a16="http://schemas.microsoft.com/office/drawing/2014/main" id="{F4B755D0-8154-B742-8827-4DFB683D1968}"/>
              </a:ext>
            </a:extLst>
          </p:cNvPr>
          <p:cNvSpPr txBox="1">
            <a:spLocks/>
          </p:cNvSpPr>
          <p:nvPr/>
        </p:nvSpPr>
        <p:spPr>
          <a:xfrm>
            <a:off x="494467" y="2855258"/>
            <a:ext cx="7961366" cy="472543"/>
          </a:xfrm>
          <a:prstGeom prst="rect">
            <a:avLst/>
          </a:prstGeom>
          <a:ln>
            <a:noFill/>
          </a:ln>
        </p:spPr>
        <p:txBody>
          <a:bodyPr numCol="1"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cap="all" dirty="0">
                <a:solidFill>
                  <a:schemeClr val="bg1"/>
                </a:solidFill>
                <a:latin typeface="Arial Narrow" panose="020B0604020202020204" pitchFamily="34" charset="0"/>
                <a:cs typeface="Arial Narrow" panose="020B0604020202020204" pitchFamily="34" charset="0"/>
              </a:rPr>
              <a:t>Cantor Fitzgerald income trust, Inc.</a:t>
            </a:r>
            <a:endParaRPr lang="en-US" sz="2800" b="1" cap="all" dirty="0">
              <a:solidFill>
                <a:schemeClr val="bg1"/>
              </a:solidFill>
              <a:latin typeface="Arial Narrow" panose="020B0604020202020204" pitchFamily="34" charset="0"/>
              <a:cs typeface="Arial Narrow" panose="020B0604020202020204" pitchFamily="34" charset="0"/>
            </a:endParaRPr>
          </a:p>
        </p:txBody>
      </p:sp>
      <p:cxnSp>
        <p:nvCxnSpPr>
          <p:cNvPr id="6" name="Straight Connector 5">
            <a:extLst>
              <a:ext uri="{FF2B5EF4-FFF2-40B4-BE49-F238E27FC236}">
                <a16:creationId xmlns:a16="http://schemas.microsoft.com/office/drawing/2014/main" id="{8676C272-CBC9-F946-9C8B-EF796710E909}"/>
              </a:ext>
            </a:extLst>
          </p:cNvPr>
          <p:cNvCxnSpPr>
            <a:cxnSpLocks/>
          </p:cNvCxnSpPr>
          <p:nvPr/>
        </p:nvCxnSpPr>
        <p:spPr>
          <a:xfrm>
            <a:off x="572916" y="3371677"/>
            <a:ext cx="8001000" cy="0"/>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EC1E25C-C511-D648-A31F-B0C1C0FC052C}"/>
              </a:ext>
            </a:extLst>
          </p:cNvPr>
          <p:cNvSpPr txBox="1">
            <a:spLocks/>
          </p:cNvSpPr>
          <p:nvPr/>
        </p:nvSpPr>
        <p:spPr>
          <a:xfrm>
            <a:off x="494468" y="3514833"/>
            <a:ext cx="7961365" cy="472543"/>
          </a:xfrm>
          <a:prstGeom prst="rect">
            <a:avLst/>
          </a:prstGeom>
          <a:ln>
            <a:noFill/>
          </a:ln>
        </p:spPr>
        <p:txBody>
          <a:bodyPr numCol="1"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cap="all" baseline="30000" dirty="0">
                <a:solidFill>
                  <a:schemeClr val="bg1"/>
                </a:solidFill>
                <a:latin typeface="Arial" panose="020B0604020202020204" pitchFamily="34" charset="0"/>
                <a:cs typeface="Arial" panose="020B0604020202020204" pitchFamily="34" charset="0"/>
              </a:rPr>
              <a:t>PORTFOLIO METRICS AND PERFORMANCE</a:t>
            </a:r>
          </a:p>
          <a:p>
            <a:pPr algn="l"/>
            <a:endParaRPr lang="en-US" sz="1800" b="1" cap="all"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252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ED9D16D-3402-F346-9599-FAEB62721FDC}"/>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930241" y="4383531"/>
            <a:ext cx="1541831" cy="1543051"/>
          </a:xfrm>
          <a:prstGeom prst="rect">
            <a:avLst/>
          </a:prstGeom>
        </p:spPr>
      </p:pic>
      <p:sp>
        <p:nvSpPr>
          <p:cNvPr id="34" name="Title 4">
            <a:extLst>
              <a:ext uri="{FF2B5EF4-FFF2-40B4-BE49-F238E27FC236}">
                <a16:creationId xmlns:a16="http://schemas.microsoft.com/office/drawing/2014/main" id="{062DFBCA-F5C4-F145-A984-4C00DC0CBFB2}"/>
              </a:ext>
            </a:extLst>
          </p:cNvPr>
          <p:cNvSpPr txBox="1">
            <a:spLocks/>
          </p:cNvSpPr>
          <p:nvPr/>
        </p:nvSpPr>
        <p:spPr>
          <a:xfrm>
            <a:off x="365760" y="182880"/>
            <a:ext cx="6103454" cy="457200"/>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2200" b="1" i="0" kern="1200">
                <a:solidFill>
                  <a:schemeClr val="bg1"/>
                </a:solidFill>
                <a:latin typeface="Arial Narrow" panose="020B0604020202020204" pitchFamily="34" charset="0"/>
                <a:ea typeface="+mj-ea"/>
                <a:cs typeface="Arial Narrow" panose="020B0604020202020204" pitchFamily="34" charset="0"/>
              </a:defRPr>
            </a:lvl1pPr>
          </a:lstStyle>
          <a:p>
            <a:r>
              <a:rPr lang="en-US" dirty="0"/>
              <a:t>Portfolio Overview</a:t>
            </a:r>
          </a:p>
        </p:txBody>
      </p:sp>
      <p:sp>
        <p:nvSpPr>
          <p:cNvPr id="18" name="Rectangle 17">
            <a:extLst>
              <a:ext uri="{FF2B5EF4-FFF2-40B4-BE49-F238E27FC236}">
                <a16:creationId xmlns:a16="http://schemas.microsoft.com/office/drawing/2014/main" id="{7AB13949-112D-7042-87C2-FCDFFC1E8CA4}"/>
              </a:ext>
            </a:extLst>
          </p:cNvPr>
          <p:cNvSpPr/>
          <p:nvPr/>
        </p:nvSpPr>
        <p:spPr>
          <a:xfrm>
            <a:off x="365760" y="1354605"/>
            <a:ext cx="3610745" cy="4187675"/>
          </a:xfrm>
          <a:prstGeom prst="rect">
            <a:avLst/>
          </a:prstGeom>
          <a:solidFill>
            <a:srgbClr val="E5E7E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graphicFrame>
        <p:nvGraphicFramePr>
          <p:cNvPr id="19" name="Table 18">
            <a:extLst>
              <a:ext uri="{FF2B5EF4-FFF2-40B4-BE49-F238E27FC236}">
                <a16:creationId xmlns:a16="http://schemas.microsoft.com/office/drawing/2014/main" id="{9B4ABD65-8520-9449-8447-9B15193B53DD}"/>
              </a:ext>
            </a:extLst>
          </p:cNvPr>
          <p:cNvGraphicFramePr>
            <a:graphicFrameLocks noGrp="1"/>
          </p:cNvGraphicFramePr>
          <p:nvPr>
            <p:extLst>
              <p:ext uri="{D42A27DB-BD31-4B8C-83A1-F6EECF244321}">
                <p14:modId xmlns:p14="http://schemas.microsoft.com/office/powerpoint/2010/main" val="594000374"/>
              </p:ext>
            </p:extLst>
          </p:nvPr>
        </p:nvGraphicFramePr>
        <p:xfrm>
          <a:off x="680913" y="1354604"/>
          <a:ext cx="2924505" cy="4145280"/>
        </p:xfrm>
        <a:graphic>
          <a:graphicData uri="http://schemas.openxmlformats.org/drawingml/2006/table">
            <a:tbl>
              <a:tblPr firstRow="1" bandRow="1">
                <a:tableStyleId>{2D5ABB26-0587-4C30-8999-92F81FD0307C}</a:tableStyleId>
              </a:tblPr>
              <a:tblGrid>
                <a:gridCol w="2924505">
                  <a:extLst>
                    <a:ext uri="{9D8B030D-6E8A-4147-A177-3AD203B41FA5}">
                      <a16:colId xmlns:a16="http://schemas.microsoft.com/office/drawing/2014/main" val="117268799"/>
                    </a:ext>
                  </a:extLst>
                </a:gridCol>
              </a:tblGrid>
              <a:tr h="457200">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1400" b="1" dirty="0">
                          <a:solidFill>
                            <a:srgbClr val="1E4B88"/>
                          </a:solidFill>
                          <a:latin typeface="Arial"/>
                          <a:cs typeface="Arial"/>
                        </a:rPr>
                        <a:t>$781 Million</a:t>
                      </a:r>
                    </a:p>
                    <a:p>
                      <a:r>
                        <a:rPr lang="en-US" sz="1100" b="0" cap="none" dirty="0">
                          <a:solidFill>
                            <a:schemeClr val="tx1"/>
                          </a:solidFill>
                          <a:latin typeface="Arial" panose="020B0604020202020204" pitchFamily="34" charset="0"/>
                          <a:cs typeface="Arial" panose="020B0604020202020204" pitchFamily="34" charset="0"/>
                        </a:rPr>
                        <a:t>Total</a:t>
                      </a:r>
                      <a:r>
                        <a:rPr lang="en-US" sz="1100" b="0" cap="none" baseline="0" dirty="0">
                          <a:solidFill>
                            <a:schemeClr val="tx1"/>
                          </a:solidFill>
                          <a:latin typeface="Arial" panose="020B0604020202020204" pitchFamily="34" charset="0"/>
                          <a:cs typeface="Arial" panose="020B0604020202020204" pitchFamily="34" charset="0"/>
                        </a:rPr>
                        <a:t> Assets Controlled</a:t>
                      </a:r>
                      <a:r>
                        <a:rPr lang="en-US" sz="1100" b="0" i="0" cap="none" baseline="30000" dirty="0">
                          <a:solidFill>
                            <a:schemeClr val="tx1"/>
                          </a:solidFill>
                          <a:latin typeface="Arial" panose="020B0604020202020204" pitchFamily="34" charset="0"/>
                          <a:cs typeface="Arial" panose="020B0604020202020204" pitchFamily="34" charset="0"/>
                        </a:rPr>
                        <a:t>1</a:t>
                      </a:r>
                      <a:endParaRPr lang="en-US" sz="1100" b="0" cap="none" dirty="0">
                        <a:solidFill>
                          <a:schemeClr val="tx1"/>
                        </a:solidFill>
                        <a:latin typeface="Arial" panose="020B0604020202020204" pitchFamily="34" charset="0"/>
                        <a:cs typeface="Arial" panose="020B0604020202020204" pitchFamily="34" charset="0"/>
                      </a:endParaRPr>
                    </a:p>
                  </a:txBody>
                  <a:tcPr marT="91440" anchor="ctr">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543186830"/>
                  </a:ext>
                </a:extLst>
              </a:tr>
              <a:tr h="457200">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1400" b="1" dirty="0">
                          <a:solidFill>
                            <a:srgbClr val="1E4B88"/>
                          </a:solidFill>
                          <a:latin typeface="Arial"/>
                          <a:cs typeface="Arial"/>
                        </a:rPr>
                        <a:t>$617 Million</a:t>
                      </a:r>
                    </a:p>
                    <a:p>
                      <a:r>
                        <a:rPr lang="en-US" sz="1100" b="0" cap="none" dirty="0">
                          <a:solidFill>
                            <a:schemeClr val="tx1"/>
                          </a:solidFill>
                          <a:latin typeface="Arial" panose="020B0604020202020204" pitchFamily="34" charset="0"/>
                          <a:cs typeface="Arial" panose="020B0604020202020204" pitchFamily="34" charset="0"/>
                        </a:rPr>
                        <a:t>Total</a:t>
                      </a:r>
                      <a:r>
                        <a:rPr lang="en-US" sz="1100" b="0" cap="none" baseline="0" dirty="0">
                          <a:solidFill>
                            <a:schemeClr val="tx1"/>
                          </a:solidFill>
                          <a:latin typeface="Arial" panose="020B0604020202020204" pitchFamily="34" charset="0"/>
                          <a:cs typeface="Arial" panose="020B0604020202020204" pitchFamily="34" charset="0"/>
                        </a:rPr>
                        <a:t> Assets Owned</a:t>
                      </a:r>
                      <a:r>
                        <a:rPr lang="en-US" sz="1100" b="0" strike="noStrike" cap="none" baseline="30000" dirty="0">
                          <a:solidFill>
                            <a:schemeClr val="tx1"/>
                          </a:solidFill>
                          <a:latin typeface="Arial" panose="020B0604020202020204" pitchFamily="34" charset="0"/>
                          <a:cs typeface="Arial" panose="020B0604020202020204" pitchFamily="34" charset="0"/>
                        </a:rPr>
                        <a:t>2</a:t>
                      </a:r>
                    </a:p>
                  </a:txBody>
                  <a:tcPr marT="91440" anchor="ct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912135615"/>
                  </a:ext>
                </a:extLst>
              </a:tr>
              <a:tr h="457200">
                <a:tc>
                  <a:txBody>
                    <a:bodyPr/>
                    <a:lstStyle/>
                    <a:p>
                      <a:pPr algn="l"/>
                      <a:r>
                        <a:rPr lang="en-US" sz="1400" b="1" cap="all" dirty="0">
                          <a:solidFill>
                            <a:srgbClr val="1E4B88"/>
                          </a:solidFill>
                          <a:latin typeface="Arial"/>
                          <a:ea typeface="Georgia" charset="0"/>
                          <a:cs typeface="Arial"/>
                        </a:rPr>
                        <a:t>23</a:t>
                      </a:r>
                      <a:endParaRPr lang="en-US" sz="1400" b="1" cap="all" dirty="0">
                        <a:solidFill>
                          <a:srgbClr val="1E4B88"/>
                        </a:solidFill>
                        <a:latin typeface="Arial" panose="020B0604020202020204" pitchFamily="34" charset="0"/>
                        <a:ea typeface="Georgia" charset="0"/>
                        <a:cs typeface="Arial" panose="020B0604020202020204" pitchFamily="34" charset="0"/>
                      </a:endParaRPr>
                    </a:p>
                    <a:p>
                      <a:pPr algn="l"/>
                      <a:r>
                        <a:rPr lang="en-US" sz="1100" b="0" cap="none" baseline="0" dirty="0">
                          <a:solidFill>
                            <a:schemeClr val="tx1"/>
                          </a:solidFill>
                          <a:latin typeface="Arial" panose="020B0604020202020204" pitchFamily="34" charset="0"/>
                          <a:ea typeface="Georgia" charset="0"/>
                          <a:cs typeface="Arial" panose="020B0604020202020204" pitchFamily="34" charset="0"/>
                        </a:rPr>
                        <a:t>Investments</a:t>
                      </a:r>
                    </a:p>
                  </a:txBody>
                  <a:tcPr marT="91440" anchor="ct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3214543282"/>
                  </a:ext>
                </a:extLst>
              </a:tr>
              <a:tr h="457200">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1400" b="1" dirty="0">
                          <a:solidFill>
                            <a:srgbClr val="1E4B88"/>
                          </a:solidFill>
                          <a:latin typeface="Arial" panose="020B0604020202020204" pitchFamily="34" charset="0"/>
                          <a:cs typeface="Arial" panose="020B0604020202020204" pitchFamily="34" charset="0"/>
                        </a:rPr>
                        <a:t>5.7</a:t>
                      </a:r>
                      <a:r>
                        <a:rPr lang="en-US" sz="1400" b="1" baseline="0" dirty="0">
                          <a:solidFill>
                            <a:srgbClr val="1E4B88"/>
                          </a:solidFill>
                          <a:latin typeface="Arial" panose="020B0604020202020204" pitchFamily="34" charset="0"/>
                          <a:cs typeface="Arial" panose="020B0604020202020204" pitchFamily="34" charset="0"/>
                        </a:rPr>
                        <a:t> Million</a:t>
                      </a:r>
                      <a:endParaRPr lang="en-US" sz="1400" b="1" cap="all" dirty="0">
                        <a:solidFill>
                          <a:srgbClr val="1E4B88"/>
                        </a:solidFill>
                        <a:latin typeface="Arial" panose="020B0604020202020204" pitchFamily="34" charset="0"/>
                        <a:cs typeface="Arial" panose="020B0604020202020204" pitchFamily="34" charset="0"/>
                      </a:endParaRPr>
                    </a:p>
                    <a:p>
                      <a:r>
                        <a:rPr lang="en-US" sz="1100" b="0" cap="none" baseline="0" dirty="0">
                          <a:solidFill>
                            <a:schemeClr val="tx1"/>
                          </a:solidFill>
                          <a:latin typeface="Arial" panose="020B0604020202020204" pitchFamily="34" charset="0"/>
                          <a:cs typeface="Arial" panose="020B0604020202020204" pitchFamily="34" charset="0"/>
                        </a:rPr>
                        <a:t>Square Feet</a:t>
                      </a:r>
                      <a:r>
                        <a:rPr lang="en-US" sz="1100" b="0" i="0" cap="none" baseline="30000" dirty="0">
                          <a:solidFill>
                            <a:schemeClr val="tx1"/>
                          </a:solidFill>
                          <a:latin typeface="Arial" panose="020B0604020202020204" pitchFamily="34" charset="0"/>
                          <a:cs typeface="Arial" panose="020B0604020202020204" pitchFamily="34" charset="0"/>
                        </a:rPr>
                        <a:t>3</a:t>
                      </a:r>
                      <a:endParaRPr lang="en-US" sz="1100" b="0" cap="none" baseline="0" dirty="0">
                        <a:solidFill>
                          <a:schemeClr val="tx1"/>
                        </a:solidFill>
                        <a:latin typeface="Arial" panose="020B0604020202020204" pitchFamily="34" charset="0"/>
                        <a:cs typeface="Arial" panose="020B0604020202020204" pitchFamily="34" charset="0"/>
                      </a:endParaRPr>
                    </a:p>
                  </a:txBody>
                  <a:tcPr marT="91440" anchor="ct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2712970556"/>
                  </a:ext>
                </a:extLst>
              </a:tr>
              <a:tr h="457200">
                <a:tc>
                  <a:txBody>
                    <a:bodyPr/>
                    <a:lstStyle/>
                    <a:p>
                      <a:r>
                        <a:rPr lang="en-US" sz="1400" b="1" cap="all" dirty="0">
                          <a:solidFill>
                            <a:srgbClr val="1E4B88"/>
                          </a:solidFill>
                          <a:latin typeface="Arial" panose="020B0604020202020204" pitchFamily="34" charset="0"/>
                          <a:cs typeface="Arial" panose="020B0604020202020204" pitchFamily="34" charset="0"/>
                        </a:rPr>
                        <a:t>99.2%</a:t>
                      </a:r>
                    </a:p>
                    <a:p>
                      <a:r>
                        <a:rPr lang="en-US" sz="1100" b="0" cap="none" baseline="0" dirty="0">
                          <a:solidFill>
                            <a:schemeClr val="tx1"/>
                          </a:solidFill>
                          <a:latin typeface="Arial" panose="020B0604020202020204" pitchFamily="34" charset="0"/>
                          <a:cs typeface="Arial" panose="020B0604020202020204" pitchFamily="34" charset="0"/>
                        </a:rPr>
                        <a:t>Occupancy</a:t>
                      </a:r>
                      <a:r>
                        <a:rPr lang="en-US" sz="1100" b="0" cap="none" baseline="30000" dirty="0">
                          <a:solidFill>
                            <a:schemeClr val="tx1"/>
                          </a:solidFill>
                          <a:latin typeface="Arial" panose="020B0604020202020204" pitchFamily="34" charset="0"/>
                          <a:cs typeface="Arial" panose="020B0604020202020204" pitchFamily="34" charset="0"/>
                        </a:rPr>
                        <a:t>4</a:t>
                      </a:r>
                    </a:p>
                  </a:txBody>
                  <a:tcPr marT="91440" anchor="ct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2338740957"/>
                  </a:ext>
                </a:extLst>
              </a:tr>
              <a:tr h="457200">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1400" b="1" cap="all" dirty="0">
                          <a:solidFill>
                            <a:srgbClr val="1E4B88"/>
                          </a:solidFill>
                          <a:latin typeface="Arial" panose="020B0604020202020204" pitchFamily="34" charset="0"/>
                          <a:cs typeface="Arial" panose="020B0604020202020204" pitchFamily="34" charset="0"/>
                        </a:rPr>
                        <a:t>9.56 </a:t>
                      </a:r>
                      <a:r>
                        <a:rPr lang="en-US" sz="1400" b="1" dirty="0">
                          <a:solidFill>
                            <a:srgbClr val="1E4B88"/>
                          </a:solidFill>
                          <a:latin typeface="Arial" panose="020B0604020202020204" pitchFamily="34" charset="0"/>
                          <a:cs typeface="Arial" panose="020B0604020202020204" pitchFamily="34" charset="0"/>
                        </a:rPr>
                        <a:t>Years</a:t>
                      </a:r>
                      <a:br>
                        <a:rPr lang="en-US" sz="1600" b="0" dirty="0">
                          <a:solidFill>
                            <a:srgbClr val="1E4B88"/>
                          </a:solidFill>
                          <a:latin typeface="Arial" panose="020B0604020202020204" pitchFamily="34" charset="0"/>
                          <a:cs typeface="Arial" panose="020B0604020202020204" pitchFamily="34" charset="0"/>
                        </a:rPr>
                      </a:br>
                      <a:r>
                        <a:rPr lang="en-US" sz="1100" b="0" i="0" cap="none" dirty="0">
                          <a:solidFill>
                            <a:schemeClr val="tx1"/>
                          </a:solidFill>
                          <a:latin typeface="Arial" panose="020B0604020202020204" pitchFamily="34" charset="0"/>
                          <a:cs typeface="Arial" panose="020B0604020202020204" pitchFamily="34" charset="0"/>
                        </a:rPr>
                        <a:t>Lease Duration</a:t>
                      </a:r>
                      <a:r>
                        <a:rPr lang="en-US" sz="1100" b="0" i="0" cap="none" baseline="30000" dirty="0">
                          <a:solidFill>
                            <a:schemeClr val="tx1"/>
                          </a:solidFill>
                          <a:latin typeface="Arial" panose="020B0604020202020204" pitchFamily="34" charset="0"/>
                          <a:cs typeface="Arial" panose="020B0604020202020204" pitchFamily="34" charset="0"/>
                        </a:rPr>
                        <a:t>5</a:t>
                      </a:r>
                      <a:endParaRPr lang="en-US" sz="900" b="0" cap="none" dirty="0">
                        <a:solidFill>
                          <a:schemeClr val="tx1"/>
                        </a:solidFill>
                        <a:latin typeface="Arial" panose="020B0604020202020204" pitchFamily="34" charset="0"/>
                        <a:cs typeface="Arial" panose="020B0604020202020204" pitchFamily="34" charset="0"/>
                      </a:endParaRPr>
                    </a:p>
                  </a:txBody>
                  <a:tcPr marT="91440" anchor="ct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2178969920"/>
                  </a:ext>
                </a:extLst>
              </a:tr>
              <a:tr h="457200">
                <a:tc>
                  <a:txBody>
                    <a:bodyPr/>
                    <a:lstStyle/>
                    <a:p>
                      <a:r>
                        <a:rPr lang="en-US" sz="1400" b="1" kern="1200" dirty="0">
                          <a:solidFill>
                            <a:srgbClr val="1E4B88"/>
                          </a:solidFill>
                          <a:latin typeface="Arial" panose="020B0604020202020204" pitchFamily="34" charset="0"/>
                          <a:ea typeface="+mn-ea"/>
                          <a:cs typeface="Arial" panose="020B0604020202020204" pitchFamily="34" charset="0"/>
                        </a:rPr>
                        <a:t>63%</a:t>
                      </a:r>
                    </a:p>
                    <a:p>
                      <a:r>
                        <a:rPr lang="en-US" sz="1100" b="0" cap="none" dirty="0">
                          <a:solidFill>
                            <a:schemeClr val="tx1"/>
                          </a:solidFill>
                          <a:latin typeface="Arial" panose="020B0604020202020204" pitchFamily="34" charset="0"/>
                          <a:cs typeface="Arial" panose="020B0604020202020204" pitchFamily="34" charset="0"/>
                        </a:rPr>
                        <a:t>Investment Grade</a:t>
                      </a:r>
                      <a:r>
                        <a:rPr lang="en-US" sz="1100" b="0" cap="none" baseline="30000" dirty="0">
                          <a:solidFill>
                            <a:schemeClr val="tx1"/>
                          </a:solidFill>
                          <a:latin typeface="Arial" panose="020B0604020202020204" pitchFamily="34" charset="0"/>
                          <a:cs typeface="Arial" panose="020B0604020202020204" pitchFamily="34" charset="0"/>
                        </a:rPr>
                        <a:t>6</a:t>
                      </a:r>
                      <a:r>
                        <a:rPr lang="en-US" sz="1100" b="0" cap="none" dirty="0">
                          <a:solidFill>
                            <a:schemeClr val="tx1"/>
                          </a:solidFill>
                          <a:latin typeface="Arial" panose="020B0604020202020204" pitchFamily="34" charset="0"/>
                          <a:cs typeface="Arial" panose="020B0604020202020204" pitchFamily="34" charset="0"/>
                        </a:rPr>
                        <a:t> </a:t>
                      </a:r>
                      <a:r>
                        <a:rPr lang="en-US" sz="900" b="0" cap="none" dirty="0">
                          <a:solidFill>
                            <a:schemeClr val="tx1"/>
                          </a:solidFill>
                          <a:latin typeface="Arial" panose="020B0604020202020204" pitchFamily="34" charset="0"/>
                          <a:cs typeface="Arial" panose="020B0604020202020204" pitchFamily="34" charset="0"/>
                        </a:rPr>
                        <a:t>(excluding multifamily)</a:t>
                      </a:r>
                    </a:p>
                  </a:txBody>
                  <a:tcPr marT="91440" anchor="ct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3134318232"/>
                  </a:ext>
                </a:extLst>
              </a:tr>
              <a:tr h="457200">
                <a:tc>
                  <a:txBody>
                    <a:bodyPr/>
                    <a:lstStyle/>
                    <a:p>
                      <a:r>
                        <a:rPr lang="en-US" sz="1400" b="1" kern="1200" dirty="0">
                          <a:solidFill>
                            <a:srgbClr val="1E4B88"/>
                          </a:solidFill>
                          <a:latin typeface="Arial" panose="020B0604020202020204" pitchFamily="34" charset="0"/>
                          <a:ea typeface="+mn-ea"/>
                          <a:cs typeface="Arial" panose="020B0604020202020204" pitchFamily="34" charset="0"/>
                        </a:rPr>
                        <a:t>56.8%</a:t>
                      </a:r>
                    </a:p>
                    <a:p>
                      <a:r>
                        <a:rPr lang="en-US" sz="1100" b="0" cap="none" dirty="0">
                          <a:solidFill>
                            <a:srgbClr val="000000"/>
                          </a:solidFill>
                          <a:latin typeface="Arial" panose="020B0604020202020204" pitchFamily="34" charset="0"/>
                          <a:cs typeface="Arial" panose="020B0604020202020204" pitchFamily="34" charset="0"/>
                        </a:rPr>
                        <a:t>Net</a:t>
                      </a:r>
                      <a:r>
                        <a:rPr lang="en-US" sz="1100" b="0" cap="none" baseline="0" dirty="0">
                          <a:solidFill>
                            <a:srgbClr val="000000"/>
                          </a:solidFill>
                          <a:latin typeface="Arial" panose="020B0604020202020204" pitchFamily="34" charset="0"/>
                          <a:cs typeface="Arial" panose="020B0604020202020204" pitchFamily="34" charset="0"/>
                        </a:rPr>
                        <a:t> </a:t>
                      </a:r>
                      <a:r>
                        <a:rPr lang="en-US" sz="1100" b="0" cap="none" dirty="0">
                          <a:solidFill>
                            <a:srgbClr val="000000"/>
                          </a:solidFill>
                          <a:latin typeface="Arial" panose="020B0604020202020204" pitchFamily="34" charset="0"/>
                          <a:cs typeface="Arial" panose="020B0604020202020204" pitchFamily="34" charset="0"/>
                        </a:rPr>
                        <a:t>Debt</a:t>
                      </a:r>
                      <a:r>
                        <a:rPr lang="en-US" sz="1100" b="0" cap="none" baseline="0" dirty="0">
                          <a:solidFill>
                            <a:srgbClr val="000000"/>
                          </a:solidFill>
                          <a:latin typeface="Arial" panose="020B0604020202020204" pitchFamily="34" charset="0"/>
                          <a:cs typeface="Arial" panose="020B0604020202020204" pitchFamily="34" charset="0"/>
                        </a:rPr>
                        <a:t> to Total Capitalization</a:t>
                      </a:r>
                      <a:r>
                        <a:rPr lang="en-US" sz="1100" b="0" cap="none" baseline="30000" dirty="0">
                          <a:solidFill>
                            <a:srgbClr val="000000"/>
                          </a:solidFill>
                          <a:latin typeface="Arial" panose="020B0604020202020204" pitchFamily="34" charset="0"/>
                          <a:cs typeface="Arial" panose="020B0604020202020204" pitchFamily="34" charset="0"/>
                        </a:rPr>
                        <a:t>7</a:t>
                      </a:r>
                    </a:p>
                  </a:txBody>
                  <a:tcPr marT="91440" anchor="ctr">
                    <a:lnT w="12700" cap="flat" cmpd="sng" algn="ctr">
                      <a:solidFill>
                        <a:srgbClr val="7F7F7F"/>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212723078"/>
                  </a:ext>
                </a:extLst>
              </a:tr>
            </a:tbl>
          </a:graphicData>
        </a:graphic>
      </p:graphicFrame>
      <p:sp>
        <p:nvSpPr>
          <p:cNvPr id="20" name="TextBox 19">
            <a:extLst>
              <a:ext uri="{FF2B5EF4-FFF2-40B4-BE49-F238E27FC236}">
                <a16:creationId xmlns:a16="http://schemas.microsoft.com/office/drawing/2014/main" id="{63B51245-B8E7-6D4F-9163-3385F87E7F8E}"/>
              </a:ext>
            </a:extLst>
          </p:cNvPr>
          <p:cNvSpPr txBox="1"/>
          <p:nvPr/>
        </p:nvSpPr>
        <p:spPr>
          <a:xfrm>
            <a:off x="283463" y="5535976"/>
            <a:ext cx="8542718" cy="1061829"/>
          </a:xfrm>
          <a:prstGeom prst="rect">
            <a:avLst/>
          </a:prstGeom>
          <a:noFill/>
        </p:spPr>
        <p:txBody>
          <a:bodyPr wrap="square" lIns="91440" tIns="45720" rIns="91440" bIns="45720" numCol="1" rtlCol="0" anchor="t">
            <a:spAutoFit/>
          </a:bodyPr>
          <a:lstStyle/>
          <a:p>
            <a:pPr>
              <a:defRPr/>
            </a:pPr>
            <a:r>
              <a:rPr lang="en-US" sz="700" dirty="0">
                <a:solidFill>
                  <a:srgbClr val="595959"/>
                </a:solidFill>
                <a:latin typeface="Arial"/>
                <a:cs typeface="Arial"/>
              </a:rPr>
              <a:t>As of December 31, 2021, except net debt to total capitalization which is as of September 30, 2021.</a:t>
            </a:r>
          </a:p>
          <a:p>
            <a:pPr>
              <a:defRPr/>
            </a:pPr>
            <a:r>
              <a:rPr lang="en-US" sz="700" baseline="30000" dirty="0">
                <a:solidFill>
                  <a:srgbClr val="595959"/>
                </a:solidFill>
                <a:latin typeface="Arial"/>
                <a:cs typeface="Arial"/>
              </a:rPr>
              <a:t>1 </a:t>
            </a:r>
            <a:r>
              <a:rPr lang="en-US" sz="700" dirty="0">
                <a:solidFill>
                  <a:srgbClr val="595959"/>
                </a:solidFill>
                <a:latin typeface="Arial"/>
                <a:cs typeface="Arial"/>
              </a:rPr>
              <a:t>Represents gross assets controlled by CF income Trust as reported in Supplement No. 12  dated January 18, 2022 and not adjusted for CF Income Trust’s current ownership percentage of any asset.</a:t>
            </a:r>
          </a:p>
          <a:p>
            <a:pPr>
              <a:defRPr/>
            </a:pPr>
            <a:r>
              <a:rPr lang="en-US" sz="700" baseline="30000" dirty="0">
                <a:solidFill>
                  <a:srgbClr val="595959"/>
                </a:solidFill>
                <a:latin typeface="Arial" panose="020B0604020202020204" pitchFamily="34" charset="0"/>
                <a:cs typeface="Arial" panose="020B0604020202020204" pitchFamily="34" charset="0"/>
              </a:rPr>
              <a:t>2 </a:t>
            </a:r>
            <a:r>
              <a:rPr lang="en-US" sz="700" dirty="0">
                <a:solidFill>
                  <a:srgbClr val="595959"/>
                </a:solidFill>
                <a:latin typeface="Arial" panose="020B0604020202020204" pitchFamily="34" charset="0"/>
                <a:cs typeface="Arial" panose="020B0604020202020204" pitchFamily="34" charset="0"/>
              </a:rPr>
              <a:t>Calculated as the total of all assets’ fair value used in determining our NAV.</a:t>
            </a:r>
          </a:p>
          <a:p>
            <a:pPr>
              <a:defRPr/>
            </a:pPr>
            <a:r>
              <a:rPr lang="en-US" sz="700" baseline="30000" dirty="0">
                <a:solidFill>
                  <a:srgbClr val="595959"/>
                </a:solidFill>
                <a:latin typeface="Arial" pitchFamily="34" charset="0"/>
                <a:cs typeface="Arial" pitchFamily="34" charset="0"/>
              </a:rPr>
              <a:t>3 </a:t>
            </a:r>
            <a:r>
              <a:rPr lang="en-US" sz="700" dirty="0">
                <a:solidFill>
                  <a:srgbClr val="595959"/>
                </a:solidFill>
                <a:latin typeface="Arial" pitchFamily="34" charset="0"/>
                <a:cs typeface="Arial" pitchFamily="34" charset="0"/>
              </a:rPr>
              <a:t>Total Square footage is not adjusted for Cantor Fitzgerald Income Trust, Inc. (“CF Income Trust’s”) current ownership percentage.</a:t>
            </a:r>
            <a:br>
              <a:rPr lang="en-US" sz="700" dirty="0">
                <a:solidFill>
                  <a:srgbClr val="595959"/>
                </a:solidFill>
                <a:latin typeface="Arial" pitchFamily="34" charset="0"/>
                <a:cs typeface="Arial" pitchFamily="34" charset="0"/>
              </a:rPr>
            </a:br>
            <a:r>
              <a:rPr lang="en-US" sz="700" baseline="30000" dirty="0">
                <a:solidFill>
                  <a:srgbClr val="595959"/>
                </a:solidFill>
                <a:latin typeface="Arial" pitchFamily="34" charset="0"/>
                <a:cs typeface="Arial" pitchFamily="34" charset="0"/>
              </a:rPr>
              <a:t>4 </a:t>
            </a:r>
            <a:r>
              <a:rPr lang="en-US" sz="700" dirty="0">
                <a:solidFill>
                  <a:srgbClr val="595959"/>
                </a:solidFill>
                <a:latin typeface="Arial" pitchFamily="34" charset="0"/>
                <a:cs typeface="Arial" pitchFamily="34" charset="0"/>
              </a:rPr>
              <a:t>Occupancy is weighted based on each asset’s fair value used in determining our NAV. For our industrial, retail and office investments, occupancy includes all leased square footage as of the date indicated. For our multifamily investments, occupancy is defined as the percentage of units leased on the date indicated.</a:t>
            </a:r>
            <a:br>
              <a:rPr lang="en-US" sz="700" dirty="0">
                <a:solidFill>
                  <a:srgbClr val="595959"/>
                </a:solidFill>
                <a:latin typeface="Arial" pitchFamily="34" charset="0"/>
                <a:cs typeface="Arial" pitchFamily="34" charset="0"/>
              </a:rPr>
            </a:br>
            <a:r>
              <a:rPr lang="en-US" sz="700" baseline="30000" dirty="0">
                <a:solidFill>
                  <a:srgbClr val="595959"/>
                </a:solidFill>
                <a:latin typeface="Arial" pitchFamily="34" charset="0"/>
                <a:cs typeface="Arial" pitchFamily="34" charset="0"/>
              </a:rPr>
              <a:t>5 </a:t>
            </a:r>
            <a:r>
              <a:rPr lang="en-US" sz="700" dirty="0">
                <a:solidFill>
                  <a:srgbClr val="595959"/>
                </a:solidFill>
                <a:latin typeface="Arial" pitchFamily="34" charset="0"/>
                <a:cs typeface="Arial" pitchFamily="34" charset="0"/>
              </a:rPr>
              <a:t>Based on each asset’s fair value used in determining our NAV excluding multifamily, mezzanine and preferred equity investments.</a:t>
            </a:r>
          </a:p>
          <a:p>
            <a:pPr>
              <a:defRPr/>
            </a:pPr>
            <a:r>
              <a:rPr lang="en-US" sz="700" baseline="30000" dirty="0">
                <a:solidFill>
                  <a:srgbClr val="595959"/>
                </a:solidFill>
                <a:latin typeface="Arial" pitchFamily="34" charset="0"/>
                <a:cs typeface="Arial" pitchFamily="34" charset="0"/>
              </a:rPr>
              <a:t>6 </a:t>
            </a:r>
            <a:r>
              <a:rPr lang="en-US" sz="700" dirty="0">
                <a:solidFill>
                  <a:srgbClr val="595959"/>
                </a:solidFill>
                <a:latin typeface="Arial" pitchFamily="34" charset="0"/>
                <a:cs typeface="Arial" pitchFamily="34" charset="0"/>
              </a:rPr>
              <a:t>Includes Daimler Trucks North America, LLC. Daimler AG, the parent company of Daimler Trucks North America, LLC, is rated A3 by Moody’s. Daimler AG does not guarantee the lease.</a:t>
            </a:r>
          </a:p>
          <a:p>
            <a:pPr>
              <a:defRPr/>
            </a:pPr>
            <a:r>
              <a:rPr lang="en-US" sz="700" baseline="30000" dirty="0">
                <a:solidFill>
                  <a:srgbClr val="595959"/>
                </a:solidFill>
                <a:latin typeface="Arial"/>
                <a:cs typeface="Arial"/>
              </a:rPr>
              <a:t>7 </a:t>
            </a:r>
            <a:r>
              <a:rPr lang="en-US" sz="700" dirty="0">
                <a:solidFill>
                  <a:srgbClr val="595959"/>
                </a:solidFill>
                <a:latin typeface="Arial"/>
                <a:cs typeface="Arial"/>
              </a:rPr>
              <a:t>Net debt is as of September 30, 2021 and is calculated as loans payable less cash. Capitalization represents investments in real estate and real estate-related assets as of September 30, 2021.</a:t>
            </a:r>
          </a:p>
        </p:txBody>
      </p:sp>
      <p:pic>
        <p:nvPicPr>
          <p:cNvPr id="22" name="Picture 4" descr="Williams sonoma Logos">
            <a:extLst>
              <a:ext uri="{FF2B5EF4-FFF2-40B4-BE49-F238E27FC236}">
                <a16:creationId xmlns:a16="http://schemas.microsoft.com/office/drawing/2014/main" id="{7FDD058A-6E7D-714B-ADBF-548A4149AE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6761134" y="1937538"/>
            <a:ext cx="2048256" cy="120232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Alliance Data Logo Download - AI - All Vector Logo">
            <a:extLst>
              <a:ext uri="{FF2B5EF4-FFF2-40B4-BE49-F238E27FC236}">
                <a16:creationId xmlns:a16="http://schemas.microsoft.com/office/drawing/2014/main" id="{F4E4A44C-D2C7-CE42-B62B-9AE3171532D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6656606" y="1165218"/>
            <a:ext cx="2162075" cy="1103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BD3BB79-8966-DA4D-A829-366EC7183E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59619" y="4754621"/>
            <a:ext cx="786540" cy="593998"/>
          </a:xfrm>
          <a:prstGeom prst="rect">
            <a:avLst/>
          </a:prstGeom>
        </p:spPr>
      </p:pic>
      <p:pic>
        <p:nvPicPr>
          <p:cNvPr id="25" name="Picture 24">
            <a:extLst>
              <a:ext uri="{FF2B5EF4-FFF2-40B4-BE49-F238E27FC236}">
                <a16:creationId xmlns:a16="http://schemas.microsoft.com/office/drawing/2014/main" id="{22158D92-E20C-7B46-B6B6-D0F06A09D42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69053" y="2119289"/>
            <a:ext cx="967672" cy="908836"/>
          </a:xfrm>
          <a:prstGeom prst="rect">
            <a:avLst/>
          </a:prstGeom>
        </p:spPr>
      </p:pic>
      <p:pic>
        <p:nvPicPr>
          <p:cNvPr id="26" name="Picture 25">
            <a:extLst>
              <a:ext uri="{FF2B5EF4-FFF2-40B4-BE49-F238E27FC236}">
                <a16:creationId xmlns:a16="http://schemas.microsoft.com/office/drawing/2014/main" id="{DFB82216-D14A-B740-B2C2-357FCB56C3B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96005" y="3028125"/>
            <a:ext cx="2460040" cy="840633"/>
          </a:xfrm>
          <a:prstGeom prst="rect">
            <a:avLst/>
          </a:prstGeom>
        </p:spPr>
      </p:pic>
      <p:pic>
        <p:nvPicPr>
          <p:cNvPr id="27" name="Picture 26">
            <a:extLst>
              <a:ext uri="{FF2B5EF4-FFF2-40B4-BE49-F238E27FC236}">
                <a16:creationId xmlns:a16="http://schemas.microsoft.com/office/drawing/2014/main" id="{0AA52118-6B92-8449-BE2D-C47BD73B57A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61134" y="4023286"/>
            <a:ext cx="1843760" cy="593999"/>
          </a:xfrm>
          <a:prstGeom prst="rect">
            <a:avLst/>
          </a:prstGeom>
        </p:spPr>
      </p:pic>
      <p:sp>
        <p:nvSpPr>
          <p:cNvPr id="28" name="TextBox 27">
            <a:extLst>
              <a:ext uri="{FF2B5EF4-FFF2-40B4-BE49-F238E27FC236}">
                <a16:creationId xmlns:a16="http://schemas.microsoft.com/office/drawing/2014/main" id="{E9142267-31CB-934C-BB53-E4A78AB90397}"/>
              </a:ext>
            </a:extLst>
          </p:cNvPr>
          <p:cNvSpPr txBox="1"/>
          <p:nvPr/>
        </p:nvSpPr>
        <p:spPr>
          <a:xfrm>
            <a:off x="365760" y="953612"/>
            <a:ext cx="3610745" cy="338554"/>
          </a:xfrm>
          <a:prstGeom prst="rect">
            <a:avLst/>
          </a:prstGeom>
          <a:solidFill>
            <a:srgbClr val="00367C">
              <a:alpha val="74902"/>
            </a:srgbClr>
          </a:solidFill>
          <a:ln>
            <a:noFill/>
          </a:ln>
        </p:spPr>
        <p:txBody>
          <a:bodyPr wrap="square" numCol="1" rtlCol="0">
            <a:spAutoFit/>
          </a:bodyPr>
          <a:lstStyle/>
          <a:p>
            <a:pPr algn="ctr"/>
            <a:r>
              <a:rPr lang="en-US" sz="1600" b="1" dirty="0">
                <a:solidFill>
                  <a:schemeClr val="bg1"/>
                </a:solidFill>
                <a:latin typeface="Arial" panose="020B0604020202020204" pitchFamily="34" charset="0"/>
                <a:cs typeface="Arial" panose="020B0604020202020204" pitchFamily="34" charset="0"/>
              </a:rPr>
              <a:t>SUMMARY</a:t>
            </a:r>
            <a:endParaRPr lang="en-US" sz="1600" baseline="30000" dirty="0">
              <a:solidFill>
                <a:schemeClr val="bg1"/>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B61A3753-2F2D-B74A-B796-CC741CF5C430}"/>
              </a:ext>
            </a:extLst>
          </p:cNvPr>
          <p:cNvGrpSpPr/>
          <p:nvPr/>
        </p:nvGrpSpPr>
        <p:grpSpPr>
          <a:xfrm>
            <a:off x="4041407" y="953612"/>
            <a:ext cx="4819666" cy="4588668"/>
            <a:chOff x="4006515" y="1078602"/>
            <a:chExt cx="4819666" cy="5098224"/>
          </a:xfrm>
        </p:grpSpPr>
        <p:sp>
          <p:nvSpPr>
            <p:cNvPr id="30" name="TextBox 29">
              <a:extLst>
                <a:ext uri="{FF2B5EF4-FFF2-40B4-BE49-F238E27FC236}">
                  <a16:creationId xmlns:a16="http://schemas.microsoft.com/office/drawing/2014/main" id="{0EE2C238-F89F-CF42-8E17-8D278F2B6CE1}"/>
                </a:ext>
              </a:extLst>
            </p:cNvPr>
            <p:cNvSpPr txBox="1"/>
            <p:nvPr/>
          </p:nvSpPr>
          <p:spPr>
            <a:xfrm>
              <a:off x="4006516" y="1078602"/>
              <a:ext cx="4819665" cy="368243"/>
            </a:xfrm>
            <a:prstGeom prst="rect">
              <a:avLst/>
            </a:prstGeom>
            <a:solidFill>
              <a:srgbClr val="00367C">
                <a:alpha val="75000"/>
              </a:srgbClr>
            </a:solidFill>
            <a:ln>
              <a:noFill/>
            </a:ln>
          </p:spPr>
          <p:txBody>
            <a:bodyPr wrap="square" numCol="1" rtlCol="0">
              <a:spAutoFit/>
            </a:bodyPr>
            <a:lstStyle/>
            <a:p>
              <a:pPr algn="ctr"/>
              <a:r>
                <a:rPr lang="en-US" sz="1600" b="1" dirty="0">
                  <a:solidFill>
                    <a:schemeClr val="bg1"/>
                  </a:solidFill>
                  <a:latin typeface="Arial" panose="020B0604020202020204" pitchFamily="34" charset="0"/>
                  <a:cs typeface="Arial" panose="020B0604020202020204" pitchFamily="34" charset="0"/>
                </a:rPr>
                <a:t>KEY TENANTS</a:t>
              </a:r>
              <a:r>
                <a:rPr lang="en-US" sz="1600" b="1" baseline="30000" dirty="0">
                  <a:solidFill>
                    <a:schemeClr val="bg1"/>
                  </a:solidFill>
                  <a:latin typeface="Arial" panose="020B0604020202020204" pitchFamily="34" charset="0"/>
                  <a:cs typeface="Arial" panose="020B0604020202020204" pitchFamily="34" charset="0"/>
                </a:rPr>
                <a:t>1</a:t>
              </a:r>
              <a:endParaRPr lang="en-US" sz="1600" baseline="30000" dirty="0">
                <a:solidFill>
                  <a:schemeClr val="bg1"/>
                </a:solidFill>
                <a:highlight>
                  <a:srgbClr val="F2F2F2"/>
                </a:highlight>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BEE3927D-6754-994E-B3BA-9C171E76653A}"/>
                </a:ext>
              </a:extLst>
            </p:cNvPr>
            <p:cNvCxnSpPr/>
            <p:nvPr/>
          </p:nvCxnSpPr>
          <p:spPr>
            <a:xfrm>
              <a:off x="4006515" y="6176826"/>
              <a:ext cx="4819666" cy="0"/>
            </a:xfrm>
            <a:prstGeom prst="line">
              <a:avLst/>
            </a:prstGeom>
            <a:ln>
              <a:solidFill>
                <a:srgbClr val="00367C">
                  <a:alpha val="75000"/>
                </a:srgbClr>
              </a:soli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50A47457-A890-4934-A326-BD1A08C00CF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18335" y="3975161"/>
            <a:ext cx="1269108" cy="520660"/>
          </a:xfrm>
          <a:prstGeom prst="rect">
            <a:avLst/>
          </a:prstGeom>
        </p:spPr>
      </p:pic>
      <p:sp>
        <p:nvSpPr>
          <p:cNvPr id="32" name="TextBox 31">
            <a:extLst>
              <a:ext uri="{FF2B5EF4-FFF2-40B4-BE49-F238E27FC236}">
                <a16:creationId xmlns:a16="http://schemas.microsoft.com/office/drawing/2014/main" id="{508CD2E4-6946-4B6E-881C-ADDF1AE22E39}"/>
              </a:ext>
            </a:extLst>
          </p:cNvPr>
          <p:cNvSpPr txBox="1"/>
          <p:nvPr/>
        </p:nvSpPr>
        <p:spPr>
          <a:xfrm>
            <a:off x="4291658" y="3246120"/>
            <a:ext cx="1522462" cy="446276"/>
          </a:xfrm>
          <a:prstGeom prst="rect">
            <a:avLst/>
          </a:prstGeom>
          <a:noFill/>
        </p:spPr>
        <p:txBody>
          <a:bodyPr wrap="square" lIns="0" rIns="0" numCol="1" rtlCol="0">
            <a:spAutoFit/>
          </a:bodyPr>
          <a:lstStyle/>
          <a:p>
            <a:pPr algn="ctr"/>
            <a:r>
              <a:rPr lang="en-US" sz="900" dirty="0">
                <a:latin typeface="Arial" panose="020B0604020202020204" pitchFamily="34" charset="0"/>
                <a:cs typeface="Arial" panose="020B0604020202020204" pitchFamily="34" charset="0"/>
              </a:rPr>
              <a:t>A Subsidiary of </a:t>
            </a:r>
            <a:r>
              <a:rPr lang="en-US" sz="1400" b="1" dirty="0">
                <a:latin typeface="Arial" panose="020B0604020202020204" pitchFamily="34" charset="0"/>
                <a:cs typeface="Arial" panose="020B0604020202020204" pitchFamily="34" charset="0"/>
              </a:rPr>
              <a:t>Amazon.com Inc. </a:t>
            </a:r>
          </a:p>
        </p:txBody>
      </p:sp>
      <p:sp>
        <p:nvSpPr>
          <p:cNvPr id="33" name="TextBox 32">
            <a:extLst>
              <a:ext uri="{FF2B5EF4-FFF2-40B4-BE49-F238E27FC236}">
                <a16:creationId xmlns:a16="http://schemas.microsoft.com/office/drawing/2014/main" id="{508CD2E4-6946-4B6E-881C-ADDF1AE22E39}"/>
              </a:ext>
            </a:extLst>
          </p:cNvPr>
          <p:cNvSpPr txBox="1"/>
          <p:nvPr/>
        </p:nvSpPr>
        <p:spPr>
          <a:xfrm>
            <a:off x="4415517" y="1508760"/>
            <a:ext cx="1380036" cy="400110"/>
          </a:xfrm>
          <a:prstGeom prst="rect">
            <a:avLst/>
          </a:prstGeom>
          <a:noFill/>
        </p:spPr>
        <p:txBody>
          <a:bodyPr wrap="square" numCol="1" rtlCol="0">
            <a:spAutoFit/>
          </a:bodyPr>
          <a:lstStyle/>
          <a:p>
            <a:pPr algn="ctr"/>
            <a:r>
              <a:rPr lang="en-US" sz="2000" dirty="0">
                <a:latin typeface="HelveticaNeueLT Std" panose="020B0604020202020204" pitchFamily="34" charset="0"/>
                <a:cs typeface="Arial" panose="020B0604020202020204" pitchFamily="34" charset="0"/>
              </a:rPr>
              <a:t>Apple Inc. </a:t>
            </a:r>
          </a:p>
        </p:txBody>
      </p:sp>
    </p:spTree>
    <p:extLst>
      <p:ext uri="{BB962C8B-B14F-4D97-AF65-F5344CB8AC3E}">
        <p14:creationId xmlns:p14="http://schemas.microsoft.com/office/powerpoint/2010/main" val="3087032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descr="Callout arrows ">
            <a:extLst>
              <a:ext uri="{FF2B5EF4-FFF2-40B4-BE49-F238E27FC236}">
                <a16:creationId xmlns:a16="http://schemas.microsoft.com/office/drawing/2014/main" id="{9194CC78-93D5-5F4E-8D1E-13B82051C136}"/>
              </a:ext>
            </a:extLst>
          </p:cNvPr>
          <p:cNvGrpSpPr/>
          <p:nvPr/>
        </p:nvGrpSpPr>
        <p:grpSpPr>
          <a:xfrm flipH="1">
            <a:off x="1420003" y="2764853"/>
            <a:ext cx="364635" cy="251373"/>
            <a:chOff x="9941801" y="2148657"/>
            <a:chExt cx="1320447" cy="681475"/>
          </a:xfrm>
        </p:grpSpPr>
        <p:cxnSp>
          <p:nvCxnSpPr>
            <p:cNvPr id="68" name="Straight Connector 67">
              <a:extLst>
                <a:ext uri="{FF2B5EF4-FFF2-40B4-BE49-F238E27FC236}">
                  <a16:creationId xmlns:a16="http://schemas.microsoft.com/office/drawing/2014/main" id="{5C0E1CC3-377D-8C4E-BCEF-4AC1B05A9078}"/>
                </a:ext>
              </a:extLst>
            </p:cNvPr>
            <p:cNvCxnSpPr>
              <a:cxnSpLocks/>
            </p:cNvCxnSpPr>
            <p:nvPr/>
          </p:nvCxnSpPr>
          <p:spPr>
            <a:xfrm flipH="1">
              <a:off x="9941801" y="2148657"/>
              <a:ext cx="1320447"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E0E2AD2-6956-1B41-9543-14904459918B}"/>
                </a:ext>
              </a:extLst>
            </p:cNvPr>
            <p:cNvCxnSpPr>
              <a:cxnSpLocks/>
            </p:cNvCxnSpPr>
            <p:nvPr/>
          </p:nvCxnSpPr>
          <p:spPr>
            <a:xfrm>
              <a:off x="9941801" y="2148657"/>
              <a:ext cx="0" cy="681475"/>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36925" y="3326300"/>
            <a:ext cx="810818" cy="593825"/>
            <a:chOff x="136925" y="3326300"/>
            <a:chExt cx="810818" cy="593825"/>
          </a:xfrm>
        </p:grpSpPr>
        <p:sp>
          <p:nvSpPr>
            <p:cNvPr id="129" name="Text Placeholder 80">
              <a:extLst>
                <a:ext uri="{FF2B5EF4-FFF2-40B4-BE49-F238E27FC236}">
                  <a16:creationId xmlns:a16="http://schemas.microsoft.com/office/drawing/2014/main" id="{01D3F5FC-A702-3443-8F9E-5466BE3E43BA}"/>
                </a:ext>
              </a:extLst>
            </p:cNvPr>
            <p:cNvSpPr txBox="1">
              <a:spLocks/>
            </p:cNvSpPr>
            <p:nvPr/>
          </p:nvSpPr>
          <p:spPr>
            <a:xfrm>
              <a:off x="136925" y="3326300"/>
              <a:ext cx="803873" cy="506759"/>
            </a:xfrm>
            <a:prstGeom prst="rect">
              <a:avLst/>
            </a:prstGeom>
          </p:spPr>
          <p:txBody>
            <a:bodyPr lIns="0" tIns="0" rIns="0" bIns="0" numCol="1"/>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dirty="0">
                  <a:solidFill>
                    <a:srgbClr val="404040"/>
                  </a:solidFill>
                  <a:latin typeface="Arial" panose="020B0604020202020204" pitchFamily="34" charset="0"/>
                  <a:cs typeface="Arial" panose="020B0604020202020204" pitchFamily="34" charset="0"/>
                </a:rPr>
              </a:br>
              <a:r>
                <a:rPr lang="en-US" sz="1000" dirty="0">
                  <a:solidFill>
                    <a:srgbClr val="404040"/>
                  </a:solidFill>
                  <a:latin typeface="Arial" panose="020B0604020202020204" pitchFamily="34" charset="0"/>
                  <a:cs typeface="Arial" panose="020B0604020202020204" pitchFamily="34" charset="0"/>
                </a:rPr>
                <a:t>Industrial</a:t>
              </a:r>
            </a:p>
          </p:txBody>
        </p:sp>
        <p:grpSp>
          <p:nvGrpSpPr>
            <p:cNvPr id="53" name="Group 52"/>
            <p:cNvGrpSpPr/>
            <p:nvPr/>
          </p:nvGrpSpPr>
          <p:grpSpPr>
            <a:xfrm flipH="1">
              <a:off x="425561" y="3668604"/>
              <a:ext cx="522182" cy="251521"/>
              <a:chOff x="1136642" y="4876073"/>
              <a:chExt cx="347632" cy="165082"/>
            </a:xfrm>
          </p:grpSpPr>
          <p:cxnSp>
            <p:nvCxnSpPr>
              <p:cNvPr id="54" name="Straight Connector 53">
                <a:extLst>
                  <a:ext uri="{FF2B5EF4-FFF2-40B4-BE49-F238E27FC236}">
                    <a16:creationId xmlns:a16="http://schemas.microsoft.com/office/drawing/2014/main" id="{AAFF7ECA-0B99-F742-9EA8-F0BF132C421E}"/>
                  </a:ext>
                </a:extLst>
              </p:cNvPr>
              <p:cNvCxnSpPr>
                <a:cxnSpLocks/>
              </p:cNvCxnSpPr>
              <p:nvPr/>
            </p:nvCxnSpPr>
            <p:spPr>
              <a:xfrm>
                <a:off x="1136642" y="5039565"/>
                <a:ext cx="346511"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9CB80EE-1513-AA48-B0E7-DC438EC1B5C5}"/>
                  </a:ext>
                </a:extLst>
              </p:cNvPr>
              <p:cNvCxnSpPr>
                <a:cxnSpLocks/>
              </p:cNvCxnSpPr>
              <p:nvPr/>
            </p:nvCxnSpPr>
            <p:spPr>
              <a:xfrm flipV="1">
                <a:off x="1484274" y="4876073"/>
                <a:ext cx="0" cy="165082"/>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grpSp>
      <p:sp>
        <p:nvSpPr>
          <p:cNvPr id="116" name="Text Placeholder 80">
            <a:extLst>
              <a:ext uri="{FF2B5EF4-FFF2-40B4-BE49-F238E27FC236}">
                <a16:creationId xmlns:a16="http://schemas.microsoft.com/office/drawing/2014/main" id="{D9D02CEF-31D6-234F-8860-797663EC67D1}"/>
              </a:ext>
            </a:extLst>
          </p:cNvPr>
          <p:cNvSpPr txBox="1">
            <a:spLocks/>
          </p:cNvSpPr>
          <p:nvPr/>
        </p:nvSpPr>
        <p:spPr>
          <a:xfrm>
            <a:off x="775308" y="5012020"/>
            <a:ext cx="628087" cy="263879"/>
          </a:xfrm>
          <a:prstGeom prst="rect">
            <a:avLst/>
          </a:prstGeom>
        </p:spPr>
        <p:txBody>
          <a:bodyPr lIns="0" tIns="0" rIns="0" bIns="0" numCol="1"/>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404040"/>
                </a:solidFill>
                <a:latin typeface="Arial" panose="020B0604020202020204" pitchFamily="34" charset="0"/>
                <a:cs typeface="Arial" panose="020B0604020202020204" pitchFamily="34" charset="0"/>
              </a:rPr>
              <a:t>Multifamily</a:t>
            </a:r>
          </a:p>
        </p:txBody>
      </p:sp>
      <p:sp>
        <p:nvSpPr>
          <p:cNvPr id="120" name="Text Placeholder 80">
            <a:extLst>
              <a:ext uri="{FF2B5EF4-FFF2-40B4-BE49-F238E27FC236}">
                <a16:creationId xmlns:a16="http://schemas.microsoft.com/office/drawing/2014/main" id="{1135EA1D-E747-3046-9A84-B1E20B902887}"/>
              </a:ext>
            </a:extLst>
          </p:cNvPr>
          <p:cNvSpPr txBox="1">
            <a:spLocks/>
          </p:cNvSpPr>
          <p:nvPr/>
        </p:nvSpPr>
        <p:spPr>
          <a:xfrm>
            <a:off x="2719726" y="2864081"/>
            <a:ext cx="839779" cy="437675"/>
          </a:xfrm>
          <a:prstGeom prst="rect">
            <a:avLst/>
          </a:prstGeom>
        </p:spPr>
        <p:txBody>
          <a:bodyPr lIns="0" tIns="0" rIns="0" bIns="0" numCol="1"/>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en-US" sz="1000" dirty="0">
                <a:solidFill>
                  <a:srgbClr val="404040"/>
                </a:solidFill>
                <a:latin typeface="Arial" panose="020B0604020202020204" pitchFamily="34" charset="0"/>
                <a:cs typeface="Arial" panose="020B0604020202020204" pitchFamily="34" charset="0"/>
              </a:rPr>
              <a:t>Single Tenant Office</a:t>
            </a:r>
          </a:p>
        </p:txBody>
      </p:sp>
      <p:sp>
        <p:nvSpPr>
          <p:cNvPr id="127" name="Text Placeholder 80">
            <a:extLst>
              <a:ext uri="{FF2B5EF4-FFF2-40B4-BE49-F238E27FC236}">
                <a16:creationId xmlns:a16="http://schemas.microsoft.com/office/drawing/2014/main" id="{A637BA83-4412-9A4A-BA41-0EA1BB7A87FA}"/>
              </a:ext>
            </a:extLst>
          </p:cNvPr>
          <p:cNvSpPr txBox="1">
            <a:spLocks/>
          </p:cNvSpPr>
          <p:nvPr/>
        </p:nvSpPr>
        <p:spPr>
          <a:xfrm>
            <a:off x="768522" y="2558198"/>
            <a:ext cx="1023377" cy="321610"/>
          </a:xfrm>
          <a:prstGeom prst="rect">
            <a:avLst/>
          </a:prstGeom>
        </p:spPr>
        <p:txBody>
          <a:bodyPr lIns="0" tIns="0" rIns="0" bIns="0" numCol="1"/>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600"/>
              </a:spcBef>
              <a:spcAft>
                <a:spcPts val="0"/>
              </a:spcAft>
              <a:buNone/>
            </a:pPr>
            <a:r>
              <a:rPr lang="en-US" sz="1000" dirty="0">
                <a:solidFill>
                  <a:srgbClr val="404040"/>
                </a:solidFill>
                <a:latin typeface="Arial" panose="020B0604020202020204" pitchFamily="34" charset="0"/>
                <a:cs typeface="Arial" panose="020B0604020202020204" pitchFamily="34" charset="0"/>
              </a:rPr>
              <a:t>Necessity Retail</a:t>
            </a:r>
          </a:p>
        </p:txBody>
      </p:sp>
      <p:grpSp>
        <p:nvGrpSpPr>
          <p:cNvPr id="19" name="Group 18"/>
          <p:cNvGrpSpPr/>
          <p:nvPr/>
        </p:nvGrpSpPr>
        <p:grpSpPr>
          <a:xfrm>
            <a:off x="1012365" y="4800639"/>
            <a:ext cx="347632" cy="165082"/>
            <a:chOff x="1136642" y="4876073"/>
            <a:chExt cx="347632" cy="165082"/>
          </a:xfrm>
        </p:grpSpPr>
        <p:cxnSp>
          <p:nvCxnSpPr>
            <p:cNvPr id="65" name="Straight Connector 64">
              <a:extLst>
                <a:ext uri="{FF2B5EF4-FFF2-40B4-BE49-F238E27FC236}">
                  <a16:creationId xmlns:a16="http://schemas.microsoft.com/office/drawing/2014/main" id="{AAFF7ECA-0B99-F742-9EA8-F0BF132C421E}"/>
                </a:ext>
              </a:extLst>
            </p:cNvPr>
            <p:cNvCxnSpPr>
              <a:cxnSpLocks/>
            </p:cNvCxnSpPr>
            <p:nvPr/>
          </p:nvCxnSpPr>
          <p:spPr>
            <a:xfrm>
              <a:off x="1136642" y="5039565"/>
              <a:ext cx="346511"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9CB80EE-1513-AA48-B0E7-DC438EC1B5C5}"/>
                </a:ext>
              </a:extLst>
            </p:cNvPr>
            <p:cNvCxnSpPr>
              <a:cxnSpLocks/>
            </p:cNvCxnSpPr>
            <p:nvPr/>
          </p:nvCxnSpPr>
          <p:spPr>
            <a:xfrm flipV="1">
              <a:off x="1484274" y="4876073"/>
              <a:ext cx="0" cy="165082"/>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grpSp>
        <p:nvGrpSpPr>
          <p:cNvPr id="88" name="Group 87" descr="Callout arrows ">
            <a:extLst>
              <a:ext uri="{FF2B5EF4-FFF2-40B4-BE49-F238E27FC236}">
                <a16:creationId xmlns:a16="http://schemas.microsoft.com/office/drawing/2014/main" id="{9194CC78-93D5-5F4E-8D1E-13B82051C136}"/>
              </a:ext>
            </a:extLst>
          </p:cNvPr>
          <p:cNvGrpSpPr/>
          <p:nvPr/>
        </p:nvGrpSpPr>
        <p:grpSpPr>
          <a:xfrm>
            <a:off x="2720560" y="3193384"/>
            <a:ext cx="434271" cy="245140"/>
            <a:chOff x="9941801" y="2148657"/>
            <a:chExt cx="1320447" cy="681475"/>
          </a:xfrm>
        </p:grpSpPr>
        <p:cxnSp>
          <p:nvCxnSpPr>
            <p:cNvPr id="89" name="Straight Connector 88">
              <a:extLst>
                <a:ext uri="{FF2B5EF4-FFF2-40B4-BE49-F238E27FC236}">
                  <a16:creationId xmlns:a16="http://schemas.microsoft.com/office/drawing/2014/main" id="{5C0E1CC3-377D-8C4E-BCEF-4AC1B05A9078}"/>
                </a:ext>
              </a:extLst>
            </p:cNvPr>
            <p:cNvCxnSpPr>
              <a:cxnSpLocks/>
            </p:cNvCxnSpPr>
            <p:nvPr/>
          </p:nvCxnSpPr>
          <p:spPr>
            <a:xfrm flipH="1">
              <a:off x="9941801" y="2148657"/>
              <a:ext cx="1320447"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E0E2AD2-6956-1B41-9543-14904459918B}"/>
                </a:ext>
              </a:extLst>
            </p:cNvPr>
            <p:cNvCxnSpPr>
              <a:cxnSpLocks/>
            </p:cNvCxnSpPr>
            <p:nvPr/>
          </p:nvCxnSpPr>
          <p:spPr>
            <a:xfrm>
              <a:off x="9941801" y="2148657"/>
              <a:ext cx="0" cy="681475"/>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8529147E-1346-F64D-88F8-7ED33F94B7F7}"/>
              </a:ext>
            </a:extLst>
          </p:cNvPr>
          <p:cNvSpPr>
            <a:spLocks noGrp="1"/>
          </p:cNvSpPr>
          <p:nvPr>
            <p:ph type="ctrTitle"/>
          </p:nvPr>
        </p:nvSpPr>
        <p:spPr>
          <a:xfrm>
            <a:off x="365760" y="182880"/>
            <a:ext cx="6103454" cy="457200"/>
          </a:xfrm>
        </p:spPr>
        <p:txBody>
          <a:bodyPr numCol="1">
            <a:noAutofit/>
          </a:bodyPr>
          <a:lstStyle/>
          <a:p>
            <a:r>
              <a:rPr lang="en-US" dirty="0"/>
              <a:t>Portfolio Composition</a:t>
            </a:r>
            <a:endParaRPr lang="en-US" baseline="30000" dirty="0"/>
          </a:p>
        </p:txBody>
      </p:sp>
      <p:sp>
        <p:nvSpPr>
          <p:cNvPr id="49" name="TextBox 48">
            <a:extLst>
              <a:ext uri="{FF2B5EF4-FFF2-40B4-BE49-F238E27FC236}">
                <a16:creationId xmlns:a16="http://schemas.microsoft.com/office/drawing/2014/main" id="{33B0D648-35EE-F84D-AEE6-F77F65692E71}"/>
              </a:ext>
            </a:extLst>
          </p:cNvPr>
          <p:cNvSpPr txBox="1"/>
          <p:nvPr/>
        </p:nvSpPr>
        <p:spPr>
          <a:xfrm>
            <a:off x="295831" y="5911717"/>
            <a:ext cx="8755769" cy="338554"/>
          </a:xfrm>
          <a:prstGeom prst="rect">
            <a:avLst/>
          </a:prstGeom>
          <a:noFill/>
        </p:spPr>
        <p:txBody>
          <a:bodyPr wrap="square" lIns="91440" tIns="45720" rIns="91440" bIns="45720" numCol="1" rtlCol="0" anchor="t">
            <a:spAutoFit/>
          </a:bodyPr>
          <a:lstStyle/>
          <a:p>
            <a:pPr>
              <a:defRPr/>
            </a:pPr>
            <a:r>
              <a:rPr lang="en-US" sz="800" dirty="0">
                <a:solidFill>
                  <a:srgbClr val="595959"/>
                </a:solidFill>
                <a:latin typeface="Arial"/>
                <a:cs typeface="Arial"/>
              </a:rPr>
              <a:t>Unless otherwise noted, calculated based on each asset’s fair value used in determining our NAV as of December 31, 2021. </a:t>
            </a:r>
            <a:endParaRPr lang="en-US" sz="800" dirty="0">
              <a:solidFill>
                <a:srgbClr val="595959"/>
              </a:solidFill>
              <a:latin typeface="Arial" panose="020B0604020202020204" pitchFamily="34" charset="0"/>
              <a:cs typeface="Arial" panose="020B0604020202020204" pitchFamily="34" charset="0"/>
            </a:endParaRPr>
          </a:p>
          <a:p>
            <a:pPr>
              <a:defRPr/>
            </a:pPr>
            <a:r>
              <a:rPr lang="en-US" sz="800" baseline="30000" dirty="0">
                <a:solidFill>
                  <a:srgbClr val="595959"/>
                </a:solidFill>
                <a:latin typeface="Arial" panose="020B0604020202020204" pitchFamily="34" charset="0"/>
                <a:cs typeface="Arial" panose="020B0604020202020204" pitchFamily="34" charset="0"/>
              </a:rPr>
              <a:t>1 </a:t>
            </a:r>
            <a:r>
              <a:rPr lang="en-US" sz="800" dirty="0">
                <a:solidFill>
                  <a:srgbClr val="595959"/>
                </a:solidFill>
                <a:latin typeface="Arial" panose="020B0604020202020204" pitchFamily="34" charset="0"/>
                <a:cs typeface="Arial" panose="020B0604020202020204" pitchFamily="34" charset="0"/>
              </a:rPr>
              <a:t>Includes Daimler Trucks North America, LLC. Daimler AG, the parent company of Daimler Trucks North America, LLC, is rated A3 by Moody’s. Daimler AG does not guarantee the lease. </a:t>
            </a:r>
          </a:p>
        </p:txBody>
      </p:sp>
      <p:grpSp>
        <p:nvGrpSpPr>
          <p:cNvPr id="103" name="Group 102" descr="Callout arrows ">
            <a:extLst>
              <a:ext uri="{FF2B5EF4-FFF2-40B4-BE49-F238E27FC236}">
                <a16:creationId xmlns:a16="http://schemas.microsoft.com/office/drawing/2014/main" id="{9194CC78-93D5-5F4E-8D1E-13B82051C136}"/>
              </a:ext>
            </a:extLst>
          </p:cNvPr>
          <p:cNvGrpSpPr/>
          <p:nvPr/>
        </p:nvGrpSpPr>
        <p:grpSpPr>
          <a:xfrm>
            <a:off x="7335783" y="2754654"/>
            <a:ext cx="434271" cy="204664"/>
            <a:chOff x="9941801" y="2148657"/>
            <a:chExt cx="1320447" cy="681475"/>
          </a:xfrm>
        </p:grpSpPr>
        <p:cxnSp>
          <p:nvCxnSpPr>
            <p:cNvPr id="104" name="Straight Connector 103">
              <a:extLst>
                <a:ext uri="{FF2B5EF4-FFF2-40B4-BE49-F238E27FC236}">
                  <a16:creationId xmlns:a16="http://schemas.microsoft.com/office/drawing/2014/main" id="{5C0E1CC3-377D-8C4E-BCEF-4AC1B05A9078}"/>
                </a:ext>
              </a:extLst>
            </p:cNvPr>
            <p:cNvCxnSpPr>
              <a:cxnSpLocks/>
            </p:cNvCxnSpPr>
            <p:nvPr/>
          </p:nvCxnSpPr>
          <p:spPr>
            <a:xfrm flipH="1">
              <a:off x="9941801" y="2148657"/>
              <a:ext cx="1320447"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E0E2AD2-6956-1B41-9543-14904459918B}"/>
                </a:ext>
              </a:extLst>
            </p:cNvPr>
            <p:cNvCxnSpPr>
              <a:cxnSpLocks/>
            </p:cNvCxnSpPr>
            <p:nvPr/>
          </p:nvCxnSpPr>
          <p:spPr>
            <a:xfrm>
              <a:off x="9941801" y="2148657"/>
              <a:ext cx="0" cy="681475"/>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sp>
        <p:nvSpPr>
          <p:cNvPr id="106" name="Text Placeholder 80">
            <a:extLst>
              <a:ext uri="{FF2B5EF4-FFF2-40B4-BE49-F238E27FC236}">
                <a16:creationId xmlns:a16="http://schemas.microsoft.com/office/drawing/2014/main" id="{84CCE5CC-3D8A-8043-A3D0-CC5F21CC61E9}"/>
              </a:ext>
            </a:extLst>
          </p:cNvPr>
          <p:cNvSpPr txBox="1">
            <a:spLocks/>
          </p:cNvSpPr>
          <p:nvPr/>
        </p:nvSpPr>
        <p:spPr>
          <a:xfrm>
            <a:off x="7335783" y="2550176"/>
            <a:ext cx="1353196" cy="272762"/>
          </a:xfrm>
          <a:prstGeom prst="rect">
            <a:avLst/>
          </a:prstGeom>
        </p:spPr>
        <p:txBody>
          <a:bodyPr lIns="0" tIns="0" rIns="0" bIns="0" numCol="1"/>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404040"/>
                </a:solidFill>
                <a:latin typeface="Arial" panose="020B0604020202020204" pitchFamily="34" charset="0"/>
                <a:cs typeface="Arial" panose="020B0604020202020204" pitchFamily="34" charset="0"/>
              </a:rPr>
              <a:t>Non-Investment Grade</a:t>
            </a:r>
          </a:p>
        </p:txBody>
      </p:sp>
      <p:sp>
        <p:nvSpPr>
          <p:cNvPr id="111" name="Rectangle 110">
            <a:extLst>
              <a:ext uri="{FF2B5EF4-FFF2-40B4-BE49-F238E27FC236}">
                <a16:creationId xmlns:a16="http://schemas.microsoft.com/office/drawing/2014/main" id="{D9A21271-E68B-0F40-9513-10C8456CD514}"/>
              </a:ext>
            </a:extLst>
          </p:cNvPr>
          <p:cNvSpPr/>
          <p:nvPr/>
        </p:nvSpPr>
        <p:spPr>
          <a:xfrm>
            <a:off x="565386" y="1931121"/>
            <a:ext cx="2569464" cy="261610"/>
          </a:xfrm>
          <a:prstGeom prst="rect">
            <a:avLst/>
          </a:prstGeom>
        </p:spPr>
        <p:txBody>
          <a:bodyPr wrap="square" numCol="1">
            <a:spAutoFit/>
          </a:bodyPr>
          <a:lstStyle/>
          <a:p>
            <a:pPr algn="ctr">
              <a:defRPr sz="1000" b="0" i="0" u="none" strike="noStrike" kern="1200" spc="0" baseline="0">
                <a:solidFill>
                  <a:prstClr val="black">
                    <a:lumMod val="65000"/>
                    <a:lumOff val="35000"/>
                  </a:prstClr>
                </a:solidFill>
                <a:latin typeface="+mn-lt"/>
                <a:ea typeface="+mn-ea"/>
                <a:cs typeface="+mn-cs"/>
              </a:defRPr>
            </a:pPr>
            <a:r>
              <a:rPr lang="en-US" sz="1100" b="1" cap="all" dirty="0">
                <a:solidFill>
                  <a:schemeClr val="tx1">
                    <a:lumMod val="65000"/>
                    <a:lumOff val="35000"/>
                  </a:schemeClr>
                </a:solidFill>
                <a:latin typeface="Arial" panose="020B0604020202020204" pitchFamily="34" charset="0"/>
                <a:cs typeface="Arial" panose="020B0604020202020204" pitchFamily="34" charset="0"/>
              </a:rPr>
              <a:t>PROPERTY TYPE</a:t>
            </a:r>
            <a:endParaRPr lang="en-US" sz="1100" b="1" cap="all" baseline="30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2" name="Rectangle 111">
            <a:extLst>
              <a:ext uri="{FF2B5EF4-FFF2-40B4-BE49-F238E27FC236}">
                <a16:creationId xmlns:a16="http://schemas.microsoft.com/office/drawing/2014/main" id="{98AD05B0-BA2A-964F-BC77-B72F3525279F}"/>
              </a:ext>
            </a:extLst>
          </p:cNvPr>
          <p:cNvSpPr/>
          <p:nvPr/>
        </p:nvSpPr>
        <p:spPr>
          <a:xfrm>
            <a:off x="3410961" y="1929384"/>
            <a:ext cx="2570662" cy="261610"/>
          </a:xfrm>
          <a:prstGeom prst="rect">
            <a:avLst/>
          </a:prstGeom>
        </p:spPr>
        <p:txBody>
          <a:bodyPr wrap="square" numCol="1">
            <a:spAutoFit/>
          </a:bodyPr>
          <a:lstStyle/>
          <a:p>
            <a:pPr algn="ctr">
              <a:defRPr sz="1000" b="0" i="0" u="none" strike="noStrike" kern="1200" spc="0" baseline="0">
                <a:solidFill>
                  <a:prstClr val="black">
                    <a:lumMod val="65000"/>
                    <a:lumOff val="35000"/>
                  </a:prstClr>
                </a:solidFill>
                <a:latin typeface="+mn-lt"/>
                <a:ea typeface="+mn-ea"/>
                <a:cs typeface="+mn-cs"/>
              </a:defRPr>
            </a:pPr>
            <a:r>
              <a:rPr lang="en-US" sz="1100" b="1" cap="all" dirty="0">
                <a:solidFill>
                  <a:schemeClr val="tx1">
                    <a:lumMod val="65000"/>
                    <a:lumOff val="35000"/>
                  </a:schemeClr>
                </a:solidFill>
                <a:latin typeface="Arial" panose="020B0604020202020204" pitchFamily="34" charset="0"/>
                <a:cs typeface="Arial" panose="020B0604020202020204" pitchFamily="34" charset="0"/>
              </a:rPr>
              <a:t>INVESTMENT TYPE</a:t>
            </a:r>
          </a:p>
        </p:txBody>
      </p:sp>
      <p:sp>
        <p:nvSpPr>
          <p:cNvPr id="113" name="Rectangle 112">
            <a:extLst>
              <a:ext uri="{FF2B5EF4-FFF2-40B4-BE49-F238E27FC236}">
                <a16:creationId xmlns:a16="http://schemas.microsoft.com/office/drawing/2014/main" id="{E1FF9759-A0A0-7B44-B510-40ECB965DBB3}"/>
              </a:ext>
            </a:extLst>
          </p:cNvPr>
          <p:cNvSpPr/>
          <p:nvPr/>
        </p:nvSpPr>
        <p:spPr>
          <a:xfrm>
            <a:off x="6268186" y="1929384"/>
            <a:ext cx="2569464" cy="430887"/>
          </a:xfrm>
          <a:prstGeom prst="rect">
            <a:avLst/>
          </a:prstGeom>
          <a:ln>
            <a:noFill/>
          </a:ln>
        </p:spPr>
        <p:txBody>
          <a:bodyPr wrap="square" numCol="1">
            <a:spAutoFit/>
          </a:bodyPr>
          <a:lstStyle/>
          <a:p>
            <a:pPr algn="ctr">
              <a:defRPr sz="1000" b="0" i="0" u="none" strike="noStrike" kern="1200" spc="0" baseline="0">
                <a:solidFill>
                  <a:prstClr val="black">
                    <a:lumMod val="65000"/>
                    <a:lumOff val="35000"/>
                  </a:prstClr>
                </a:solidFill>
                <a:latin typeface="+mn-lt"/>
                <a:ea typeface="+mn-ea"/>
                <a:cs typeface="+mn-cs"/>
              </a:defRPr>
            </a:pPr>
            <a:r>
              <a:rPr lang="en-US" sz="1100" b="1" cap="all" dirty="0">
                <a:solidFill>
                  <a:schemeClr val="tx1">
                    <a:lumMod val="65000"/>
                    <a:lumOff val="35000"/>
                  </a:schemeClr>
                </a:solidFill>
                <a:latin typeface="Arial" panose="020B0604020202020204" pitchFamily="34" charset="0"/>
                <a:cs typeface="Arial" panose="020B0604020202020204" pitchFamily="34" charset="0"/>
              </a:rPr>
              <a:t>TENANT CREDIT PROFILE</a:t>
            </a:r>
            <a:br>
              <a:rPr lang="en-US" sz="1100" b="1" cap="all" dirty="0">
                <a:solidFill>
                  <a:schemeClr val="tx1">
                    <a:lumMod val="65000"/>
                    <a:lumOff val="35000"/>
                  </a:schemeClr>
                </a:solidFill>
                <a:latin typeface="Arial" panose="020B0604020202020204" pitchFamily="34" charset="0"/>
                <a:cs typeface="Arial" panose="020B0604020202020204" pitchFamily="34" charset="0"/>
              </a:rPr>
            </a:br>
            <a:r>
              <a:rPr lang="en-US" sz="1100" dirty="0">
                <a:solidFill>
                  <a:schemeClr val="tx1">
                    <a:lumMod val="65000"/>
                    <a:lumOff val="35000"/>
                  </a:schemeClr>
                </a:solidFill>
                <a:latin typeface="Arial" panose="020B0604020202020204" pitchFamily="34" charset="0"/>
                <a:cs typeface="Arial" panose="020B0604020202020204" pitchFamily="34" charset="0"/>
              </a:rPr>
              <a:t>(Excludes Multifamily)</a:t>
            </a:r>
            <a:endParaRPr lang="en-US" sz="1100" b="1" cap="all"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4" name="TextBox 113"/>
          <p:cNvSpPr txBox="1"/>
          <p:nvPr/>
        </p:nvSpPr>
        <p:spPr>
          <a:xfrm>
            <a:off x="408564" y="1197864"/>
            <a:ext cx="8333099" cy="369332"/>
          </a:xfrm>
          <a:prstGeom prst="rect">
            <a:avLst/>
          </a:prstGeom>
          <a:noFill/>
        </p:spPr>
        <p:txBody>
          <a:bodyPr wrap="square" numCol="1" rtlCol="0">
            <a:spAutoFit/>
          </a:bodyPr>
          <a:lstStyle/>
          <a:p>
            <a:pPr algn="ctr"/>
            <a:r>
              <a:rPr lang="en-US" dirty="0">
                <a:solidFill>
                  <a:srgbClr val="00367C"/>
                </a:solidFill>
                <a:latin typeface="Arial" panose="020B0604020202020204" pitchFamily="34" charset="0"/>
                <a:cs typeface="Arial" panose="020B0604020202020204" pitchFamily="34" charset="0"/>
              </a:rPr>
              <a:t>Diversified Across Property Types with a Strong Tenant Profile</a:t>
            </a:r>
            <a:endParaRPr lang="en-US" sz="1400" baseline="40000" dirty="0">
              <a:solidFill>
                <a:srgbClr val="00367C"/>
              </a:solidFill>
              <a:latin typeface="Arial" panose="020B0604020202020204" pitchFamily="34" charset="0"/>
              <a:cs typeface="Arial" panose="020B0604020202020204" pitchFamily="34" charset="0"/>
            </a:endParaRPr>
          </a:p>
        </p:txBody>
      </p:sp>
      <p:grpSp>
        <p:nvGrpSpPr>
          <p:cNvPr id="85" name="Group 84"/>
          <p:cNvGrpSpPr/>
          <p:nvPr/>
        </p:nvGrpSpPr>
        <p:grpSpPr>
          <a:xfrm flipH="1">
            <a:off x="8114711" y="4710402"/>
            <a:ext cx="480226" cy="165082"/>
            <a:chOff x="4295273" y="4843958"/>
            <a:chExt cx="446131" cy="165082"/>
          </a:xfrm>
        </p:grpSpPr>
        <p:cxnSp>
          <p:nvCxnSpPr>
            <p:cNvPr id="86" name="Straight Connector 85">
              <a:extLst>
                <a:ext uri="{FF2B5EF4-FFF2-40B4-BE49-F238E27FC236}">
                  <a16:creationId xmlns:a16="http://schemas.microsoft.com/office/drawing/2014/main" id="{AAFF7ECA-0B99-F742-9EA8-F0BF132C421E}"/>
                </a:ext>
              </a:extLst>
            </p:cNvPr>
            <p:cNvCxnSpPr>
              <a:cxnSpLocks/>
            </p:cNvCxnSpPr>
            <p:nvPr/>
          </p:nvCxnSpPr>
          <p:spPr>
            <a:xfrm>
              <a:off x="4295273" y="5007450"/>
              <a:ext cx="445010"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9CB80EE-1513-AA48-B0E7-DC438EC1B5C5}"/>
                </a:ext>
              </a:extLst>
            </p:cNvPr>
            <p:cNvCxnSpPr>
              <a:cxnSpLocks/>
            </p:cNvCxnSpPr>
            <p:nvPr/>
          </p:nvCxnSpPr>
          <p:spPr>
            <a:xfrm flipV="1">
              <a:off x="4741404" y="4843958"/>
              <a:ext cx="0" cy="165082"/>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sp>
        <p:nvSpPr>
          <p:cNvPr id="55" name="Text Placeholder 80">
            <a:extLst>
              <a:ext uri="{FF2B5EF4-FFF2-40B4-BE49-F238E27FC236}">
                <a16:creationId xmlns:a16="http://schemas.microsoft.com/office/drawing/2014/main" id="{82E3C84F-94F3-E448-A2EF-A7436E9B3AD5}"/>
              </a:ext>
            </a:extLst>
          </p:cNvPr>
          <p:cNvSpPr txBox="1">
            <a:spLocks/>
          </p:cNvSpPr>
          <p:nvPr/>
        </p:nvSpPr>
        <p:spPr>
          <a:xfrm>
            <a:off x="3863976" y="5130818"/>
            <a:ext cx="1011859" cy="272762"/>
          </a:xfrm>
          <a:prstGeom prst="rect">
            <a:avLst/>
          </a:prstGeom>
        </p:spPr>
        <p:txBody>
          <a:bodyPr lIns="0" tIns="0" rIns="0" bIns="0" numCol="1"/>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404040"/>
                </a:solidFill>
                <a:latin typeface="Arial" panose="020B0604020202020204" pitchFamily="34" charset="0"/>
                <a:cs typeface="Arial" panose="020B0604020202020204" pitchFamily="34" charset="0"/>
              </a:rPr>
              <a:t>Common Equity</a:t>
            </a:r>
          </a:p>
        </p:txBody>
      </p:sp>
      <p:sp>
        <p:nvSpPr>
          <p:cNvPr id="56" name="Text Placeholder 80">
            <a:extLst>
              <a:ext uri="{FF2B5EF4-FFF2-40B4-BE49-F238E27FC236}">
                <a16:creationId xmlns:a16="http://schemas.microsoft.com/office/drawing/2014/main" id="{CB027AC0-388B-EE4D-A2A0-30398864E31F}"/>
              </a:ext>
            </a:extLst>
          </p:cNvPr>
          <p:cNvSpPr txBox="1">
            <a:spLocks/>
          </p:cNvSpPr>
          <p:nvPr/>
        </p:nvSpPr>
        <p:spPr>
          <a:xfrm>
            <a:off x="3605673" y="2560348"/>
            <a:ext cx="1026964" cy="268460"/>
          </a:xfrm>
          <a:prstGeom prst="rect">
            <a:avLst/>
          </a:prstGeom>
        </p:spPr>
        <p:txBody>
          <a:bodyPr lIns="0" tIns="0" rIns="0" bIns="0" numCol="1"/>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600"/>
              </a:spcBef>
              <a:spcAft>
                <a:spcPts val="0"/>
              </a:spcAft>
              <a:buNone/>
            </a:pPr>
            <a:r>
              <a:rPr lang="en-US" sz="1000" dirty="0">
                <a:solidFill>
                  <a:srgbClr val="404040"/>
                </a:solidFill>
                <a:latin typeface="Arial" panose="020B0604020202020204" pitchFamily="34" charset="0"/>
                <a:cs typeface="Arial" panose="020B0604020202020204" pitchFamily="34" charset="0"/>
              </a:rPr>
              <a:t>Mezzanine Loan</a:t>
            </a:r>
          </a:p>
        </p:txBody>
      </p:sp>
      <p:sp>
        <p:nvSpPr>
          <p:cNvPr id="98" name="Text Placeholder 80">
            <a:extLst>
              <a:ext uri="{FF2B5EF4-FFF2-40B4-BE49-F238E27FC236}">
                <a16:creationId xmlns:a16="http://schemas.microsoft.com/office/drawing/2014/main" id="{21C1C635-766B-E343-85E3-E877A347C5DF}"/>
              </a:ext>
            </a:extLst>
          </p:cNvPr>
          <p:cNvSpPr txBox="1">
            <a:spLocks/>
          </p:cNvSpPr>
          <p:nvPr/>
        </p:nvSpPr>
        <p:spPr>
          <a:xfrm>
            <a:off x="4941834" y="2560348"/>
            <a:ext cx="1201647" cy="272762"/>
          </a:xfrm>
          <a:prstGeom prst="rect">
            <a:avLst/>
          </a:prstGeom>
        </p:spPr>
        <p:txBody>
          <a:bodyPr lIns="0" tIns="0" rIns="0" bIns="0" numCol="1"/>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404040"/>
                </a:solidFill>
                <a:latin typeface="Arial" panose="020B0604020202020204" pitchFamily="34" charset="0"/>
                <a:cs typeface="Arial" panose="020B0604020202020204" pitchFamily="34" charset="0"/>
              </a:rPr>
              <a:t>Preferred Equity</a:t>
            </a:r>
          </a:p>
        </p:txBody>
      </p:sp>
      <p:grpSp>
        <p:nvGrpSpPr>
          <p:cNvPr id="59" name="Group 58" descr="Callout arrows ">
            <a:extLst>
              <a:ext uri="{FF2B5EF4-FFF2-40B4-BE49-F238E27FC236}">
                <a16:creationId xmlns:a16="http://schemas.microsoft.com/office/drawing/2014/main" id="{9194CC78-93D5-5F4E-8D1E-13B82051C136}"/>
              </a:ext>
            </a:extLst>
          </p:cNvPr>
          <p:cNvGrpSpPr/>
          <p:nvPr/>
        </p:nvGrpSpPr>
        <p:grpSpPr>
          <a:xfrm>
            <a:off x="4941834" y="2757160"/>
            <a:ext cx="434271" cy="245140"/>
            <a:chOff x="9941801" y="2148657"/>
            <a:chExt cx="1320447" cy="681475"/>
          </a:xfrm>
        </p:grpSpPr>
        <p:cxnSp>
          <p:nvCxnSpPr>
            <p:cNvPr id="60" name="Straight Connector 59">
              <a:extLst>
                <a:ext uri="{FF2B5EF4-FFF2-40B4-BE49-F238E27FC236}">
                  <a16:creationId xmlns:a16="http://schemas.microsoft.com/office/drawing/2014/main" id="{5C0E1CC3-377D-8C4E-BCEF-4AC1B05A9078}"/>
                </a:ext>
              </a:extLst>
            </p:cNvPr>
            <p:cNvCxnSpPr>
              <a:cxnSpLocks/>
            </p:cNvCxnSpPr>
            <p:nvPr/>
          </p:nvCxnSpPr>
          <p:spPr>
            <a:xfrm flipH="1">
              <a:off x="9941801" y="2148657"/>
              <a:ext cx="1320447"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E0E2AD2-6956-1B41-9543-14904459918B}"/>
                </a:ext>
              </a:extLst>
            </p:cNvPr>
            <p:cNvCxnSpPr>
              <a:cxnSpLocks/>
            </p:cNvCxnSpPr>
            <p:nvPr/>
          </p:nvCxnSpPr>
          <p:spPr>
            <a:xfrm>
              <a:off x="9941801" y="2148657"/>
              <a:ext cx="0" cy="681475"/>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grpSp>
        <p:nvGrpSpPr>
          <p:cNvPr id="62" name="Group 61" descr="Callout arrows ">
            <a:extLst>
              <a:ext uri="{FF2B5EF4-FFF2-40B4-BE49-F238E27FC236}">
                <a16:creationId xmlns:a16="http://schemas.microsoft.com/office/drawing/2014/main" id="{9194CC78-93D5-5F4E-8D1E-13B82051C136}"/>
              </a:ext>
            </a:extLst>
          </p:cNvPr>
          <p:cNvGrpSpPr/>
          <p:nvPr/>
        </p:nvGrpSpPr>
        <p:grpSpPr>
          <a:xfrm flipH="1">
            <a:off x="4294478" y="2757160"/>
            <a:ext cx="444583" cy="175719"/>
            <a:chOff x="9941801" y="2148657"/>
            <a:chExt cx="1609961" cy="681475"/>
          </a:xfrm>
        </p:grpSpPr>
        <p:cxnSp>
          <p:nvCxnSpPr>
            <p:cNvPr id="63" name="Straight Connector 62">
              <a:extLst>
                <a:ext uri="{FF2B5EF4-FFF2-40B4-BE49-F238E27FC236}">
                  <a16:creationId xmlns:a16="http://schemas.microsoft.com/office/drawing/2014/main" id="{5C0E1CC3-377D-8C4E-BCEF-4AC1B05A9078}"/>
                </a:ext>
              </a:extLst>
            </p:cNvPr>
            <p:cNvCxnSpPr>
              <a:cxnSpLocks/>
            </p:cNvCxnSpPr>
            <p:nvPr/>
          </p:nvCxnSpPr>
          <p:spPr>
            <a:xfrm flipH="1">
              <a:off x="9941801" y="2148657"/>
              <a:ext cx="1609961"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0E2AD2-6956-1B41-9543-14904459918B}"/>
                </a:ext>
              </a:extLst>
            </p:cNvPr>
            <p:cNvCxnSpPr>
              <a:cxnSpLocks/>
            </p:cNvCxnSpPr>
            <p:nvPr/>
          </p:nvCxnSpPr>
          <p:spPr>
            <a:xfrm>
              <a:off x="9941801" y="2148657"/>
              <a:ext cx="0" cy="681475"/>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295273" y="4940214"/>
            <a:ext cx="446131" cy="165082"/>
            <a:chOff x="4295273" y="4843958"/>
            <a:chExt cx="446131" cy="165082"/>
          </a:xfrm>
        </p:grpSpPr>
        <p:cxnSp>
          <p:nvCxnSpPr>
            <p:cNvPr id="70" name="Straight Connector 69">
              <a:extLst>
                <a:ext uri="{FF2B5EF4-FFF2-40B4-BE49-F238E27FC236}">
                  <a16:creationId xmlns:a16="http://schemas.microsoft.com/office/drawing/2014/main" id="{AAFF7ECA-0B99-F742-9EA8-F0BF132C421E}"/>
                </a:ext>
              </a:extLst>
            </p:cNvPr>
            <p:cNvCxnSpPr>
              <a:cxnSpLocks/>
            </p:cNvCxnSpPr>
            <p:nvPr/>
          </p:nvCxnSpPr>
          <p:spPr>
            <a:xfrm>
              <a:off x="4295273" y="5007450"/>
              <a:ext cx="445010"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9CB80EE-1513-AA48-B0E7-DC438EC1B5C5}"/>
                </a:ext>
              </a:extLst>
            </p:cNvPr>
            <p:cNvCxnSpPr>
              <a:cxnSpLocks/>
            </p:cNvCxnSpPr>
            <p:nvPr/>
          </p:nvCxnSpPr>
          <p:spPr>
            <a:xfrm flipV="1">
              <a:off x="4741404" y="4843958"/>
              <a:ext cx="0" cy="165082"/>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sp>
        <p:nvSpPr>
          <p:cNvPr id="52" name="Text Placeholder 80">
            <a:extLst>
              <a:ext uri="{FF2B5EF4-FFF2-40B4-BE49-F238E27FC236}">
                <a16:creationId xmlns:a16="http://schemas.microsoft.com/office/drawing/2014/main" id="{A637BA83-4412-9A4A-BA41-0EA1BB7A87FA}"/>
              </a:ext>
            </a:extLst>
          </p:cNvPr>
          <p:cNvSpPr txBox="1">
            <a:spLocks/>
          </p:cNvSpPr>
          <p:nvPr/>
        </p:nvSpPr>
        <p:spPr>
          <a:xfrm>
            <a:off x="2022234" y="2557384"/>
            <a:ext cx="995530" cy="321610"/>
          </a:xfrm>
          <a:prstGeom prst="rect">
            <a:avLst/>
          </a:prstGeom>
        </p:spPr>
        <p:txBody>
          <a:bodyPr lIns="0" tIns="0" rIns="0" bIns="0" numCol="1"/>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0"/>
              </a:spcAft>
              <a:buNone/>
            </a:pPr>
            <a:r>
              <a:rPr lang="en-US" sz="1000" dirty="0">
                <a:solidFill>
                  <a:srgbClr val="404040"/>
                </a:solidFill>
                <a:latin typeface="Arial" panose="020B0604020202020204" pitchFamily="34" charset="0"/>
                <a:cs typeface="Arial" panose="020B0604020202020204" pitchFamily="34" charset="0"/>
              </a:rPr>
              <a:t>Life Sciences</a:t>
            </a:r>
          </a:p>
        </p:txBody>
      </p:sp>
      <p:grpSp>
        <p:nvGrpSpPr>
          <p:cNvPr id="58" name="Group 57" descr="Callout arrows ">
            <a:extLst>
              <a:ext uri="{FF2B5EF4-FFF2-40B4-BE49-F238E27FC236}">
                <a16:creationId xmlns:a16="http://schemas.microsoft.com/office/drawing/2014/main" id="{9194CC78-93D5-5F4E-8D1E-13B82051C136}"/>
              </a:ext>
            </a:extLst>
          </p:cNvPr>
          <p:cNvGrpSpPr/>
          <p:nvPr/>
        </p:nvGrpSpPr>
        <p:grpSpPr>
          <a:xfrm>
            <a:off x="2022234" y="2761488"/>
            <a:ext cx="434271" cy="245140"/>
            <a:chOff x="9941801" y="2148657"/>
            <a:chExt cx="1320447" cy="681475"/>
          </a:xfrm>
        </p:grpSpPr>
        <p:cxnSp>
          <p:nvCxnSpPr>
            <p:cNvPr id="72" name="Straight Connector 71">
              <a:extLst>
                <a:ext uri="{FF2B5EF4-FFF2-40B4-BE49-F238E27FC236}">
                  <a16:creationId xmlns:a16="http://schemas.microsoft.com/office/drawing/2014/main" id="{5C0E1CC3-377D-8C4E-BCEF-4AC1B05A9078}"/>
                </a:ext>
              </a:extLst>
            </p:cNvPr>
            <p:cNvCxnSpPr>
              <a:cxnSpLocks/>
            </p:cNvCxnSpPr>
            <p:nvPr/>
          </p:nvCxnSpPr>
          <p:spPr>
            <a:xfrm flipH="1">
              <a:off x="9941801" y="2148657"/>
              <a:ext cx="1320447"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E0E2AD2-6956-1B41-9543-14904459918B}"/>
                </a:ext>
              </a:extLst>
            </p:cNvPr>
            <p:cNvCxnSpPr>
              <a:cxnSpLocks/>
            </p:cNvCxnSpPr>
            <p:nvPr/>
          </p:nvCxnSpPr>
          <p:spPr>
            <a:xfrm>
              <a:off x="9941801" y="2148657"/>
              <a:ext cx="0" cy="681475"/>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graphicFrame>
        <p:nvGraphicFramePr>
          <p:cNvPr id="115" name="Chart 114" title="Funding Chart">
            <a:extLst>
              <a:ext uri="{FF2B5EF4-FFF2-40B4-BE49-F238E27FC236}">
                <a16:creationId xmlns:a16="http://schemas.microsoft.com/office/drawing/2014/main" id="{61FF7B7F-5F7D-C340-8063-9A1C1E0CB121}"/>
              </a:ext>
            </a:extLst>
          </p:cNvPr>
          <p:cNvGraphicFramePr/>
          <p:nvPr>
            <p:extLst>
              <p:ext uri="{D42A27DB-BD31-4B8C-83A1-F6EECF244321}">
                <p14:modId xmlns:p14="http://schemas.microsoft.com/office/powerpoint/2010/main" val="1463447671"/>
              </p:ext>
            </p:extLst>
          </p:nvPr>
        </p:nvGraphicFramePr>
        <p:xfrm>
          <a:off x="3356976" y="2548615"/>
          <a:ext cx="2768856" cy="2952551"/>
        </p:xfrm>
        <a:graphic>
          <a:graphicData uri="http://schemas.openxmlformats.org/drawingml/2006/chart">
            <c:chart xmlns:c="http://schemas.openxmlformats.org/drawingml/2006/chart" xmlns:r="http://schemas.openxmlformats.org/officeDocument/2006/relationships" r:id="rId3"/>
          </a:graphicData>
        </a:graphic>
      </p:graphicFrame>
      <p:sp>
        <p:nvSpPr>
          <p:cNvPr id="79" name="Text Placeholder 80">
            <a:extLst>
              <a:ext uri="{FF2B5EF4-FFF2-40B4-BE49-F238E27FC236}">
                <a16:creationId xmlns:a16="http://schemas.microsoft.com/office/drawing/2014/main" id="{01D3F5FC-A702-3443-8F9E-5466BE3E43BA}"/>
              </a:ext>
            </a:extLst>
          </p:cNvPr>
          <p:cNvSpPr txBox="1">
            <a:spLocks/>
          </p:cNvSpPr>
          <p:nvPr/>
        </p:nvSpPr>
        <p:spPr>
          <a:xfrm>
            <a:off x="5975660" y="3091939"/>
            <a:ext cx="712876" cy="191324"/>
          </a:xfrm>
          <a:prstGeom prst="rect">
            <a:avLst/>
          </a:prstGeom>
        </p:spPr>
        <p:txBody>
          <a:bodyPr lIns="0" tIns="0" rIns="0" bIns="0" numCol="1"/>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404040"/>
                </a:solidFill>
                <a:latin typeface="Arial" panose="020B0604020202020204" pitchFamily="34" charset="0"/>
                <a:cs typeface="Arial" panose="020B0604020202020204" pitchFamily="34" charset="0"/>
              </a:rPr>
              <a:t>Unrated</a:t>
            </a:r>
          </a:p>
        </p:txBody>
      </p:sp>
      <p:grpSp>
        <p:nvGrpSpPr>
          <p:cNvPr id="80" name="Group 79"/>
          <p:cNvGrpSpPr/>
          <p:nvPr/>
        </p:nvGrpSpPr>
        <p:grpSpPr>
          <a:xfrm flipH="1">
            <a:off x="6162649" y="3258173"/>
            <a:ext cx="522182" cy="251521"/>
            <a:chOff x="1136642" y="4876073"/>
            <a:chExt cx="347632" cy="165082"/>
          </a:xfrm>
        </p:grpSpPr>
        <p:cxnSp>
          <p:nvCxnSpPr>
            <p:cNvPr id="81" name="Straight Connector 80">
              <a:extLst>
                <a:ext uri="{FF2B5EF4-FFF2-40B4-BE49-F238E27FC236}">
                  <a16:creationId xmlns:a16="http://schemas.microsoft.com/office/drawing/2014/main" id="{AAFF7ECA-0B99-F742-9EA8-F0BF132C421E}"/>
                </a:ext>
              </a:extLst>
            </p:cNvPr>
            <p:cNvCxnSpPr>
              <a:cxnSpLocks/>
            </p:cNvCxnSpPr>
            <p:nvPr/>
          </p:nvCxnSpPr>
          <p:spPr>
            <a:xfrm>
              <a:off x="1136642" y="5039565"/>
              <a:ext cx="346511"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9CB80EE-1513-AA48-B0E7-DC438EC1B5C5}"/>
                </a:ext>
              </a:extLst>
            </p:cNvPr>
            <p:cNvCxnSpPr>
              <a:cxnSpLocks/>
            </p:cNvCxnSpPr>
            <p:nvPr/>
          </p:nvCxnSpPr>
          <p:spPr>
            <a:xfrm flipV="1">
              <a:off x="1484274" y="4876073"/>
              <a:ext cx="0" cy="165082"/>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8024843" y="4858094"/>
            <a:ext cx="810229" cy="400110"/>
          </a:xfrm>
          <a:prstGeom prst="rect">
            <a:avLst/>
          </a:prstGeom>
        </p:spPr>
        <p:txBody>
          <a:bodyPr wrap="square" numCol="1">
            <a:spAutoFit/>
          </a:bodyPr>
          <a:lstStyle/>
          <a:p>
            <a:r>
              <a:rPr lang="en-US" sz="1000" dirty="0">
                <a:solidFill>
                  <a:srgbClr val="404040"/>
                </a:solidFill>
                <a:latin typeface="Arial" panose="020B0604020202020204" pitchFamily="34" charset="0"/>
                <a:cs typeface="Arial" panose="020B0604020202020204" pitchFamily="34" charset="0"/>
              </a:rPr>
              <a:t>Investment Grade</a:t>
            </a:r>
            <a:r>
              <a:rPr lang="en-US" sz="1000" baseline="30000" dirty="0">
                <a:solidFill>
                  <a:srgbClr val="404040"/>
                </a:solidFill>
                <a:latin typeface="Arial" panose="020B0604020202020204" pitchFamily="34" charset="0"/>
                <a:cs typeface="Arial" panose="020B0604020202020204" pitchFamily="34" charset="0"/>
              </a:rPr>
              <a:t>1</a:t>
            </a:r>
          </a:p>
        </p:txBody>
      </p:sp>
      <p:graphicFrame>
        <p:nvGraphicFramePr>
          <p:cNvPr id="99" name="Chart 98" title="Funding Chart">
            <a:extLst>
              <a:ext uri="{FF2B5EF4-FFF2-40B4-BE49-F238E27FC236}">
                <a16:creationId xmlns:a16="http://schemas.microsoft.com/office/drawing/2014/main" id="{AB8CA487-EECC-654B-BB00-FEE4A96D1836}"/>
              </a:ext>
            </a:extLst>
          </p:cNvPr>
          <p:cNvGraphicFramePr/>
          <p:nvPr>
            <p:extLst>
              <p:ext uri="{D42A27DB-BD31-4B8C-83A1-F6EECF244321}">
                <p14:modId xmlns:p14="http://schemas.microsoft.com/office/powerpoint/2010/main" val="1957914582"/>
              </p:ext>
            </p:extLst>
          </p:nvPr>
        </p:nvGraphicFramePr>
        <p:xfrm>
          <a:off x="6060369" y="2488887"/>
          <a:ext cx="2768404" cy="29525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4" name="Chart 73">
            <a:extLst>
              <a:ext uri="{FF2B5EF4-FFF2-40B4-BE49-F238E27FC236}">
                <a16:creationId xmlns:a16="http://schemas.microsoft.com/office/drawing/2014/main" id="{A3FA8508-127E-D241-A631-5DA6CEE72F83}"/>
              </a:ext>
            </a:extLst>
          </p:cNvPr>
          <p:cNvGraphicFramePr/>
          <p:nvPr>
            <p:extLst>
              <p:ext uri="{D42A27DB-BD31-4B8C-83A1-F6EECF244321}">
                <p14:modId xmlns:p14="http://schemas.microsoft.com/office/powerpoint/2010/main" val="608679993"/>
              </p:ext>
            </p:extLst>
          </p:nvPr>
        </p:nvGraphicFramePr>
        <p:xfrm>
          <a:off x="383716" y="2627234"/>
          <a:ext cx="2919701" cy="2712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68188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  Description automatically generated">
            <a:extLst>
              <a:ext uri="{FF2B5EF4-FFF2-40B4-BE49-F238E27FC236}">
                <a16:creationId xmlns:a16="http://schemas.microsoft.com/office/drawing/2014/main" id="{8BC5B17B-7D63-444D-8607-5B312CB5ACEF}"/>
              </a:ext>
            </a:extLst>
          </p:cNvPr>
          <p:cNvPicPr>
            <a:picLocks noChangeAspect="1"/>
          </p:cNvPicPr>
          <p:nvPr/>
        </p:nvPicPr>
        <p:blipFill rotWithShape="1">
          <a:blip r:embed="rId3"/>
          <a:srcRect t="18995" b="32612"/>
          <a:stretch/>
        </p:blipFill>
        <p:spPr>
          <a:xfrm>
            <a:off x="4030850" y="2938705"/>
            <a:ext cx="4714154" cy="2952368"/>
          </a:xfrm>
          <a:prstGeom prst="rect">
            <a:avLst/>
          </a:prstGeom>
        </p:spPr>
      </p:pic>
      <p:sp>
        <p:nvSpPr>
          <p:cNvPr id="23" name="Title 2">
            <a:extLst>
              <a:ext uri="{FF2B5EF4-FFF2-40B4-BE49-F238E27FC236}">
                <a16:creationId xmlns:a16="http://schemas.microsoft.com/office/drawing/2014/main" id="{59C61EA1-9452-5F4B-8EEF-A3789394419C}"/>
              </a:ext>
            </a:extLst>
          </p:cNvPr>
          <p:cNvSpPr txBox="1">
            <a:spLocks/>
          </p:cNvSpPr>
          <p:nvPr/>
        </p:nvSpPr>
        <p:spPr>
          <a:xfrm>
            <a:off x="365760" y="182880"/>
            <a:ext cx="6103454" cy="457200"/>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2200" b="1" i="0" kern="1200">
                <a:solidFill>
                  <a:schemeClr val="bg1"/>
                </a:solidFill>
                <a:latin typeface="Arial Narrow" panose="020B0604020202020204" pitchFamily="34" charset="0"/>
                <a:ea typeface="+mj-ea"/>
                <a:cs typeface="Arial Narrow" panose="020B0604020202020204" pitchFamily="34" charset="0"/>
              </a:defRPr>
            </a:lvl1pPr>
          </a:lstStyle>
          <a:p>
            <a:r>
              <a:rPr lang="en-US" dirty="0"/>
              <a:t>Portfolio Composition</a:t>
            </a:r>
          </a:p>
        </p:txBody>
      </p:sp>
      <p:sp>
        <p:nvSpPr>
          <p:cNvPr id="26" name="TextBox 25">
            <a:extLst>
              <a:ext uri="{FF2B5EF4-FFF2-40B4-BE49-F238E27FC236}">
                <a16:creationId xmlns:a16="http://schemas.microsoft.com/office/drawing/2014/main" id="{33B0D648-35EE-F84D-AEE6-F77F65692E71}"/>
              </a:ext>
            </a:extLst>
          </p:cNvPr>
          <p:cNvSpPr txBox="1"/>
          <p:nvPr/>
        </p:nvSpPr>
        <p:spPr>
          <a:xfrm>
            <a:off x="304800" y="5944569"/>
            <a:ext cx="8540496" cy="415498"/>
          </a:xfrm>
          <a:prstGeom prst="rect">
            <a:avLst/>
          </a:prstGeom>
          <a:noFill/>
        </p:spPr>
        <p:txBody>
          <a:bodyPr wrap="square" lIns="91440" tIns="45720" rIns="91440" bIns="45720" numCol="1" rtlCol="0" anchor="t">
            <a:spAutoFit/>
          </a:bodyPr>
          <a:lstStyle/>
          <a:p>
            <a:pPr>
              <a:defRPr/>
            </a:pPr>
            <a:r>
              <a:rPr lang="en-US" sz="700" baseline="30000" dirty="0">
                <a:solidFill>
                  <a:srgbClr val="1D1D1D"/>
                </a:solidFill>
                <a:latin typeface="Arial"/>
                <a:cs typeface="Arial"/>
              </a:rPr>
              <a:t>1 </a:t>
            </a:r>
            <a:r>
              <a:rPr lang="en-US" sz="700" dirty="0">
                <a:solidFill>
                  <a:srgbClr val="595959"/>
                </a:solidFill>
                <a:latin typeface="Arial"/>
                <a:cs typeface="Arial"/>
              </a:rPr>
              <a:t>Unless otherwise noted, calculated based on each asset’s fair value used in determining our NAV as of December 31, 2021. </a:t>
            </a:r>
            <a:endParaRPr lang="en-US" sz="700" dirty="0">
              <a:solidFill>
                <a:srgbClr val="595959"/>
              </a:solidFill>
              <a:latin typeface="Arial" panose="020B0604020202020204" pitchFamily="34" charset="0"/>
              <a:cs typeface="Arial" panose="020B0604020202020204" pitchFamily="34" charset="0"/>
            </a:endParaRPr>
          </a:p>
          <a:p>
            <a:pPr>
              <a:defRPr/>
            </a:pPr>
            <a:r>
              <a:rPr lang="en-US" sz="700" baseline="30000" dirty="0">
                <a:solidFill>
                  <a:srgbClr val="1D1D1D"/>
                </a:solidFill>
                <a:latin typeface="Arial"/>
                <a:cs typeface="Arial"/>
              </a:rPr>
              <a:t>2 </a:t>
            </a:r>
            <a:r>
              <a:rPr lang="en-US" sz="700" dirty="0">
                <a:solidFill>
                  <a:srgbClr val="595959"/>
                </a:solidFill>
                <a:latin typeface="Arial"/>
                <a:cs typeface="Arial"/>
              </a:rPr>
              <a:t>Calculated using principal balances as of December 31, 2021. Adjusted for CF Income Trust’s current ownership percentage of the underlying positions. </a:t>
            </a:r>
            <a:br>
              <a:rPr lang="en-US" sz="700" dirty="0">
                <a:latin typeface="Arial" panose="020B0604020202020204" pitchFamily="34" charset="0"/>
                <a:cs typeface="Arial" panose="020B0604020202020204" pitchFamily="34" charset="0"/>
              </a:rPr>
            </a:br>
            <a:r>
              <a:rPr lang="en-US" sz="700" baseline="30000" dirty="0">
                <a:solidFill>
                  <a:srgbClr val="595959"/>
                </a:solidFill>
                <a:latin typeface="Arial"/>
                <a:cs typeface="Arial"/>
              </a:rPr>
              <a:t>3 </a:t>
            </a:r>
            <a:r>
              <a:rPr lang="en-US" sz="700" dirty="0">
                <a:solidFill>
                  <a:srgbClr val="595959"/>
                </a:solidFill>
                <a:latin typeface="Arial"/>
                <a:cs typeface="Arial"/>
              </a:rPr>
              <a:t>Based on each asset’s fair value used in determining our NAV excluding multifamily, mezzanine and preferred equity investments.</a:t>
            </a:r>
          </a:p>
        </p:txBody>
      </p:sp>
      <p:sp>
        <p:nvSpPr>
          <p:cNvPr id="27" name="Rectangle 26">
            <a:extLst>
              <a:ext uri="{FF2B5EF4-FFF2-40B4-BE49-F238E27FC236}">
                <a16:creationId xmlns:a16="http://schemas.microsoft.com/office/drawing/2014/main" id="{9B06DF60-D10A-BA47-8C02-0504D3B6A79C}"/>
              </a:ext>
            </a:extLst>
          </p:cNvPr>
          <p:cNvSpPr/>
          <p:nvPr/>
        </p:nvSpPr>
        <p:spPr>
          <a:xfrm>
            <a:off x="4745736" y="1091148"/>
            <a:ext cx="3671578" cy="692497"/>
          </a:xfrm>
          <a:prstGeom prst="rect">
            <a:avLst/>
          </a:prstGeom>
        </p:spPr>
        <p:txBody>
          <a:bodyPr wrap="square" lIns="91440" tIns="45720" rIns="91440" bIns="45720" numCol="1" anchor="t">
            <a:spAutoFit/>
          </a:bodyPr>
          <a:lstStyle/>
          <a:p>
            <a:pPr>
              <a:tabLst>
                <a:tab pos="3371850" algn="l"/>
              </a:tabLst>
              <a:defRPr sz="1000" b="0" i="0" u="none" strike="noStrike" kern="1200" spc="0" baseline="0">
                <a:solidFill>
                  <a:prstClr val="black">
                    <a:lumMod val="65000"/>
                    <a:lumOff val="35000"/>
                  </a:prstClr>
                </a:solidFill>
                <a:latin typeface="+mn-lt"/>
                <a:ea typeface="+mn-ea"/>
                <a:cs typeface="+mn-cs"/>
              </a:defRPr>
            </a:pPr>
            <a:r>
              <a:rPr lang="en-US" sz="1100" b="1" cap="all" dirty="0">
                <a:solidFill>
                  <a:srgbClr val="595959"/>
                </a:solidFill>
                <a:latin typeface="Arial"/>
                <a:cs typeface="Arial"/>
              </a:rPr>
              <a:t>Lease duration</a:t>
            </a:r>
            <a:r>
              <a:rPr lang="en-US" sz="1100" b="1" cap="all" baseline="30000" dirty="0">
                <a:solidFill>
                  <a:srgbClr val="595959"/>
                </a:solidFill>
                <a:latin typeface="Arial"/>
                <a:cs typeface="Arial"/>
              </a:rPr>
              <a:t>3</a:t>
            </a:r>
            <a:r>
              <a:rPr lang="en-US" sz="1100" b="1" cap="all" dirty="0">
                <a:solidFill>
                  <a:srgbClr val="595959"/>
                </a:solidFill>
                <a:latin typeface="Arial"/>
                <a:cs typeface="Arial"/>
              </a:rPr>
              <a:t> </a:t>
            </a:r>
            <a:br>
              <a:rPr lang="en-US" sz="1100" b="1" cap="all" dirty="0">
                <a:latin typeface="Arial" panose="020B0604020202020204" pitchFamily="34" charset="0"/>
                <a:cs typeface="Arial" panose="020B0604020202020204" pitchFamily="34" charset="0"/>
              </a:rPr>
            </a:br>
            <a:r>
              <a:rPr lang="en-US" sz="2800" cap="all" dirty="0">
                <a:solidFill>
                  <a:srgbClr val="00367C"/>
                </a:solidFill>
                <a:latin typeface="Arial"/>
                <a:cs typeface="Arial"/>
              </a:rPr>
              <a:t>9.56 Years</a:t>
            </a:r>
          </a:p>
        </p:txBody>
      </p:sp>
      <p:sp>
        <p:nvSpPr>
          <p:cNvPr id="28" name="Rectangle 27">
            <a:extLst>
              <a:ext uri="{FF2B5EF4-FFF2-40B4-BE49-F238E27FC236}">
                <a16:creationId xmlns:a16="http://schemas.microsoft.com/office/drawing/2014/main" id="{BDAF256B-0143-4F44-8C90-57702506A8CB}"/>
              </a:ext>
            </a:extLst>
          </p:cNvPr>
          <p:cNvSpPr/>
          <p:nvPr/>
        </p:nvSpPr>
        <p:spPr>
          <a:xfrm>
            <a:off x="283464" y="1088856"/>
            <a:ext cx="3285744" cy="261610"/>
          </a:xfrm>
          <a:prstGeom prst="rect">
            <a:avLst/>
          </a:prstGeom>
        </p:spPr>
        <p:txBody>
          <a:bodyPr wrap="square" numCol="1">
            <a:spAutoFit/>
          </a:bodyPr>
          <a:lstStyle/>
          <a:p>
            <a:pPr algn="ctr">
              <a:defRPr sz="1000" b="0" i="0" u="none" strike="noStrike" kern="1200" spc="0" baseline="0">
                <a:solidFill>
                  <a:prstClr val="black">
                    <a:lumMod val="65000"/>
                    <a:lumOff val="35000"/>
                  </a:prstClr>
                </a:solidFill>
                <a:latin typeface="+mn-lt"/>
                <a:ea typeface="+mn-ea"/>
                <a:cs typeface="+mn-cs"/>
              </a:defRPr>
            </a:pPr>
            <a:r>
              <a:rPr lang="en-US" sz="1100" b="1" cap="all" dirty="0">
                <a:solidFill>
                  <a:srgbClr val="595959"/>
                </a:solidFill>
                <a:latin typeface="Arial" panose="020B0604020202020204" pitchFamily="34" charset="0"/>
                <a:cs typeface="Arial" panose="020B0604020202020204" pitchFamily="34" charset="0"/>
              </a:rPr>
              <a:t>lease Expirations</a:t>
            </a:r>
            <a:r>
              <a:rPr lang="en-US" sz="1100" b="1" cap="all" baseline="30000" dirty="0">
                <a:solidFill>
                  <a:srgbClr val="595959"/>
                </a:solidFill>
                <a:latin typeface="Arial" panose="020B0604020202020204" pitchFamily="34" charset="0"/>
                <a:cs typeface="Arial" panose="020B0604020202020204" pitchFamily="34" charset="0"/>
              </a:rPr>
              <a:t>1</a:t>
            </a:r>
          </a:p>
        </p:txBody>
      </p:sp>
      <p:sp>
        <p:nvSpPr>
          <p:cNvPr id="29" name="Rectangle 28">
            <a:extLst>
              <a:ext uri="{FF2B5EF4-FFF2-40B4-BE49-F238E27FC236}">
                <a16:creationId xmlns:a16="http://schemas.microsoft.com/office/drawing/2014/main" id="{BDAF256B-0143-4F44-8C90-57702506A8CB}"/>
              </a:ext>
            </a:extLst>
          </p:cNvPr>
          <p:cNvSpPr/>
          <p:nvPr/>
        </p:nvSpPr>
        <p:spPr>
          <a:xfrm>
            <a:off x="318675" y="3615351"/>
            <a:ext cx="3250534" cy="261610"/>
          </a:xfrm>
          <a:prstGeom prst="rect">
            <a:avLst/>
          </a:prstGeom>
        </p:spPr>
        <p:txBody>
          <a:bodyPr wrap="square" numCol="1">
            <a:spAutoFit/>
          </a:bodyPr>
          <a:lstStyle/>
          <a:p>
            <a:pPr algn="ctr">
              <a:defRPr sz="1000" b="0" i="0" u="none" strike="noStrike" kern="1200" spc="0" baseline="0">
                <a:solidFill>
                  <a:prstClr val="black">
                    <a:lumMod val="65000"/>
                    <a:lumOff val="35000"/>
                  </a:prstClr>
                </a:solidFill>
                <a:latin typeface="+mn-lt"/>
                <a:ea typeface="+mn-ea"/>
                <a:cs typeface="+mn-cs"/>
              </a:defRPr>
            </a:pPr>
            <a:r>
              <a:rPr lang="en-US" sz="1100" b="1" cap="all" dirty="0">
                <a:solidFill>
                  <a:srgbClr val="595959"/>
                </a:solidFill>
                <a:latin typeface="Arial" panose="020B0604020202020204" pitchFamily="34" charset="0"/>
                <a:cs typeface="Arial" panose="020B0604020202020204" pitchFamily="34" charset="0"/>
              </a:rPr>
              <a:t>debt maturities</a:t>
            </a:r>
            <a:r>
              <a:rPr lang="en-US" sz="1100" b="1" cap="all" baseline="30000" dirty="0">
                <a:solidFill>
                  <a:srgbClr val="595959"/>
                </a:solidFill>
                <a:latin typeface="Arial" panose="020B0604020202020204" pitchFamily="34" charset="0"/>
                <a:cs typeface="Arial" panose="020B0604020202020204" pitchFamily="34" charset="0"/>
              </a:rPr>
              <a:t>2</a:t>
            </a:r>
          </a:p>
        </p:txBody>
      </p:sp>
      <p:sp>
        <p:nvSpPr>
          <p:cNvPr id="31" name="Oval 30">
            <a:extLst>
              <a:ext uri="{FF2B5EF4-FFF2-40B4-BE49-F238E27FC236}">
                <a16:creationId xmlns:a16="http://schemas.microsoft.com/office/drawing/2014/main" id="{F9D9E398-8B14-B242-A699-EEA7A73B8F41}"/>
              </a:ext>
            </a:extLst>
          </p:cNvPr>
          <p:cNvSpPr/>
          <p:nvPr/>
        </p:nvSpPr>
        <p:spPr>
          <a:xfrm>
            <a:off x="6856970" y="2885127"/>
            <a:ext cx="265146" cy="256033"/>
          </a:xfrm>
          <a:prstGeom prst="ellipse">
            <a:avLst/>
          </a:prstGeom>
          <a:solidFill>
            <a:srgbClr val="1B2D5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33" name="Rectangle 32">
            <a:extLst>
              <a:ext uri="{FF2B5EF4-FFF2-40B4-BE49-F238E27FC236}">
                <a16:creationId xmlns:a16="http://schemas.microsoft.com/office/drawing/2014/main" id="{5CA6A61B-4EB2-3E4A-AB7A-0662E2808815}"/>
              </a:ext>
            </a:extLst>
          </p:cNvPr>
          <p:cNvSpPr/>
          <p:nvPr/>
        </p:nvSpPr>
        <p:spPr>
          <a:xfrm>
            <a:off x="4745736" y="1937994"/>
            <a:ext cx="1667939" cy="430887"/>
          </a:xfrm>
          <a:prstGeom prst="rect">
            <a:avLst/>
          </a:prstGeom>
        </p:spPr>
        <p:txBody>
          <a:bodyPr wrap="square" numCol="1">
            <a:spAutoFit/>
          </a:bodyPr>
          <a:lstStyle/>
          <a:p>
            <a:pPr>
              <a:defRPr sz="1000" b="0" i="0" u="none" strike="noStrike" kern="1200" spc="0" baseline="0">
                <a:solidFill>
                  <a:prstClr val="black">
                    <a:lumMod val="65000"/>
                    <a:lumOff val="35000"/>
                  </a:prstClr>
                </a:solidFill>
                <a:latin typeface="+mn-lt"/>
                <a:ea typeface="+mn-ea"/>
                <a:cs typeface="+mn-cs"/>
              </a:defRPr>
            </a:pPr>
            <a:r>
              <a:rPr lang="en-US" sz="1100" b="1" cap="all" dirty="0">
                <a:solidFill>
                  <a:schemeClr val="tx1">
                    <a:lumMod val="65000"/>
                    <a:lumOff val="35000"/>
                  </a:schemeClr>
                </a:solidFill>
                <a:latin typeface="Arial" panose="020B0604020202020204" pitchFamily="34" charset="0"/>
                <a:cs typeface="Arial" panose="020B0604020202020204" pitchFamily="34" charset="0"/>
              </a:rPr>
              <a:t>Geographic breakdown</a:t>
            </a:r>
            <a:r>
              <a:rPr lang="en-US" sz="1100" b="1" cap="all" baseline="30000" dirty="0">
                <a:solidFill>
                  <a:schemeClr val="tx1">
                    <a:lumMod val="65000"/>
                    <a:lumOff val="35000"/>
                  </a:schemeClr>
                </a:solidFill>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598E71C0-69C4-DF41-8672-BACB75590E6D}"/>
              </a:ext>
            </a:extLst>
          </p:cNvPr>
          <p:cNvSpPr/>
          <p:nvPr/>
        </p:nvSpPr>
        <p:spPr>
          <a:xfrm>
            <a:off x="6858000" y="2256499"/>
            <a:ext cx="265146" cy="256032"/>
          </a:xfrm>
          <a:prstGeom prst="ellipse">
            <a:avLst/>
          </a:prstGeom>
          <a:solidFill>
            <a:srgbClr val="47A0D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40" name="TextBox 39">
            <a:extLst>
              <a:ext uri="{FF2B5EF4-FFF2-40B4-BE49-F238E27FC236}">
                <a16:creationId xmlns:a16="http://schemas.microsoft.com/office/drawing/2014/main" id="{F847F3DB-197B-264D-95F8-0552763AE583}"/>
              </a:ext>
            </a:extLst>
          </p:cNvPr>
          <p:cNvSpPr txBox="1"/>
          <p:nvPr/>
        </p:nvSpPr>
        <p:spPr>
          <a:xfrm>
            <a:off x="7125758" y="2221342"/>
            <a:ext cx="1619246" cy="294632"/>
          </a:xfrm>
          <a:prstGeom prst="rect">
            <a:avLst/>
          </a:prstGeom>
          <a:noFill/>
        </p:spPr>
        <p:txBody>
          <a:bodyPr wrap="square" numCol="1" rtlCol="0" anchor="ctr" anchorCtr="0">
            <a:spAutoFit/>
          </a:bodyPr>
          <a:lstStyle/>
          <a:p>
            <a:pPr eaLnBrk="1" hangingPunct="1">
              <a:lnSpc>
                <a:spcPct val="150000"/>
              </a:lnSpc>
              <a:spcBef>
                <a:spcPts val="0"/>
              </a:spcBef>
              <a:spcAft>
                <a:spcPts val="0"/>
              </a:spcAft>
              <a:defRPr/>
            </a:pPr>
            <a:r>
              <a:rPr lang="en-US" sz="950" cap="all" dirty="0">
                <a:solidFill>
                  <a:srgbClr val="595959"/>
                </a:solidFill>
                <a:latin typeface="Arial" panose="020B0604020202020204" pitchFamily="34" charset="0"/>
                <a:cs typeface="Arial" panose="020B0604020202020204" pitchFamily="34" charset="0"/>
              </a:rPr>
              <a:t>0.01% - 5.0%</a:t>
            </a:r>
          </a:p>
        </p:txBody>
      </p:sp>
      <p:sp>
        <p:nvSpPr>
          <p:cNvPr id="49" name="Oval 48">
            <a:extLst>
              <a:ext uri="{FF2B5EF4-FFF2-40B4-BE49-F238E27FC236}">
                <a16:creationId xmlns:a16="http://schemas.microsoft.com/office/drawing/2014/main" id="{A13F11CF-1712-9E47-B3AD-927BA015DC58}"/>
              </a:ext>
            </a:extLst>
          </p:cNvPr>
          <p:cNvSpPr/>
          <p:nvPr/>
        </p:nvSpPr>
        <p:spPr>
          <a:xfrm>
            <a:off x="6856970" y="2571656"/>
            <a:ext cx="265146" cy="256033"/>
          </a:xfrm>
          <a:prstGeom prst="ellipse">
            <a:avLst/>
          </a:prstGeom>
          <a:solidFill>
            <a:srgbClr val="034A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50" name="TextBox 49">
            <a:extLst>
              <a:ext uri="{FF2B5EF4-FFF2-40B4-BE49-F238E27FC236}">
                <a16:creationId xmlns:a16="http://schemas.microsoft.com/office/drawing/2014/main" id="{DE908FBE-436C-F749-B879-73CB243E8C0E}"/>
              </a:ext>
            </a:extLst>
          </p:cNvPr>
          <p:cNvSpPr txBox="1"/>
          <p:nvPr/>
        </p:nvSpPr>
        <p:spPr>
          <a:xfrm>
            <a:off x="7143179" y="2535365"/>
            <a:ext cx="1619246" cy="284565"/>
          </a:xfrm>
          <a:prstGeom prst="rect">
            <a:avLst/>
          </a:prstGeom>
          <a:noFill/>
        </p:spPr>
        <p:txBody>
          <a:bodyPr wrap="square" numCol="1" rtlCol="0" anchor="ctr" anchorCtr="0">
            <a:spAutoFit/>
          </a:bodyPr>
          <a:lstStyle/>
          <a:p>
            <a:pPr eaLnBrk="1" hangingPunct="1">
              <a:lnSpc>
                <a:spcPct val="150000"/>
              </a:lnSpc>
              <a:spcBef>
                <a:spcPts val="0"/>
              </a:spcBef>
              <a:spcAft>
                <a:spcPts val="0"/>
              </a:spcAft>
              <a:defRPr/>
            </a:pPr>
            <a:r>
              <a:rPr lang="en-US" sz="950" cap="all" dirty="0">
                <a:solidFill>
                  <a:srgbClr val="595959"/>
                </a:solidFill>
                <a:latin typeface="Arial" panose="020B0604020202020204" pitchFamily="34" charset="0"/>
                <a:cs typeface="Arial" panose="020B0604020202020204" pitchFamily="34" charset="0"/>
              </a:rPr>
              <a:t>5.01% - </a:t>
            </a:r>
            <a:r>
              <a:rPr lang="en-US" sz="950" dirty="0">
                <a:solidFill>
                  <a:srgbClr val="595959"/>
                </a:solidFill>
                <a:latin typeface="Arial" panose="020B0604020202020204" pitchFamily="34" charset="0"/>
                <a:cs typeface="Arial" panose="020B0604020202020204" pitchFamily="34" charset="0"/>
              </a:rPr>
              <a:t>10.00%</a:t>
            </a:r>
          </a:p>
        </p:txBody>
      </p:sp>
      <p:sp>
        <p:nvSpPr>
          <p:cNvPr id="51" name="TextBox 50">
            <a:extLst>
              <a:ext uri="{FF2B5EF4-FFF2-40B4-BE49-F238E27FC236}">
                <a16:creationId xmlns:a16="http://schemas.microsoft.com/office/drawing/2014/main" id="{D95E4A28-53F2-3440-BB2F-ADE4EF7165D3}"/>
              </a:ext>
            </a:extLst>
          </p:cNvPr>
          <p:cNvSpPr txBox="1"/>
          <p:nvPr/>
        </p:nvSpPr>
        <p:spPr>
          <a:xfrm>
            <a:off x="7122116" y="2858471"/>
            <a:ext cx="1619022" cy="284565"/>
          </a:xfrm>
          <a:prstGeom prst="rect">
            <a:avLst/>
          </a:prstGeom>
          <a:noFill/>
        </p:spPr>
        <p:txBody>
          <a:bodyPr wrap="square" numCol="1" rtlCol="0" anchor="ctr" anchorCtr="0">
            <a:spAutoFit/>
          </a:bodyPr>
          <a:lstStyle/>
          <a:p>
            <a:pPr eaLnBrk="1" hangingPunct="1">
              <a:lnSpc>
                <a:spcPct val="150000"/>
              </a:lnSpc>
              <a:spcBef>
                <a:spcPts val="0"/>
              </a:spcBef>
              <a:spcAft>
                <a:spcPts val="0"/>
              </a:spcAft>
              <a:defRPr/>
            </a:pPr>
            <a:r>
              <a:rPr lang="en-US" sz="950" cap="all" dirty="0">
                <a:solidFill>
                  <a:srgbClr val="595959"/>
                </a:solidFill>
                <a:latin typeface="Arial" panose="020B0604020202020204" pitchFamily="34" charset="0"/>
                <a:cs typeface="Arial" panose="020B0604020202020204" pitchFamily="34" charset="0"/>
              </a:rPr>
              <a:t>10.01% - </a:t>
            </a:r>
            <a:r>
              <a:rPr lang="en-US" sz="950" dirty="0">
                <a:solidFill>
                  <a:srgbClr val="595959"/>
                </a:solidFill>
                <a:latin typeface="Arial" panose="020B0604020202020204" pitchFamily="34" charset="0"/>
                <a:cs typeface="Arial" panose="020B0604020202020204" pitchFamily="34" charset="0"/>
              </a:rPr>
              <a:t>Above</a:t>
            </a:r>
          </a:p>
        </p:txBody>
      </p:sp>
      <p:sp>
        <p:nvSpPr>
          <p:cNvPr id="57" name="TextBox 56">
            <a:extLst>
              <a:ext uri="{FF2B5EF4-FFF2-40B4-BE49-F238E27FC236}">
                <a16:creationId xmlns:a16="http://schemas.microsoft.com/office/drawing/2014/main" id="{07B42ED3-51DF-2F48-A55F-192F27D53841}"/>
              </a:ext>
            </a:extLst>
          </p:cNvPr>
          <p:cNvSpPr txBox="1"/>
          <p:nvPr/>
        </p:nvSpPr>
        <p:spPr>
          <a:xfrm>
            <a:off x="6503247" y="1869793"/>
            <a:ext cx="2082468" cy="369332"/>
          </a:xfrm>
          <a:prstGeom prst="rect">
            <a:avLst/>
          </a:prstGeom>
          <a:noFill/>
        </p:spPr>
        <p:txBody>
          <a:bodyPr wrap="square" numCol="1" rtlCol="0">
            <a:spAutoFit/>
          </a:bodyPr>
          <a:lstStyle/>
          <a:p>
            <a:pPr eaLnBrk="1" hangingPunct="1">
              <a:lnSpc>
                <a:spcPct val="150000"/>
              </a:lnSpc>
              <a:spcBef>
                <a:spcPts val="0"/>
              </a:spcBef>
              <a:spcAft>
                <a:spcPts val="0"/>
              </a:spcAft>
              <a:defRPr/>
            </a:pPr>
            <a:r>
              <a:rPr lang="en-US" sz="1200" dirty="0">
                <a:solidFill>
                  <a:srgbClr val="595959"/>
                </a:solidFill>
                <a:latin typeface="Arial" panose="020B0604020202020204" pitchFamily="34" charset="0"/>
                <a:cs typeface="Arial" panose="020B0604020202020204" pitchFamily="34" charset="0"/>
              </a:rPr>
              <a:t>Percentage of Portfolio</a:t>
            </a:r>
          </a:p>
        </p:txBody>
      </p:sp>
      <p:cxnSp>
        <p:nvCxnSpPr>
          <p:cNvPr id="58" name="Straight Connector 57">
            <a:extLst>
              <a:ext uri="{FF2B5EF4-FFF2-40B4-BE49-F238E27FC236}">
                <a16:creationId xmlns:a16="http://schemas.microsoft.com/office/drawing/2014/main" id="{B977AAF0-FA55-8342-A753-52201779D920}"/>
              </a:ext>
            </a:extLst>
          </p:cNvPr>
          <p:cNvCxnSpPr>
            <a:cxnSpLocks/>
          </p:cNvCxnSpPr>
          <p:nvPr/>
        </p:nvCxnSpPr>
        <p:spPr>
          <a:xfrm>
            <a:off x="4745736" y="1993430"/>
            <a:ext cx="0" cy="318436"/>
          </a:xfrm>
          <a:prstGeom prst="line">
            <a:avLst/>
          </a:prstGeom>
          <a:ln w="9525">
            <a:solidFill>
              <a:srgbClr val="5497BC"/>
            </a:solidFill>
          </a:ln>
        </p:spPr>
        <p:style>
          <a:lnRef idx="1">
            <a:schemeClr val="accent1"/>
          </a:lnRef>
          <a:fillRef idx="0">
            <a:schemeClr val="accent1"/>
          </a:fillRef>
          <a:effectRef idx="0">
            <a:schemeClr val="accent1"/>
          </a:effectRef>
          <a:fontRef idx="minor">
            <a:schemeClr val="tx1"/>
          </a:fontRef>
        </p:style>
      </p:cxnSp>
      <p:sp>
        <p:nvSpPr>
          <p:cNvPr id="59" name="Freeform 1067"/>
          <p:cNvSpPr>
            <a:spLocks noChangeAspect="1" noEditPoints="1"/>
          </p:cNvSpPr>
          <p:nvPr/>
        </p:nvSpPr>
        <p:spPr>
          <a:xfrm>
            <a:off x="6943823" y="2315243"/>
            <a:ext cx="91440" cy="138544"/>
          </a:xfrm>
          <a:custGeom>
            <a:avLst/>
            <a:gdLst>
              <a:gd name="T0" fmla="*/ 44 w 89"/>
              <a:gd name="T1" fmla="*/ 67 h 134"/>
              <a:gd name="T2" fmla="*/ 44 w 89"/>
              <a:gd name="T3" fmla="*/ 67 h 134"/>
              <a:gd name="T4" fmla="*/ 22 w 89"/>
              <a:gd name="T5" fmla="*/ 45 h 134"/>
              <a:gd name="T6" fmla="*/ 44 w 89"/>
              <a:gd name="T7" fmla="*/ 23 h 134"/>
              <a:gd name="T8" fmla="*/ 67 w 89"/>
              <a:gd name="T9" fmla="*/ 45 h 134"/>
              <a:gd name="T10" fmla="*/ 44 w 89"/>
              <a:gd name="T11" fmla="*/ 67 h 134"/>
              <a:gd name="T12" fmla="*/ 44 w 89"/>
              <a:gd name="T13" fmla="*/ 67 h 134"/>
              <a:gd name="T14" fmla="*/ 44 w 89"/>
              <a:gd name="T15" fmla="*/ 0 h 134"/>
              <a:gd name="T16" fmla="*/ 44 w 89"/>
              <a:gd name="T17" fmla="*/ 0 h 134"/>
              <a:gd name="T18" fmla="*/ 0 w 89"/>
              <a:gd name="T19" fmla="*/ 45 h 134"/>
              <a:gd name="T20" fmla="*/ 44 w 89"/>
              <a:gd name="T21" fmla="*/ 134 h 134"/>
              <a:gd name="T22" fmla="*/ 89 w 89"/>
              <a:gd name="T23" fmla="*/ 45 h 134"/>
              <a:gd name="T24" fmla="*/ 44 w 89"/>
              <a:gd name="T25" fmla="*/ 0 h 134"/>
              <a:gd name="T26" fmla="*/ 44 w 89"/>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134">
                <a:moveTo>
                  <a:pt x="44" y="67"/>
                </a:moveTo>
                <a:lnTo>
                  <a:pt x="44" y="67"/>
                </a:lnTo>
                <a:cubicBezTo>
                  <a:pt x="32" y="67"/>
                  <a:pt x="22" y="57"/>
                  <a:pt x="22" y="45"/>
                </a:cubicBezTo>
                <a:cubicBezTo>
                  <a:pt x="22" y="33"/>
                  <a:pt x="32" y="23"/>
                  <a:pt x="44" y="23"/>
                </a:cubicBezTo>
                <a:cubicBezTo>
                  <a:pt x="57" y="23"/>
                  <a:pt x="67" y="33"/>
                  <a:pt x="67" y="45"/>
                </a:cubicBezTo>
                <a:cubicBezTo>
                  <a:pt x="67" y="57"/>
                  <a:pt x="57" y="67"/>
                  <a:pt x="44" y="67"/>
                </a:cubicBezTo>
                <a:lnTo>
                  <a:pt x="44" y="67"/>
                </a:lnTo>
                <a:close/>
                <a:moveTo>
                  <a:pt x="44" y="0"/>
                </a:moveTo>
                <a:lnTo>
                  <a:pt x="44" y="0"/>
                </a:lnTo>
                <a:cubicBezTo>
                  <a:pt x="20" y="0"/>
                  <a:pt x="0" y="20"/>
                  <a:pt x="0" y="45"/>
                </a:cubicBezTo>
                <a:cubicBezTo>
                  <a:pt x="0" y="69"/>
                  <a:pt x="44" y="134"/>
                  <a:pt x="44" y="134"/>
                </a:cubicBezTo>
                <a:cubicBezTo>
                  <a:pt x="44" y="134"/>
                  <a:pt x="89" y="69"/>
                  <a:pt x="89" y="45"/>
                </a:cubicBezTo>
                <a:cubicBezTo>
                  <a:pt x="89" y="20"/>
                  <a:pt x="69" y="0"/>
                  <a:pt x="44" y="0"/>
                </a:cubicBezTo>
                <a:lnTo>
                  <a:pt x="44" y="0"/>
                </a:lnTo>
                <a:close/>
              </a:path>
            </a:pathLst>
          </a:custGeom>
          <a:solidFill>
            <a:schemeClr val="bg1"/>
          </a:solidFill>
          <a:ln w="1588" cap="flat">
            <a:solidFill>
              <a:srgbClr val="1C2D5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1067"/>
          <p:cNvSpPr>
            <a:spLocks noChangeAspect="1" noEditPoints="1"/>
          </p:cNvSpPr>
          <p:nvPr/>
        </p:nvSpPr>
        <p:spPr>
          <a:xfrm>
            <a:off x="6943823" y="2624691"/>
            <a:ext cx="91440" cy="138544"/>
          </a:xfrm>
          <a:custGeom>
            <a:avLst/>
            <a:gdLst>
              <a:gd name="T0" fmla="*/ 44 w 89"/>
              <a:gd name="T1" fmla="*/ 67 h 134"/>
              <a:gd name="T2" fmla="*/ 44 w 89"/>
              <a:gd name="T3" fmla="*/ 67 h 134"/>
              <a:gd name="T4" fmla="*/ 22 w 89"/>
              <a:gd name="T5" fmla="*/ 45 h 134"/>
              <a:gd name="T6" fmla="*/ 44 w 89"/>
              <a:gd name="T7" fmla="*/ 23 h 134"/>
              <a:gd name="T8" fmla="*/ 67 w 89"/>
              <a:gd name="T9" fmla="*/ 45 h 134"/>
              <a:gd name="T10" fmla="*/ 44 w 89"/>
              <a:gd name="T11" fmla="*/ 67 h 134"/>
              <a:gd name="T12" fmla="*/ 44 w 89"/>
              <a:gd name="T13" fmla="*/ 67 h 134"/>
              <a:gd name="T14" fmla="*/ 44 w 89"/>
              <a:gd name="T15" fmla="*/ 0 h 134"/>
              <a:gd name="T16" fmla="*/ 44 w 89"/>
              <a:gd name="T17" fmla="*/ 0 h 134"/>
              <a:gd name="T18" fmla="*/ 0 w 89"/>
              <a:gd name="T19" fmla="*/ 45 h 134"/>
              <a:gd name="T20" fmla="*/ 44 w 89"/>
              <a:gd name="T21" fmla="*/ 134 h 134"/>
              <a:gd name="T22" fmla="*/ 89 w 89"/>
              <a:gd name="T23" fmla="*/ 45 h 134"/>
              <a:gd name="T24" fmla="*/ 44 w 89"/>
              <a:gd name="T25" fmla="*/ 0 h 134"/>
              <a:gd name="T26" fmla="*/ 44 w 89"/>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134">
                <a:moveTo>
                  <a:pt x="44" y="67"/>
                </a:moveTo>
                <a:lnTo>
                  <a:pt x="44" y="67"/>
                </a:lnTo>
                <a:cubicBezTo>
                  <a:pt x="32" y="67"/>
                  <a:pt x="22" y="57"/>
                  <a:pt x="22" y="45"/>
                </a:cubicBezTo>
                <a:cubicBezTo>
                  <a:pt x="22" y="33"/>
                  <a:pt x="32" y="23"/>
                  <a:pt x="44" y="23"/>
                </a:cubicBezTo>
                <a:cubicBezTo>
                  <a:pt x="57" y="23"/>
                  <a:pt x="67" y="33"/>
                  <a:pt x="67" y="45"/>
                </a:cubicBezTo>
                <a:cubicBezTo>
                  <a:pt x="67" y="57"/>
                  <a:pt x="57" y="67"/>
                  <a:pt x="44" y="67"/>
                </a:cubicBezTo>
                <a:lnTo>
                  <a:pt x="44" y="67"/>
                </a:lnTo>
                <a:close/>
                <a:moveTo>
                  <a:pt x="44" y="0"/>
                </a:moveTo>
                <a:lnTo>
                  <a:pt x="44" y="0"/>
                </a:lnTo>
                <a:cubicBezTo>
                  <a:pt x="20" y="0"/>
                  <a:pt x="0" y="20"/>
                  <a:pt x="0" y="45"/>
                </a:cubicBezTo>
                <a:cubicBezTo>
                  <a:pt x="0" y="69"/>
                  <a:pt x="44" y="134"/>
                  <a:pt x="44" y="134"/>
                </a:cubicBezTo>
                <a:cubicBezTo>
                  <a:pt x="44" y="134"/>
                  <a:pt x="89" y="69"/>
                  <a:pt x="89" y="45"/>
                </a:cubicBezTo>
                <a:cubicBezTo>
                  <a:pt x="89" y="20"/>
                  <a:pt x="69" y="0"/>
                  <a:pt x="44" y="0"/>
                </a:cubicBezTo>
                <a:lnTo>
                  <a:pt x="44" y="0"/>
                </a:lnTo>
                <a:close/>
              </a:path>
            </a:pathLst>
          </a:custGeom>
          <a:solidFill>
            <a:schemeClr val="bg1"/>
          </a:solidFill>
          <a:ln w="1588" cap="flat">
            <a:solidFill>
              <a:srgbClr val="1C2D5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1067"/>
          <p:cNvSpPr>
            <a:spLocks noChangeAspect="1" noEditPoints="1"/>
          </p:cNvSpPr>
          <p:nvPr/>
        </p:nvSpPr>
        <p:spPr>
          <a:xfrm>
            <a:off x="6943823" y="2943871"/>
            <a:ext cx="91440" cy="138544"/>
          </a:xfrm>
          <a:custGeom>
            <a:avLst/>
            <a:gdLst>
              <a:gd name="T0" fmla="*/ 44 w 89"/>
              <a:gd name="T1" fmla="*/ 67 h 134"/>
              <a:gd name="T2" fmla="*/ 44 w 89"/>
              <a:gd name="T3" fmla="*/ 67 h 134"/>
              <a:gd name="T4" fmla="*/ 22 w 89"/>
              <a:gd name="T5" fmla="*/ 45 h 134"/>
              <a:gd name="T6" fmla="*/ 44 w 89"/>
              <a:gd name="T7" fmla="*/ 23 h 134"/>
              <a:gd name="T8" fmla="*/ 67 w 89"/>
              <a:gd name="T9" fmla="*/ 45 h 134"/>
              <a:gd name="T10" fmla="*/ 44 w 89"/>
              <a:gd name="T11" fmla="*/ 67 h 134"/>
              <a:gd name="T12" fmla="*/ 44 w 89"/>
              <a:gd name="T13" fmla="*/ 67 h 134"/>
              <a:gd name="T14" fmla="*/ 44 w 89"/>
              <a:gd name="T15" fmla="*/ 0 h 134"/>
              <a:gd name="T16" fmla="*/ 44 w 89"/>
              <a:gd name="T17" fmla="*/ 0 h 134"/>
              <a:gd name="T18" fmla="*/ 0 w 89"/>
              <a:gd name="T19" fmla="*/ 45 h 134"/>
              <a:gd name="T20" fmla="*/ 44 w 89"/>
              <a:gd name="T21" fmla="*/ 134 h 134"/>
              <a:gd name="T22" fmla="*/ 89 w 89"/>
              <a:gd name="T23" fmla="*/ 45 h 134"/>
              <a:gd name="T24" fmla="*/ 44 w 89"/>
              <a:gd name="T25" fmla="*/ 0 h 134"/>
              <a:gd name="T26" fmla="*/ 44 w 89"/>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134">
                <a:moveTo>
                  <a:pt x="44" y="67"/>
                </a:moveTo>
                <a:lnTo>
                  <a:pt x="44" y="67"/>
                </a:lnTo>
                <a:cubicBezTo>
                  <a:pt x="32" y="67"/>
                  <a:pt x="22" y="57"/>
                  <a:pt x="22" y="45"/>
                </a:cubicBezTo>
                <a:cubicBezTo>
                  <a:pt x="22" y="33"/>
                  <a:pt x="32" y="23"/>
                  <a:pt x="44" y="23"/>
                </a:cubicBezTo>
                <a:cubicBezTo>
                  <a:pt x="57" y="23"/>
                  <a:pt x="67" y="33"/>
                  <a:pt x="67" y="45"/>
                </a:cubicBezTo>
                <a:cubicBezTo>
                  <a:pt x="67" y="57"/>
                  <a:pt x="57" y="67"/>
                  <a:pt x="44" y="67"/>
                </a:cubicBezTo>
                <a:lnTo>
                  <a:pt x="44" y="67"/>
                </a:lnTo>
                <a:close/>
                <a:moveTo>
                  <a:pt x="44" y="0"/>
                </a:moveTo>
                <a:lnTo>
                  <a:pt x="44" y="0"/>
                </a:lnTo>
                <a:cubicBezTo>
                  <a:pt x="20" y="0"/>
                  <a:pt x="0" y="20"/>
                  <a:pt x="0" y="45"/>
                </a:cubicBezTo>
                <a:cubicBezTo>
                  <a:pt x="0" y="69"/>
                  <a:pt x="44" y="134"/>
                  <a:pt x="44" y="134"/>
                </a:cubicBezTo>
                <a:cubicBezTo>
                  <a:pt x="44" y="134"/>
                  <a:pt x="89" y="69"/>
                  <a:pt x="89" y="45"/>
                </a:cubicBezTo>
                <a:cubicBezTo>
                  <a:pt x="89" y="20"/>
                  <a:pt x="69" y="0"/>
                  <a:pt x="44" y="0"/>
                </a:cubicBezTo>
                <a:lnTo>
                  <a:pt x="44" y="0"/>
                </a:lnTo>
                <a:close/>
              </a:path>
            </a:pathLst>
          </a:custGeom>
          <a:solidFill>
            <a:schemeClr val="bg1"/>
          </a:solidFill>
          <a:ln w="1588" cap="flat">
            <a:solidFill>
              <a:srgbClr val="1C2D5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 name="Picture 3" descr="Chart, bar chart  Description automatically generated">
            <a:extLst>
              <a:ext uri="{FF2B5EF4-FFF2-40B4-BE49-F238E27FC236}">
                <a16:creationId xmlns:a16="http://schemas.microsoft.com/office/drawing/2014/main" id="{95B781B1-B662-4FEA-AC98-F91552525714}"/>
              </a:ext>
            </a:extLst>
          </p:cNvPr>
          <p:cNvPicPr>
            <a:picLocks noChangeAspect="1"/>
          </p:cNvPicPr>
          <p:nvPr/>
        </p:nvPicPr>
        <p:blipFill>
          <a:blip r:embed="rId4"/>
          <a:stretch>
            <a:fillRect/>
          </a:stretch>
        </p:blipFill>
        <p:spPr>
          <a:xfrm>
            <a:off x="366174" y="1414371"/>
            <a:ext cx="3674150" cy="2032885"/>
          </a:xfrm>
          <a:prstGeom prst="rect">
            <a:avLst/>
          </a:prstGeom>
        </p:spPr>
      </p:pic>
      <p:pic>
        <p:nvPicPr>
          <p:cNvPr id="4" name="Picture 4" descr="Chart, bar chart  Description automatically generated">
            <a:extLst>
              <a:ext uri="{FF2B5EF4-FFF2-40B4-BE49-F238E27FC236}">
                <a16:creationId xmlns:a16="http://schemas.microsoft.com/office/drawing/2014/main" id="{05A0E2BE-7BF0-49E4-872C-B946351B5612}"/>
              </a:ext>
            </a:extLst>
          </p:cNvPr>
          <p:cNvPicPr>
            <a:picLocks noChangeAspect="1"/>
          </p:cNvPicPr>
          <p:nvPr/>
        </p:nvPicPr>
        <p:blipFill>
          <a:blip r:embed="rId5"/>
          <a:stretch>
            <a:fillRect/>
          </a:stretch>
        </p:blipFill>
        <p:spPr>
          <a:xfrm>
            <a:off x="510988" y="3872588"/>
            <a:ext cx="3425897" cy="1884987"/>
          </a:xfrm>
          <a:prstGeom prst="rect">
            <a:avLst/>
          </a:prstGeom>
        </p:spPr>
      </p:pic>
    </p:spTree>
    <p:extLst>
      <p:ext uri="{BB962C8B-B14F-4D97-AF65-F5344CB8AC3E}">
        <p14:creationId xmlns:p14="http://schemas.microsoft.com/office/powerpoint/2010/main" val="3661362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BF932B-17DF-CE41-AF91-DA95B2878BD0}"/>
              </a:ext>
            </a:extLst>
          </p:cNvPr>
          <p:cNvSpPr>
            <a:spLocks noGrp="1"/>
          </p:cNvSpPr>
          <p:nvPr>
            <p:ph type="ctrTitle"/>
          </p:nvPr>
        </p:nvSpPr>
        <p:spPr>
          <a:xfrm>
            <a:off x="365760" y="182880"/>
            <a:ext cx="6103454" cy="457200"/>
          </a:xfrm>
        </p:spPr>
        <p:txBody>
          <a:bodyPr numCol="1">
            <a:noAutofit/>
          </a:bodyPr>
          <a:lstStyle/>
          <a:p>
            <a:r>
              <a:rPr lang="en-US" dirty="0">
                <a:latin typeface="Arial Narrow"/>
              </a:rPr>
              <a:t>Performance</a:t>
            </a:r>
            <a:br>
              <a:rPr lang="en-US" dirty="0"/>
            </a:br>
            <a:r>
              <a:rPr lang="en-US" sz="1400" dirty="0">
                <a:latin typeface="Arial Narrow"/>
              </a:rPr>
              <a:t>As of December 31, 2021</a:t>
            </a:r>
            <a:endParaRPr lang="en-US" sz="1400" baseline="40000" dirty="0"/>
          </a:p>
        </p:txBody>
      </p:sp>
      <p:sp>
        <p:nvSpPr>
          <p:cNvPr id="16" name="Rectangle 15">
            <a:extLst>
              <a:ext uri="{FF2B5EF4-FFF2-40B4-BE49-F238E27FC236}">
                <a16:creationId xmlns:a16="http://schemas.microsoft.com/office/drawing/2014/main" id="{5EE17FEB-E91D-6E43-BF26-9E5C3D8D6A83}"/>
              </a:ext>
            </a:extLst>
          </p:cNvPr>
          <p:cNvSpPr/>
          <p:nvPr/>
        </p:nvSpPr>
        <p:spPr>
          <a:xfrm>
            <a:off x="365760" y="4876183"/>
            <a:ext cx="8542583" cy="1528624"/>
          </a:xfrm>
          <a:prstGeom prst="rect">
            <a:avLst/>
          </a:prstGeom>
        </p:spPr>
        <p:txBody>
          <a:bodyPr wrap="square" lIns="0" tIns="45720" rIns="91440" bIns="45720" numCol="1" anchor="t">
            <a:spAutoFit/>
          </a:bodyPr>
          <a:lstStyle/>
          <a:p>
            <a:pPr>
              <a:lnSpc>
                <a:spcPts val="800"/>
              </a:lnSpc>
            </a:pPr>
            <a:r>
              <a:rPr lang="en-US" sz="700" baseline="30000" dirty="0">
                <a:solidFill>
                  <a:schemeClr val="tx1">
                    <a:lumMod val="65000"/>
                    <a:lumOff val="35000"/>
                  </a:schemeClr>
                </a:solidFill>
                <a:latin typeface="Arial"/>
                <a:cs typeface="Arial"/>
              </a:rPr>
              <a:t>1 </a:t>
            </a:r>
            <a:r>
              <a:rPr lang="en-US" sz="700" dirty="0">
                <a:solidFill>
                  <a:schemeClr val="tx1">
                    <a:lumMod val="65000"/>
                    <a:lumOff val="35000"/>
                  </a:schemeClr>
                </a:solidFill>
                <a:latin typeface="Arial"/>
                <a:cs typeface="Arial"/>
              </a:rPr>
              <a:t>Annualized net distribution is based off the most recent declared distribution and assumes the daily rate derived from the most recently declared distribution per share per month is maintained for one year, less any applicable distribution fees. With respect to each share class, the rate shown is the annualized amount divided by the most recent available monthly net asset value. There is no guarantee of distributions. In the period from June 30, 2021 through September 30, 2021, 100% of distributions were funded from cash flows from operations.</a:t>
            </a:r>
          </a:p>
          <a:p>
            <a:pPr>
              <a:lnSpc>
                <a:spcPts val="800"/>
              </a:lnSpc>
            </a:pPr>
            <a:r>
              <a:rPr lang="en-US" sz="700" baseline="30000" dirty="0">
                <a:solidFill>
                  <a:schemeClr val="bg2">
                    <a:lumMod val="25000"/>
                  </a:schemeClr>
                </a:solidFill>
                <a:latin typeface="Arial"/>
                <a:cs typeface="Arial"/>
              </a:rPr>
              <a:t>2 </a:t>
            </a:r>
            <a:r>
              <a:rPr lang="en-US" sz="700" dirty="0">
                <a:solidFill>
                  <a:schemeClr val="bg2">
                    <a:lumMod val="25000"/>
                  </a:schemeClr>
                </a:solidFill>
                <a:latin typeface="Arial"/>
                <a:cs typeface="Arial"/>
              </a:rPr>
              <a:t>Returns shown reflect the percent change in the NAV per share from the beginning of the applicable period to the NAV </a:t>
            </a:r>
            <a:r>
              <a:rPr lang="en-US" sz="700" dirty="0">
                <a:solidFill>
                  <a:srgbClr val="595959"/>
                </a:solidFill>
                <a:latin typeface="Arial"/>
                <a:cs typeface="Arial"/>
              </a:rPr>
              <a:t>as of December 31, 2021, plus the </a:t>
            </a:r>
            <a:r>
              <a:rPr lang="en-US" sz="700" dirty="0">
                <a:solidFill>
                  <a:schemeClr val="bg2">
                    <a:lumMod val="25000"/>
                  </a:schemeClr>
                </a:solidFill>
                <a:latin typeface="Arial"/>
                <a:cs typeface="Arial"/>
              </a:rPr>
              <a:t>amount of any distribution per share declared in such period. </a:t>
            </a:r>
            <a:r>
              <a:rPr lang="en-US" sz="700" b="1" dirty="0">
                <a:solidFill>
                  <a:schemeClr val="bg2">
                    <a:lumMod val="25000"/>
                  </a:schemeClr>
                </a:solidFill>
                <a:latin typeface="Arial"/>
                <a:cs typeface="Arial"/>
              </a:rPr>
              <a:t>All returns shown assume reinvestment of distributions pursuant to CF Income Trust’s distribution reinvestment plan, are derived from unaudited financial information and are net of all CF Income Trust’s expenses, including general and administrative expenses, transaction related expenses, management fees, any performance participation allocation, and share class specific fees, but exclude the impact of early repurchase deductions on the repurchase. Past performance is historical and not a guarantee of future results.</a:t>
            </a:r>
            <a:r>
              <a:rPr lang="en-US" sz="700" dirty="0">
                <a:solidFill>
                  <a:schemeClr val="bg2">
                    <a:lumMod val="25000"/>
                  </a:schemeClr>
                </a:solidFill>
                <a:latin typeface="Arial"/>
                <a:cs typeface="Arial"/>
              </a:rPr>
              <a:t> Classes of shares listed as (With Sales Load) reflect the returns after the maximum up-front selling commission and dealer manager fees. Classes of shares listed as (No Sales Load) exclude up-front selling commissions and dealer manager fees. </a:t>
            </a:r>
            <a:r>
              <a:rPr lang="en-US" sz="700" b="1" dirty="0">
                <a:solidFill>
                  <a:schemeClr val="bg2">
                    <a:lumMod val="25000"/>
                  </a:schemeClr>
                </a:solidFill>
                <a:latin typeface="Arial"/>
                <a:cs typeface="Arial"/>
              </a:rPr>
              <a:t>The returns have been prepared using unaudited data and valuations of the underlying investments in CF Income Trust’s portfolio, which are estimates of fair value and form the basis for CF Income Trust’s NAV. Valuations based upon unaudited reports from the underlying investments may be subject to later adjustments, may not correspond to realized value and may not accurately reflect the price at which assets could be liquidated. </a:t>
            </a:r>
            <a:r>
              <a:rPr lang="en-US" sz="700" dirty="0">
                <a:solidFill>
                  <a:schemeClr val="bg2">
                    <a:lumMod val="25000"/>
                  </a:schemeClr>
                </a:solidFill>
                <a:latin typeface="Arial"/>
                <a:cs typeface="Arial"/>
              </a:rPr>
              <a:t>For more information on fees and expenses, please visit cfincometrust.com.</a:t>
            </a:r>
            <a:br>
              <a:rPr lang="en-US" sz="700" dirty="0">
                <a:latin typeface="Arial" panose="020B0604020202020204" pitchFamily="34" charset="0"/>
                <a:cs typeface="Arial" panose="020B0604020202020204" pitchFamily="34" charset="0"/>
              </a:rPr>
            </a:br>
            <a:r>
              <a:rPr lang="en-US" sz="700" baseline="30000" dirty="0">
                <a:solidFill>
                  <a:schemeClr val="bg2">
                    <a:lumMod val="25000"/>
                  </a:schemeClr>
                </a:solidFill>
                <a:latin typeface="Arial"/>
                <a:cs typeface="Arial"/>
              </a:rPr>
              <a:t>3 </a:t>
            </a:r>
            <a:r>
              <a:rPr lang="en-US" sz="700" dirty="0">
                <a:solidFill>
                  <a:schemeClr val="bg2">
                    <a:lumMod val="25000"/>
                  </a:schemeClr>
                </a:solidFill>
                <a:latin typeface="Arial"/>
                <a:cs typeface="Arial"/>
              </a:rPr>
              <a:t>Annualized inception to date (“ITD”) returns are annualized using the Company’s NAV as of June 30, 2017 </a:t>
            </a:r>
            <a:r>
              <a:rPr lang="en-US" sz="700" dirty="0">
                <a:solidFill>
                  <a:srgbClr val="595959"/>
                </a:solidFill>
                <a:latin typeface="Arial"/>
                <a:cs typeface="Arial"/>
              </a:rPr>
              <a:t>to December 31, 2021 with respect to the Class IX, Class AX and Class TX shares and using the Company’s NAV as of July 31, 2020 to December 31, 2021 with respect to Class I and Class T shares, and using the Company’s NAV as of September 30, 2020 to December 31, 2021 with respect to Class D and Class S shares.</a:t>
            </a:r>
          </a:p>
        </p:txBody>
      </p:sp>
      <p:graphicFrame>
        <p:nvGraphicFramePr>
          <p:cNvPr id="19" name="Table 18">
            <a:extLst>
              <a:ext uri="{FF2B5EF4-FFF2-40B4-BE49-F238E27FC236}">
                <a16:creationId xmlns:a16="http://schemas.microsoft.com/office/drawing/2014/main" id="{6A38079A-E4DB-DC4C-B49B-49A2F3A54A0B}"/>
              </a:ext>
            </a:extLst>
          </p:cNvPr>
          <p:cNvGraphicFramePr>
            <a:graphicFrameLocks noGrp="1"/>
          </p:cNvGraphicFramePr>
          <p:nvPr>
            <p:extLst>
              <p:ext uri="{D42A27DB-BD31-4B8C-83A1-F6EECF244321}">
                <p14:modId xmlns:p14="http://schemas.microsoft.com/office/powerpoint/2010/main" val="2359703332"/>
              </p:ext>
            </p:extLst>
          </p:nvPr>
        </p:nvGraphicFramePr>
        <p:xfrm>
          <a:off x="567029" y="1502665"/>
          <a:ext cx="8243078" cy="3001875"/>
        </p:xfrm>
        <a:graphic>
          <a:graphicData uri="http://schemas.openxmlformats.org/drawingml/2006/table">
            <a:tbl>
              <a:tblPr firstRow="1" bandRow="1">
                <a:tableStyleId>{2D5ABB26-0587-4C30-8999-92F81FD0307C}</a:tableStyleId>
              </a:tblPr>
              <a:tblGrid>
                <a:gridCol w="1743051">
                  <a:extLst>
                    <a:ext uri="{9D8B030D-6E8A-4147-A177-3AD203B41FA5}">
                      <a16:colId xmlns:a16="http://schemas.microsoft.com/office/drawing/2014/main" val="1156541073"/>
                    </a:ext>
                  </a:extLst>
                </a:gridCol>
                <a:gridCol w="684564">
                  <a:extLst>
                    <a:ext uri="{9D8B030D-6E8A-4147-A177-3AD203B41FA5}">
                      <a16:colId xmlns:a16="http://schemas.microsoft.com/office/drawing/2014/main" val="2347088225"/>
                    </a:ext>
                  </a:extLst>
                </a:gridCol>
                <a:gridCol w="1333209">
                  <a:extLst>
                    <a:ext uri="{9D8B030D-6E8A-4147-A177-3AD203B41FA5}">
                      <a16:colId xmlns:a16="http://schemas.microsoft.com/office/drawing/2014/main" val="513889713"/>
                    </a:ext>
                  </a:extLst>
                </a:gridCol>
                <a:gridCol w="1019102">
                  <a:extLst>
                    <a:ext uri="{9D8B030D-6E8A-4147-A177-3AD203B41FA5}">
                      <a16:colId xmlns:a16="http://schemas.microsoft.com/office/drawing/2014/main" val="4007201410"/>
                    </a:ext>
                  </a:extLst>
                </a:gridCol>
                <a:gridCol w="900440">
                  <a:extLst>
                    <a:ext uri="{9D8B030D-6E8A-4147-A177-3AD203B41FA5}">
                      <a16:colId xmlns:a16="http://schemas.microsoft.com/office/drawing/2014/main" val="1159836439"/>
                    </a:ext>
                  </a:extLst>
                </a:gridCol>
                <a:gridCol w="872519">
                  <a:extLst>
                    <a:ext uri="{9D8B030D-6E8A-4147-A177-3AD203B41FA5}">
                      <a16:colId xmlns:a16="http://schemas.microsoft.com/office/drawing/2014/main" val="1583695751"/>
                    </a:ext>
                  </a:extLst>
                </a:gridCol>
                <a:gridCol w="865539">
                  <a:extLst>
                    <a:ext uri="{9D8B030D-6E8A-4147-A177-3AD203B41FA5}">
                      <a16:colId xmlns:a16="http://schemas.microsoft.com/office/drawing/2014/main" val="2335058669"/>
                    </a:ext>
                  </a:extLst>
                </a:gridCol>
                <a:gridCol w="824654">
                  <a:extLst>
                    <a:ext uri="{9D8B030D-6E8A-4147-A177-3AD203B41FA5}">
                      <a16:colId xmlns:a16="http://schemas.microsoft.com/office/drawing/2014/main" val="873854936"/>
                    </a:ext>
                  </a:extLst>
                </a:gridCol>
              </a:tblGrid>
              <a:tr h="403455">
                <a:tc>
                  <a:txBody>
                    <a:bodyPr/>
                    <a:lstStyle/>
                    <a:p>
                      <a:pPr algn="l"/>
                      <a:r>
                        <a:rPr lang="en-US" sz="900" cap="none" baseline="0" dirty="0">
                          <a:solidFill>
                            <a:schemeClr val="bg1"/>
                          </a:solidFill>
                          <a:latin typeface="Arial" panose="020B0604020202020204" pitchFamily="34" charset="0"/>
                          <a:cs typeface="Arial" panose="020B0604020202020204" pitchFamily="34" charset="0"/>
                        </a:rPr>
                        <a:t>Share Class</a:t>
                      </a:r>
                    </a:p>
                  </a:txBody>
                  <a:tcPr anchor="ctr">
                    <a:lnR w="12700" cap="flat" cmpd="sng" algn="ctr">
                      <a:solidFill>
                        <a:srgbClr val="F2F2F2"/>
                      </a:solidFill>
                      <a:prstDash val="solid"/>
                      <a:round/>
                      <a:headEnd type="none" w="med" len="med"/>
                      <a:tailEnd type="none" w="med" len="med"/>
                    </a:lnR>
                    <a:solidFill>
                      <a:srgbClr val="00367C"/>
                    </a:solidFill>
                  </a:tcPr>
                </a:tc>
                <a:tc>
                  <a:txBody>
                    <a:bodyPr/>
                    <a:lstStyle/>
                    <a:p>
                      <a:pPr algn="ctr"/>
                      <a:r>
                        <a:rPr lang="en-US" sz="900" cap="none" baseline="0" dirty="0">
                          <a:solidFill>
                            <a:schemeClr val="bg1"/>
                          </a:solidFill>
                          <a:latin typeface="Arial" panose="020B0604020202020204" pitchFamily="34" charset="0"/>
                          <a:cs typeface="Arial" panose="020B0604020202020204" pitchFamily="34" charset="0"/>
                        </a:rPr>
                        <a:t>Net Asset Value</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solidFill>
                      <a:srgbClr val="00367C"/>
                    </a:solidFill>
                  </a:tcPr>
                </a:tc>
                <a:tc>
                  <a:txBody>
                    <a:bodyPr/>
                    <a:lstStyle/>
                    <a:p>
                      <a:pPr algn="ctr"/>
                      <a:r>
                        <a:rPr lang="en-US" sz="900" cap="none" baseline="0" dirty="0">
                          <a:solidFill>
                            <a:schemeClr val="bg1"/>
                          </a:solidFill>
                          <a:latin typeface="Arial" panose="020B0604020202020204" pitchFamily="34" charset="0"/>
                          <a:cs typeface="Arial" panose="020B0604020202020204" pitchFamily="34" charset="0"/>
                        </a:rPr>
                        <a:t>Amount </a:t>
                      </a:r>
                    </a:p>
                    <a:p>
                      <a:pPr algn="ctr"/>
                      <a:r>
                        <a:rPr lang="en-US" sz="900" cap="none" baseline="0" dirty="0">
                          <a:solidFill>
                            <a:schemeClr val="bg1"/>
                          </a:solidFill>
                          <a:latin typeface="Arial" panose="020B0604020202020204" pitchFamily="34" charset="0"/>
                          <a:cs typeface="Arial" panose="020B0604020202020204" pitchFamily="34" charset="0"/>
                        </a:rPr>
                        <a:t>Per Share / Per Month</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solidFill>
                      <a:srgbClr val="00367C"/>
                    </a:solidFill>
                  </a:tcPr>
                </a:tc>
                <a:tc>
                  <a:txBody>
                    <a:bodyPr/>
                    <a:lstStyle/>
                    <a:p>
                      <a:pPr algn="ctr"/>
                      <a:r>
                        <a:rPr lang="en-US" sz="900" cap="none" dirty="0">
                          <a:solidFill>
                            <a:schemeClr val="bg1"/>
                          </a:solidFill>
                          <a:latin typeface="Arial" panose="020B0604020202020204" pitchFamily="34" charset="0"/>
                          <a:cs typeface="Arial" panose="020B0604020202020204" pitchFamily="34" charset="0"/>
                        </a:rPr>
                        <a:t>Annualized</a:t>
                      </a:r>
                      <a:br>
                        <a:rPr lang="en-US" sz="900" cap="none" dirty="0">
                          <a:solidFill>
                            <a:schemeClr val="bg1"/>
                          </a:solidFill>
                          <a:latin typeface="Arial" panose="020B0604020202020204" pitchFamily="34" charset="0"/>
                          <a:cs typeface="Arial" panose="020B0604020202020204" pitchFamily="34" charset="0"/>
                        </a:rPr>
                      </a:br>
                      <a:r>
                        <a:rPr lang="en-US" sz="900" cap="none" baseline="0" dirty="0">
                          <a:solidFill>
                            <a:schemeClr val="bg1"/>
                          </a:solidFill>
                          <a:latin typeface="Arial" panose="020B0604020202020204" pitchFamily="34" charset="0"/>
                          <a:cs typeface="Arial" panose="020B0604020202020204" pitchFamily="34" charset="0"/>
                        </a:rPr>
                        <a:t>Amount</a:t>
                      </a:r>
                      <a:endParaRPr lang="en-US" sz="900" cap="none" baseline="30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solidFill>
                      <a:srgbClr val="00367C"/>
                    </a:solidFill>
                  </a:tcPr>
                </a:tc>
                <a:tc>
                  <a:txBody>
                    <a:bodyPr/>
                    <a:lstStyle/>
                    <a:p>
                      <a:pPr algn="ctr"/>
                      <a:r>
                        <a:rPr lang="en-US" sz="900" cap="none" baseline="0" dirty="0">
                          <a:solidFill>
                            <a:schemeClr val="bg1"/>
                          </a:solidFill>
                          <a:latin typeface="Arial" panose="020B0604020202020204" pitchFamily="34" charset="0"/>
                          <a:cs typeface="Arial" panose="020B0604020202020204" pitchFamily="34" charset="0"/>
                        </a:rPr>
                        <a:t>Annualized Rate</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solidFill>
                      <a:srgbClr val="00367C"/>
                    </a:solidFill>
                  </a:tcPr>
                </a:tc>
                <a:tc>
                  <a:txBody>
                    <a:bodyPr/>
                    <a:lstStyle/>
                    <a:p>
                      <a:pPr algn="ctr"/>
                      <a:r>
                        <a:rPr lang="en-US" sz="900" cap="none" baseline="0" dirty="0">
                          <a:solidFill>
                            <a:schemeClr val="bg1"/>
                          </a:solidFill>
                          <a:latin typeface="Arial" panose="020B0604020202020204" pitchFamily="34" charset="0"/>
                          <a:cs typeface="Arial" panose="020B0604020202020204" pitchFamily="34" charset="0"/>
                        </a:rPr>
                        <a:t>Monthly</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solidFill>
                      <a:srgbClr val="00367C"/>
                    </a:solidFill>
                  </a:tcPr>
                </a:tc>
                <a:tc>
                  <a:txBody>
                    <a:bodyPr/>
                    <a:lstStyle/>
                    <a:p>
                      <a:pPr algn="ctr"/>
                      <a:r>
                        <a:rPr lang="en-US" sz="900" cap="none" baseline="0" dirty="0">
                          <a:solidFill>
                            <a:schemeClr val="bg1"/>
                          </a:solidFill>
                          <a:latin typeface="Arial" panose="020B0604020202020204" pitchFamily="34" charset="0"/>
                          <a:cs typeface="Arial" panose="020B0604020202020204" pitchFamily="34" charset="0"/>
                        </a:rPr>
                        <a:t>YTD </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solidFill>
                      <a:srgbClr val="00367C"/>
                    </a:solidFill>
                  </a:tcPr>
                </a:tc>
                <a:tc>
                  <a:txBody>
                    <a:bodyPr/>
                    <a:lstStyle/>
                    <a:p>
                      <a:pPr algn="ctr"/>
                      <a:r>
                        <a:rPr lang="en-US" sz="900" cap="none" baseline="0" dirty="0">
                          <a:solidFill>
                            <a:schemeClr val="bg1"/>
                          </a:solidFill>
                          <a:latin typeface="Arial" panose="020B0604020202020204" pitchFamily="34" charset="0"/>
                          <a:cs typeface="Arial" panose="020B0604020202020204" pitchFamily="34" charset="0"/>
                        </a:rPr>
                        <a:t>Annualized</a:t>
                      </a:r>
                    </a:p>
                    <a:p>
                      <a:pPr algn="ctr"/>
                      <a:r>
                        <a:rPr lang="en-US" sz="900" cap="none" baseline="0" dirty="0">
                          <a:solidFill>
                            <a:schemeClr val="bg1"/>
                          </a:solidFill>
                          <a:latin typeface="Arial" panose="020B0604020202020204" pitchFamily="34" charset="0"/>
                          <a:cs typeface="Arial" panose="020B0604020202020204" pitchFamily="34" charset="0"/>
                        </a:rPr>
                        <a:t>ITD</a:t>
                      </a:r>
                      <a:r>
                        <a:rPr lang="en-US" sz="900" cap="none" baseline="30000" dirty="0">
                          <a:solidFill>
                            <a:schemeClr val="bg1"/>
                          </a:solidFill>
                          <a:latin typeface="Arial" panose="020B0604020202020204" pitchFamily="34" charset="0"/>
                          <a:cs typeface="Arial" panose="020B0604020202020204" pitchFamily="34" charset="0"/>
                        </a:rPr>
                        <a:t>3</a:t>
                      </a:r>
                      <a:endParaRPr lang="en-US" sz="900" cap="none" baseline="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F2F2F2"/>
                      </a:solidFill>
                      <a:prstDash val="solid"/>
                      <a:round/>
                      <a:headEnd type="none" w="med" len="med"/>
                      <a:tailEnd type="none" w="med" len="med"/>
                    </a:lnL>
                    <a:solidFill>
                      <a:srgbClr val="00367C"/>
                    </a:solidFill>
                  </a:tcPr>
                </a:tc>
                <a:extLst>
                  <a:ext uri="{0D108BD9-81ED-4DB2-BD59-A6C34878D82A}">
                    <a16:rowId xmlns:a16="http://schemas.microsoft.com/office/drawing/2014/main" val="3494206470"/>
                  </a:ext>
                </a:extLst>
              </a:tr>
              <a:tr h="182880">
                <a:tc>
                  <a:txBody>
                    <a:bodyPr/>
                    <a:lstStyle/>
                    <a:p>
                      <a:r>
                        <a:rPr lang="en-US" sz="950" b="1" dirty="0">
                          <a:solidFill>
                            <a:schemeClr val="tx1">
                              <a:lumMod val="65000"/>
                              <a:lumOff val="35000"/>
                            </a:schemeClr>
                          </a:solidFill>
                          <a:latin typeface="Arial" panose="020B0604020202020204" pitchFamily="34" charset="0"/>
                          <a:cs typeface="Arial" panose="020B0604020202020204" pitchFamily="34" charset="0"/>
                        </a:rPr>
                        <a:t>Class</a:t>
                      </a:r>
                      <a:r>
                        <a:rPr lang="en-US" sz="950" b="1" baseline="0" dirty="0">
                          <a:solidFill>
                            <a:schemeClr val="tx1">
                              <a:lumMod val="65000"/>
                              <a:lumOff val="35000"/>
                            </a:schemeClr>
                          </a:solidFill>
                          <a:latin typeface="Arial" panose="020B0604020202020204" pitchFamily="34" charset="0"/>
                          <a:cs typeface="Arial" panose="020B0604020202020204" pitchFamily="34" charset="0"/>
                        </a:rPr>
                        <a:t> I</a:t>
                      </a:r>
                      <a:endParaRPr lang="en-US" sz="950" b="1" dirty="0">
                        <a:solidFill>
                          <a:schemeClr val="tx1">
                            <a:lumMod val="65000"/>
                            <a:lumOff val="35000"/>
                          </a:schemeClr>
                        </a:solidFill>
                        <a:latin typeface="Arial" panose="020B0604020202020204" pitchFamily="34" charset="0"/>
                        <a:cs typeface="Arial" panose="020B0604020202020204" pitchFamily="34" charset="0"/>
                      </a:endParaRPr>
                    </a:p>
                  </a:txBody>
                  <a:tcPr anchor="ctr">
                    <a:lnR w="6350" cap="flat" cmpd="sng" algn="ctr">
                      <a:noFill/>
                      <a:prstDash val="solid"/>
                      <a:round/>
                      <a:headEnd type="none" w="med" len="med"/>
                      <a:tailEnd type="none" w="med" len="med"/>
                    </a:lnR>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$25.70</a:t>
                      </a:r>
                      <a:endParaRPr lang="en-US" sz="9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noFill/>
                      <a:prstDash val="solid"/>
                      <a:round/>
                      <a:headEnd type="none" w="med" len="med"/>
                      <a:tailEnd type="none" w="med" len="med"/>
                    </a:lnR>
                    <a:lnB w="6350" cap="flat" cmpd="sng" algn="ctr">
                      <a:solidFill>
                        <a:srgbClr val="00367C"/>
                      </a:solidFill>
                      <a:prstDash val="solid"/>
                      <a:round/>
                      <a:headEnd type="none" w="med" len="med"/>
                      <a:tailEnd type="none" w="med" len="med"/>
                    </a:lnB>
                    <a:solidFill>
                      <a:srgbClr val="F2F2F2"/>
                    </a:solidFill>
                  </a:tcPr>
                </a:tc>
                <a:tc>
                  <a:txBody>
                    <a:bodyPr/>
                    <a:lstStyle/>
                    <a:p>
                      <a:pPr algn="ctr" rtl="0" fontAlgn="ctr"/>
                      <a:r>
                        <a:rPr lang="en-US" sz="900" b="0" i="0" u="none" strike="noStrike" dirty="0">
                          <a:solidFill>
                            <a:srgbClr val="000000"/>
                          </a:solidFill>
                          <a:effectLst/>
                          <a:latin typeface="Arial" panose="020B0604020202020204" pitchFamily="34" charset="0"/>
                        </a:rPr>
                        <a:t>$0.13 </a:t>
                      </a:r>
                    </a:p>
                  </a:txBody>
                  <a:tcPr marL="9525" marR="9525" marT="9525" marB="0" anchor="ctr">
                    <a:lnL>
                      <a:noFill/>
                    </a:lnL>
                    <a:lnR w="6350" cap="flat" cmpd="sng" algn="ctr">
                      <a:noFill/>
                      <a:prstDash val="solid"/>
                      <a:round/>
                      <a:headEnd type="none" w="med" len="med"/>
                      <a:tailEnd type="none" w="med" len="med"/>
                    </a:lnR>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panose="020B0604020202020204" pitchFamily="34" charset="0"/>
                        </a:rPr>
                        <a:t>$1.55 </a:t>
                      </a:r>
                    </a:p>
                  </a:txBody>
                  <a:tcPr marL="6350" marR="6350" marT="6350" marB="0" anchor="b">
                    <a:lnL w="6350" cap="flat" cmpd="sng" algn="ctr">
                      <a:noFill/>
                      <a:prstDash val="solid"/>
                      <a:round/>
                      <a:headEnd type="none" w="med" len="med"/>
                      <a:tailEnd type="none" w="med" len="med"/>
                    </a:lnL>
                    <a:lnR>
                      <a:noFill/>
                    </a:lnR>
                    <a:lnB w="6350" cap="flat" cmpd="sng" algn="ctr">
                      <a:solidFill>
                        <a:srgbClr val="00367C"/>
                      </a:solidFill>
                      <a:prstDash val="solid"/>
                      <a:round/>
                      <a:headEnd type="none" w="med" len="med"/>
                      <a:tailEnd type="none" w="med" len="med"/>
                    </a:lnB>
                    <a:solidFill>
                      <a:srgbClr val="F2F2F2"/>
                    </a:solidFill>
                  </a:tcPr>
                </a:tc>
                <a:tc>
                  <a:txBody>
                    <a:bodyPr/>
                    <a:lstStyle/>
                    <a:p>
                      <a:pPr lvl="0" algn="ctr">
                        <a:buNone/>
                      </a:pPr>
                      <a:r>
                        <a:rPr lang="en-US" sz="900" b="0" i="0" u="none" strike="noStrike" dirty="0">
                          <a:solidFill>
                            <a:srgbClr val="000000"/>
                          </a:solidFill>
                          <a:effectLst/>
                          <a:latin typeface="Arial"/>
                        </a:rPr>
                        <a:t>6.03%</a:t>
                      </a:r>
                    </a:p>
                  </a:txBody>
                  <a:tcPr marL="6350" marR="6350" marT="6350" marB="0" anchor="b">
                    <a:lnL w="6350" cap="flat" cmpd="sng" algn="ctr">
                      <a:noFill/>
                      <a:prstDash val="solid"/>
                      <a:round/>
                      <a:headEnd type="none" w="med" len="med"/>
                      <a:tailEnd type="none" w="med" len="med"/>
                    </a:lnL>
                    <a:lnR>
                      <a:noFill/>
                    </a:lnR>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1.62%</a:t>
                      </a:r>
                    </a:p>
                  </a:txBody>
                  <a:tcPr marL="6350" marR="6350" marT="6350" marB="0" anchor="b">
                    <a:lnL w="6350" cap="flat" cmpd="sng" algn="ctr">
                      <a:noFill/>
                      <a:prstDash val="solid"/>
                      <a:round/>
                      <a:headEnd type="none" w="med" len="med"/>
                      <a:tailEnd type="none" w="med" len="med"/>
                    </a:lnL>
                    <a:lnR>
                      <a:noFill/>
                    </a:lnR>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14.61%</a:t>
                      </a:r>
                    </a:p>
                  </a:txBody>
                  <a:tcPr marL="6350" marR="6350" marT="6350" marB="0" anchor="b">
                    <a:lnL w="6350" cap="flat" cmpd="sng" algn="ctr">
                      <a:noFill/>
                      <a:prstDash val="solid"/>
                      <a:round/>
                      <a:headEnd type="none" w="med" len="med"/>
                      <a:tailEnd type="none" w="med" len="med"/>
                    </a:lnL>
                    <a:lnR>
                      <a:noFill/>
                    </a:lnR>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12.94%</a:t>
                      </a:r>
                    </a:p>
                  </a:txBody>
                  <a:tcPr marL="6350" marR="6350" marT="6350" marB="0" anchor="b">
                    <a:lnL w="6350" cap="flat" cmpd="sng" algn="ctr">
                      <a:noFill/>
                      <a:prstDash val="solid"/>
                      <a:round/>
                      <a:headEnd type="none" w="med" len="med"/>
                      <a:tailEnd type="none" w="med" len="med"/>
                    </a:lnL>
                    <a:lnB w="6350" cap="flat" cmpd="sng" algn="ctr">
                      <a:solidFill>
                        <a:srgbClr val="00367C"/>
                      </a:solidFill>
                      <a:prstDash val="solid"/>
                      <a:round/>
                      <a:headEnd type="none" w="med" len="med"/>
                      <a:tailEnd type="none" w="med" len="med"/>
                    </a:lnB>
                    <a:solidFill>
                      <a:srgbClr val="F2F2F2"/>
                    </a:solidFill>
                  </a:tcPr>
                </a:tc>
                <a:extLst>
                  <a:ext uri="{0D108BD9-81ED-4DB2-BD59-A6C34878D82A}">
                    <a16:rowId xmlns:a16="http://schemas.microsoft.com/office/drawing/2014/main" val="1818244766"/>
                  </a:ext>
                </a:extLst>
              </a:tr>
              <a:tr h="182880">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950" b="1" dirty="0">
                          <a:solidFill>
                            <a:schemeClr val="tx1">
                              <a:lumMod val="65000"/>
                              <a:lumOff val="35000"/>
                            </a:schemeClr>
                          </a:solidFill>
                          <a:latin typeface="Arial" panose="020B0604020202020204" pitchFamily="34" charset="0"/>
                          <a:cs typeface="Arial" panose="020B0604020202020204" pitchFamily="34" charset="0"/>
                        </a:rPr>
                        <a:t>Class</a:t>
                      </a:r>
                      <a:r>
                        <a:rPr lang="en-US" sz="950" b="1" baseline="0" dirty="0">
                          <a:solidFill>
                            <a:schemeClr val="tx1">
                              <a:lumMod val="65000"/>
                              <a:lumOff val="35000"/>
                            </a:schemeClr>
                          </a:solidFill>
                          <a:latin typeface="Arial" panose="020B0604020202020204" pitchFamily="34" charset="0"/>
                          <a:cs typeface="Arial" panose="020B0604020202020204" pitchFamily="34" charset="0"/>
                        </a:rPr>
                        <a:t> D</a:t>
                      </a:r>
                      <a:endParaRPr lang="en-US" sz="950" b="0" dirty="0">
                        <a:solidFill>
                          <a:schemeClr val="tx1">
                            <a:lumMod val="65000"/>
                            <a:lumOff val="35000"/>
                          </a:schemeClr>
                        </a:solidFill>
                        <a:latin typeface="Arial" panose="020B0604020202020204" pitchFamily="34" charset="0"/>
                        <a:cs typeface="Arial" panose="020B0604020202020204" pitchFamily="34" charset="0"/>
                      </a:endParaRPr>
                    </a:p>
                  </a:txBody>
                  <a:tcPr>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$25.69 </a:t>
                      </a:r>
                      <a:endParaRPr lang="en-US" dirty="0"/>
                    </a:p>
                  </a:txBody>
                  <a:tcPr marL="6350" marR="6350" marT="6350" marB="0" anchor="b">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rtl="0" fontAlgn="ctr"/>
                      <a:r>
                        <a:rPr lang="en-US" sz="900" b="0" i="0" u="none" strike="noStrike" dirty="0">
                          <a:solidFill>
                            <a:srgbClr val="000000"/>
                          </a:solidFill>
                          <a:effectLst/>
                          <a:latin typeface="Arial"/>
                        </a:rPr>
                        <a:t>$0.12 </a:t>
                      </a:r>
                      <a:endParaRPr lang="en-US" dirty="0"/>
                    </a:p>
                  </a:txBody>
                  <a:tcPr marL="9525" marR="9525" marT="9525" marB="0" anchor="ctr">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panose="020B0604020202020204" pitchFamily="34" charset="0"/>
                        </a:rPr>
                        <a:t>$1.49 </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5.78%</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1.60%</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14.28%</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13.18%</a:t>
                      </a:r>
                    </a:p>
                  </a:txBody>
                  <a:tcPr marL="6350" marR="6350" marT="6350" marB="0" anchor="b">
                    <a:lnL w="6350" cap="flat" cmpd="sng" algn="ctr">
                      <a:noFill/>
                      <a:prstDash val="solid"/>
                      <a:round/>
                      <a:headEnd type="none" w="med" len="med"/>
                      <a:tailEnd type="none" w="med" len="med"/>
                    </a:lnL>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extLst>
                  <a:ext uri="{0D108BD9-81ED-4DB2-BD59-A6C34878D82A}">
                    <a16:rowId xmlns:a16="http://schemas.microsoft.com/office/drawing/2014/main" val="1768766126"/>
                  </a:ext>
                </a:extLst>
              </a:tr>
              <a:tr h="0">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950" b="1" dirty="0">
                          <a:solidFill>
                            <a:srgbClr val="595959"/>
                          </a:solidFill>
                          <a:latin typeface="Arial" panose="020B0604020202020204" pitchFamily="34" charset="0"/>
                          <a:cs typeface="Arial" panose="020B0604020202020204" pitchFamily="34" charset="0"/>
                        </a:rPr>
                        <a:t>Class</a:t>
                      </a:r>
                      <a:r>
                        <a:rPr lang="en-US" sz="950" b="1" baseline="0" dirty="0">
                          <a:solidFill>
                            <a:srgbClr val="595959"/>
                          </a:solidFill>
                          <a:latin typeface="Arial" panose="020B0604020202020204" pitchFamily="34" charset="0"/>
                          <a:cs typeface="Arial" panose="020B0604020202020204" pitchFamily="34" charset="0"/>
                        </a:rPr>
                        <a:t> S </a:t>
                      </a:r>
                      <a:r>
                        <a:rPr lang="en-US" sz="950" b="0" baseline="0" dirty="0">
                          <a:solidFill>
                            <a:srgbClr val="595959"/>
                          </a:solidFill>
                          <a:latin typeface="Arial" panose="020B0604020202020204" pitchFamily="34" charset="0"/>
                          <a:cs typeface="Arial" panose="020B0604020202020204" pitchFamily="34" charset="0"/>
                        </a:rPr>
                        <a:t>(with no sales load)</a:t>
                      </a:r>
                      <a:endParaRPr lang="en-US" sz="950" b="0" dirty="0">
                        <a:solidFill>
                          <a:srgbClr val="595959"/>
                        </a:solidFill>
                        <a:latin typeface="Arial" panose="020B0604020202020204" pitchFamily="34" charset="0"/>
                        <a:cs typeface="Arial" panose="020B0604020202020204" pitchFamily="34" charset="0"/>
                      </a:endParaRPr>
                    </a:p>
                  </a:txBody>
                  <a:tcPr>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$25.68 </a:t>
                      </a:r>
                      <a:endParaRPr lang="en-US" dirty="0"/>
                    </a:p>
                  </a:txBody>
                  <a:tcPr marL="6350" marR="6350" marT="6350" marB="0" anchor="b">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rtl="0" fontAlgn="ctr"/>
                      <a:r>
                        <a:rPr lang="en-US" sz="900" b="0" i="0" u="none" strike="noStrike" dirty="0">
                          <a:solidFill>
                            <a:srgbClr val="000000"/>
                          </a:solidFill>
                          <a:effectLst/>
                          <a:latin typeface="Arial" panose="020B0604020202020204" pitchFamily="34" charset="0"/>
                        </a:rPr>
                        <a:t>$0.11 </a:t>
                      </a:r>
                    </a:p>
                  </a:txBody>
                  <a:tcPr marL="9525" marR="9525" marT="9525" marB="0" anchor="ctr">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panose="020B0604020202020204" pitchFamily="34" charset="0"/>
                        </a:rPr>
                        <a:t>$1.33 </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5.19%</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1.55%</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13.61%</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12.44%</a:t>
                      </a:r>
                    </a:p>
                  </a:txBody>
                  <a:tcPr marL="6350" marR="6350" marT="6350" marB="0" anchor="b">
                    <a:lnL w="6350" cap="flat" cmpd="sng" algn="ctr">
                      <a:noFill/>
                      <a:prstDash val="solid"/>
                      <a:round/>
                      <a:headEnd type="none" w="med" len="med"/>
                      <a:tailEnd type="none" w="med" len="med"/>
                    </a:lnL>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extLst>
                  <a:ext uri="{0D108BD9-81ED-4DB2-BD59-A6C34878D82A}">
                    <a16:rowId xmlns:a16="http://schemas.microsoft.com/office/drawing/2014/main" val="739794866"/>
                  </a:ext>
                </a:extLst>
              </a:tr>
              <a:tr h="182880">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950" b="1" dirty="0">
                          <a:solidFill>
                            <a:schemeClr val="tx1">
                              <a:lumMod val="65000"/>
                              <a:lumOff val="35000"/>
                            </a:schemeClr>
                          </a:solidFill>
                          <a:latin typeface="Arial" panose="020B0604020202020204" pitchFamily="34" charset="0"/>
                          <a:cs typeface="Arial" panose="020B0604020202020204" pitchFamily="34" charset="0"/>
                        </a:rPr>
                        <a:t>Class</a:t>
                      </a:r>
                      <a:r>
                        <a:rPr lang="en-US" sz="950" b="1" baseline="0" dirty="0">
                          <a:solidFill>
                            <a:schemeClr val="tx1">
                              <a:lumMod val="65000"/>
                              <a:lumOff val="35000"/>
                            </a:schemeClr>
                          </a:solidFill>
                          <a:latin typeface="Arial" panose="020B0604020202020204" pitchFamily="34" charset="0"/>
                          <a:cs typeface="Arial" panose="020B0604020202020204" pitchFamily="34" charset="0"/>
                        </a:rPr>
                        <a:t> S </a:t>
                      </a:r>
                      <a:r>
                        <a:rPr lang="en-US" sz="950" b="0" baseline="0" dirty="0">
                          <a:solidFill>
                            <a:schemeClr val="tx1">
                              <a:lumMod val="65000"/>
                              <a:lumOff val="35000"/>
                            </a:schemeClr>
                          </a:solidFill>
                          <a:latin typeface="Arial" panose="020B0604020202020204" pitchFamily="34" charset="0"/>
                          <a:cs typeface="Arial" panose="020B0604020202020204" pitchFamily="34" charset="0"/>
                        </a:rPr>
                        <a:t>(with sales load)</a:t>
                      </a:r>
                      <a:endParaRPr lang="en-US" sz="950" b="0" dirty="0">
                        <a:solidFill>
                          <a:schemeClr val="tx1">
                            <a:lumMod val="65000"/>
                            <a:lumOff val="35000"/>
                          </a:schemeClr>
                        </a:solidFill>
                        <a:latin typeface="Arial" panose="020B0604020202020204" pitchFamily="34" charset="0"/>
                        <a:cs typeface="Arial" panose="020B0604020202020204" pitchFamily="34" charset="0"/>
                      </a:endParaRPr>
                    </a:p>
                  </a:txBody>
                  <a:tcPr>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$25.68</a:t>
                      </a:r>
                      <a:endParaRPr lang="en-US" sz="9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rtl="0" fontAlgn="ctr"/>
                      <a:r>
                        <a:rPr lang="en-US" sz="900" b="0" i="0" u="none" strike="noStrike" dirty="0">
                          <a:solidFill>
                            <a:srgbClr val="000000"/>
                          </a:solidFill>
                          <a:effectLst/>
                          <a:latin typeface="Arial" panose="020B0604020202020204" pitchFamily="34" charset="0"/>
                        </a:rPr>
                        <a:t>$0.11 </a:t>
                      </a:r>
                    </a:p>
                  </a:txBody>
                  <a:tcPr marL="9525" marR="9525" marT="9525" marB="0" anchor="ctr">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panose="020B0604020202020204" pitchFamily="34" charset="0"/>
                        </a:rPr>
                        <a:t>$1.33 </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lvl="0" algn="ctr">
                        <a:buNone/>
                      </a:pPr>
                      <a:r>
                        <a:rPr lang="en-US" sz="900" b="0" i="0" u="none" strike="noStrike" noProof="0" dirty="0">
                          <a:solidFill>
                            <a:srgbClr val="000000"/>
                          </a:solidFill>
                          <a:effectLst/>
                          <a:latin typeface="Arial"/>
                        </a:rPr>
                        <a:t>5.19%</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-1.89%</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9.77%</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9.40%</a:t>
                      </a:r>
                    </a:p>
                  </a:txBody>
                  <a:tcPr marL="6350" marR="6350" marT="6350" marB="0" anchor="b">
                    <a:lnL w="6350" cap="flat" cmpd="sng" algn="ctr">
                      <a:noFill/>
                      <a:prstDash val="solid"/>
                      <a:round/>
                      <a:headEnd type="none" w="med" len="med"/>
                      <a:tailEnd type="none" w="med" len="med"/>
                    </a:lnL>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extLst>
                  <a:ext uri="{0D108BD9-81ED-4DB2-BD59-A6C34878D82A}">
                    <a16:rowId xmlns:a16="http://schemas.microsoft.com/office/drawing/2014/main" val="1431369658"/>
                  </a:ext>
                </a:extLst>
              </a:tr>
              <a:tr h="182880">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950" b="1" dirty="0">
                          <a:solidFill>
                            <a:schemeClr val="tx1">
                              <a:lumMod val="65000"/>
                              <a:lumOff val="35000"/>
                            </a:schemeClr>
                          </a:solidFill>
                          <a:latin typeface="Arial" panose="020B0604020202020204" pitchFamily="34" charset="0"/>
                          <a:cs typeface="Arial" panose="020B0604020202020204" pitchFamily="34" charset="0"/>
                        </a:rPr>
                        <a:t>Class</a:t>
                      </a:r>
                      <a:r>
                        <a:rPr lang="en-US" sz="950" b="1" baseline="0" dirty="0">
                          <a:solidFill>
                            <a:schemeClr val="tx1">
                              <a:lumMod val="65000"/>
                              <a:lumOff val="35000"/>
                            </a:schemeClr>
                          </a:solidFill>
                          <a:latin typeface="Arial" panose="020B0604020202020204" pitchFamily="34" charset="0"/>
                          <a:cs typeface="Arial" panose="020B0604020202020204" pitchFamily="34" charset="0"/>
                        </a:rPr>
                        <a:t> T </a:t>
                      </a:r>
                      <a:r>
                        <a:rPr lang="en-US" sz="950" b="0" baseline="0" dirty="0">
                          <a:solidFill>
                            <a:srgbClr val="595959"/>
                          </a:solidFill>
                          <a:latin typeface="Arial" panose="020B0604020202020204" pitchFamily="34" charset="0"/>
                          <a:cs typeface="Arial" panose="020B0604020202020204" pitchFamily="34" charset="0"/>
                        </a:rPr>
                        <a:t>(no sales load)</a:t>
                      </a:r>
                      <a:endParaRPr lang="en-US" sz="950" b="0" dirty="0">
                        <a:solidFill>
                          <a:schemeClr val="tx1">
                            <a:lumMod val="65000"/>
                            <a:lumOff val="35000"/>
                          </a:schemeClr>
                        </a:solidFill>
                        <a:latin typeface="Arial" panose="020B0604020202020204" pitchFamily="34" charset="0"/>
                        <a:cs typeface="Arial" panose="020B0604020202020204" pitchFamily="34" charset="0"/>
                      </a:endParaRPr>
                    </a:p>
                  </a:txBody>
                  <a:tcPr>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lvl="0" algn="ctr">
                        <a:buNone/>
                      </a:pPr>
                      <a:r>
                        <a:rPr lang="en-US" sz="900" b="0" i="0" u="none" strike="noStrike" noProof="0" dirty="0">
                          <a:solidFill>
                            <a:srgbClr val="000000"/>
                          </a:solidFill>
                          <a:effectLst/>
                          <a:latin typeface="Arial"/>
                        </a:rPr>
                        <a:t>$25.68</a:t>
                      </a:r>
                      <a:r>
                        <a:rPr lang="en-US" sz="900" b="0" i="0" u="none" strike="noStrike" dirty="0">
                          <a:solidFill>
                            <a:srgbClr val="000000"/>
                          </a:solidFill>
                          <a:effectLst/>
                          <a:latin typeface="Arial"/>
                        </a:rPr>
                        <a:t> </a:t>
                      </a:r>
                      <a:endParaRPr lang="en-US" sz="9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rtl="0" fontAlgn="ctr"/>
                      <a:r>
                        <a:rPr lang="en-US" sz="900" b="0" i="0" u="none" strike="noStrike" dirty="0">
                          <a:solidFill>
                            <a:srgbClr val="000000"/>
                          </a:solidFill>
                          <a:effectLst/>
                          <a:latin typeface="Arial" panose="020B0604020202020204" pitchFamily="34" charset="0"/>
                        </a:rPr>
                        <a:t>$0.11 </a:t>
                      </a:r>
                    </a:p>
                  </a:txBody>
                  <a:tcPr marL="9525" marR="9525" marT="9525" marB="0" anchor="ctr">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$1.33 </a:t>
                      </a:r>
                      <a:endParaRPr lang="en-US" sz="900" b="0" i="0" u="none" strike="noStrike">
                        <a:solidFill>
                          <a:srgbClr val="000000"/>
                        </a:solidFill>
                        <a:effectLst/>
                        <a:latin typeface="Arial" panose="020B0604020202020204" pitchFamily="34" charset="0"/>
                      </a:endParaRP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lvl="0" algn="ctr">
                        <a:buNone/>
                      </a:pPr>
                      <a:r>
                        <a:rPr lang="en-US" sz="900" b="0" i="0" u="none" strike="noStrike" noProof="0" dirty="0">
                          <a:solidFill>
                            <a:srgbClr val="000000"/>
                          </a:solidFill>
                          <a:effectLst/>
                          <a:latin typeface="Arial"/>
                        </a:rPr>
                        <a:t>5.19%</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1.55%</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13.61%</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12.01%</a:t>
                      </a:r>
                    </a:p>
                  </a:txBody>
                  <a:tcPr marL="6350" marR="6350" marT="6350" marB="0" anchor="b">
                    <a:lnL w="6350" cap="flat" cmpd="sng" algn="ctr">
                      <a:noFill/>
                      <a:prstDash val="solid"/>
                      <a:round/>
                      <a:headEnd type="none" w="med" len="med"/>
                      <a:tailEnd type="none" w="med" len="med"/>
                    </a:lnL>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extLst>
                  <a:ext uri="{0D108BD9-81ED-4DB2-BD59-A6C34878D82A}">
                    <a16:rowId xmlns:a16="http://schemas.microsoft.com/office/drawing/2014/main" val="3724725427"/>
                  </a:ext>
                </a:extLst>
              </a:tr>
              <a:tr h="182880">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950" b="1" dirty="0">
                          <a:solidFill>
                            <a:schemeClr val="tx1">
                              <a:lumMod val="65000"/>
                              <a:lumOff val="35000"/>
                            </a:schemeClr>
                          </a:solidFill>
                          <a:latin typeface="Arial" panose="020B0604020202020204" pitchFamily="34" charset="0"/>
                          <a:cs typeface="Arial" panose="020B0604020202020204" pitchFamily="34" charset="0"/>
                        </a:rPr>
                        <a:t>Class</a:t>
                      </a:r>
                      <a:r>
                        <a:rPr lang="en-US" sz="950" b="1" baseline="0" dirty="0">
                          <a:solidFill>
                            <a:schemeClr val="tx1">
                              <a:lumMod val="65000"/>
                              <a:lumOff val="35000"/>
                            </a:schemeClr>
                          </a:solidFill>
                          <a:latin typeface="Arial" panose="020B0604020202020204" pitchFamily="34" charset="0"/>
                          <a:cs typeface="Arial" panose="020B0604020202020204" pitchFamily="34" charset="0"/>
                        </a:rPr>
                        <a:t> T </a:t>
                      </a:r>
                      <a:r>
                        <a:rPr lang="en-US" sz="950" b="0" baseline="0" dirty="0">
                          <a:solidFill>
                            <a:srgbClr val="595959"/>
                          </a:solidFill>
                          <a:latin typeface="Arial" panose="020B0604020202020204" pitchFamily="34" charset="0"/>
                          <a:cs typeface="Arial" panose="020B0604020202020204" pitchFamily="34" charset="0"/>
                        </a:rPr>
                        <a:t>(with sales load)</a:t>
                      </a:r>
                      <a:endParaRPr lang="en-US" sz="950" b="0" dirty="0">
                        <a:solidFill>
                          <a:schemeClr val="tx1">
                            <a:lumMod val="65000"/>
                            <a:lumOff val="35000"/>
                          </a:schemeClr>
                        </a:solidFill>
                        <a:latin typeface="Arial" panose="020B0604020202020204" pitchFamily="34" charset="0"/>
                        <a:cs typeface="Arial" panose="020B0604020202020204" pitchFamily="34" charset="0"/>
                      </a:endParaRPr>
                    </a:p>
                  </a:txBody>
                  <a:tcPr>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lvl="0" algn="ctr">
                        <a:buNone/>
                      </a:pPr>
                      <a:r>
                        <a:rPr lang="en-US" sz="900" b="0" i="0" u="none" strike="noStrike" noProof="0" dirty="0">
                          <a:solidFill>
                            <a:srgbClr val="000000"/>
                          </a:solidFill>
                          <a:effectLst/>
                          <a:latin typeface="Arial"/>
                        </a:rPr>
                        <a:t>$25.68</a:t>
                      </a:r>
                      <a:r>
                        <a:rPr lang="en-US" sz="900" b="0" i="0" u="none" strike="noStrike" dirty="0">
                          <a:solidFill>
                            <a:srgbClr val="000000"/>
                          </a:solidFill>
                          <a:effectLst/>
                          <a:latin typeface="Arial"/>
                        </a:rPr>
                        <a:t> </a:t>
                      </a:r>
                      <a:endParaRPr lang="en-US" sz="9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rtl="0" fontAlgn="ctr"/>
                      <a:r>
                        <a:rPr lang="en-US" sz="900" b="0" i="0" u="none" strike="noStrike" dirty="0">
                          <a:solidFill>
                            <a:srgbClr val="000000"/>
                          </a:solidFill>
                          <a:effectLst/>
                          <a:latin typeface="Arial" panose="020B0604020202020204" pitchFamily="34" charset="0"/>
                        </a:rPr>
                        <a:t>$0.11 </a:t>
                      </a:r>
                    </a:p>
                  </a:txBody>
                  <a:tcPr marL="9525" marR="9525" marT="9525" marB="0" anchor="ctr">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panose="020B0604020202020204" pitchFamily="34" charset="0"/>
                        </a:rPr>
                        <a:t>$1.33 </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lvl="0" algn="ctr">
                        <a:buNone/>
                      </a:pPr>
                      <a:r>
                        <a:rPr lang="en-US" sz="900" b="0" i="0" u="none" strike="noStrike" noProof="0" dirty="0">
                          <a:solidFill>
                            <a:srgbClr val="000000"/>
                          </a:solidFill>
                          <a:effectLst/>
                          <a:latin typeface="Arial"/>
                        </a:rPr>
                        <a:t>5.19%</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-1.89%</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9.77%</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tc>
                  <a:txBody>
                    <a:bodyPr/>
                    <a:lstStyle/>
                    <a:p>
                      <a:pPr algn="ctr" fontAlgn="b"/>
                      <a:r>
                        <a:rPr lang="en-US" sz="900" b="0" i="0" u="none" strike="noStrike" dirty="0">
                          <a:solidFill>
                            <a:srgbClr val="000000"/>
                          </a:solidFill>
                          <a:effectLst/>
                          <a:latin typeface="Arial"/>
                        </a:rPr>
                        <a:t>9.32%</a:t>
                      </a:r>
                    </a:p>
                  </a:txBody>
                  <a:tcPr marL="6350" marR="6350" marT="6350" marB="0" anchor="b">
                    <a:lnL w="6350" cap="flat" cmpd="sng" algn="ctr">
                      <a:noFill/>
                      <a:prstDash val="solid"/>
                      <a:round/>
                      <a:headEnd type="none" w="med" len="med"/>
                      <a:tailEnd type="none" w="med" len="med"/>
                    </a:lnL>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F2F2F2"/>
                    </a:solidFill>
                  </a:tcPr>
                </a:tc>
                <a:extLst>
                  <a:ext uri="{0D108BD9-81ED-4DB2-BD59-A6C34878D82A}">
                    <a16:rowId xmlns:a16="http://schemas.microsoft.com/office/drawing/2014/main" val="1917557237"/>
                  </a:ext>
                </a:extLst>
              </a:tr>
              <a:tr h="182880">
                <a:tc>
                  <a:txBody>
                    <a:bodyPr/>
                    <a:lstStyle/>
                    <a:p>
                      <a:r>
                        <a:rPr lang="en-US" sz="950" b="1" dirty="0">
                          <a:solidFill>
                            <a:schemeClr val="tx1">
                              <a:lumMod val="65000"/>
                              <a:lumOff val="35000"/>
                            </a:schemeClr>
                          </a:solidFill>
                          <a:latin typeface="Arial" panose="020B0604020202020204" pitchFamily="34" charset="0"/>
                          <a:cs typeface="Arial" panose="020B0604020202020204" pitchFamily="34" charset="0"/>
                        </a:rPr>
                        <a:t>Class</a:t>
                      </a:r>
                      <a:r>
                        <a:rPr lang="en-US" sz="950" b="1" baseline="0" dirty="0">
                          <a:solidFill>
                            <a:schemeClr val="tx1">
                              <a:lumMod val="65000"/>
                              <a:lumOff val="35000"/>
                            </a:schemeClr>
                          </a:solidFill>
                          <a:latin typeface="Arial" panose="020B0604020202020204" pitchFamily="34" charset="0"/>
                          <a:cs typeface="Arial" panose="020B0604020202020204" pitchFamily="34" charset="0"/>
                        </a:rPr>
                        <a:t> IX</a:t>
                      </a:r>
                      <a:endParaRPr lang="en-US" sz="950" b="1" dirty="0">
                        <a:solidFill>
                          <a:schemeClr val="tx1">
                            <a:lumMod val="65000"/>
                            <a:lumOff val="35000"/>
                          </a:schemeClr>
                        </a:solidFill>
                        <a:latin typeface="Arial" panose="020B0604020202020204" pitchFamily="34" charset="0"/>
                        <a:cs typeface="Arial" panose="020B0604020202020204" pitchFamily="34" charset="0"/>
                      </a:endParaRPr>
                    </a:p>
                  </a:txBody>
                  <a:tcPr anchor="ctr">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$25.70 </a:t>
                      </a:r>
                      <a:endParaRPr lang="en-US" sz="9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rtl="0" fontAlgn="ctr"/>
                      <a:r>
                        <a:rPr lang="en-US" sz="900" b="0" i="0" u="none" strike="noStrike" dirty="0">
                          <a:solidFill>
                            <a:srgbClr val="000000"/>
                          </a:solidFill>
                          <a:effectLst/>
                          <a:latin typeface="Arial" panose="020B0604020202020204" pitchFamily="34" charset="0"/>
                        </a:rPr>
                        <a:t>$0.13 </a:t>
                      </a:r>
                    </a:p>
                  </a:txBody>
                  <a:tcPr marL="9525" marR="9525" marT="9525" marB="0" anchor="ctr">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panose="020B0604020202020204" pitchFamily="34" charset="0"/>
                        </a:rPr>
                        <a:t>$1.55 </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6.03%</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1.62%</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14.61%</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7.46%</a:t>
                      </a:r>
                    </a:p>
                  </a:txBody>
                  <a:tcPr marL="6350" marR="6350" marT="6350" marB="0" anchor="b">
                    <a:lnL w="6350" cap="flat" cmpd="sng" algn="ctr">
                      <a:noFill/>
                      <a:prstDash val="solid"/>
                      <a:round/>
                      <a:headEnd type="none" w="med" len="med"/>
                      <a:tailEnd type="none" w="med" len="med"/>
                    </a:lnL>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extLst>
                  <a:ext uri="{0D108BD9-81ED-4DB2-BD59-A6C34878D82A}">
                    <a16:rowId xmlns:a16="http://schemas.microsoft.com/office/drawing/2014/main" val="1178730634"/>
                  </a:ext>
                </a:extLst>
              </a:tr>
              <a:tr h="182880">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950" b="1" dirty="0">
                          <a:solidFill>
                            <a:schemeClr val="tx1">
                              <a:lumMod val="65000"/>
                              <a:lumOff val="35000"/>
                            </a:schemeClr>
                          </a:solidFill>
                          <a:latin typeface="Arial" panose="020B0604020202020204" pitchFamily="34" charset="0"/>
                          <a:cs typeface="Arial" panose="020B0604020202020204" pitchFamily="34" charset="0"/>
                        </a:rPr>
                        <a:t>Class</a:t>
                      </a:r>
                      <a:r>
                        <a:rPr lang="en-US" sz="950" b="1" baseline="0" dirty="0">
                          <a:solidFill>
                            <a:schemeClr val="tx1">
                              <a:lumMod val="65000"/>
                              <a:lumOff val="35000"/>
                            </a:schemeClr>
                          </a:solidFill>
                          <a:latin typeface="Arial" panose="020B0604020202020204" pitchFamily="34" charset="0"/>
                          <a:cs typeface="Arial" panose="020B0604020202020204" pitchFamily="34" charset="0"/>
                        </a:rPr>
                        <a:t> AX </a:t>
                      </a:r>
                      <a:r>
                        <a:rPr lang="en-US" sz="950" b="0" baseline="0" dirty="0">
                          <a:solidFill>
                            <a:srgbClr val="595959"/>
                          </a:solidFill>
                          <a:latin typeface="Arial" panose="020B0604020202020204" pitchFamily="34" charset="0"/>
                          <a:cs typeface="Arial" panose="020B0604020202020204" pitchFamily="34" charset="0"/>
                        </a:rPr>
                        <a:t>(no sales load)</a:t>
                      </a:r>
                      <a:endParaRPr lang="en-US" sz="950" b="0" dirty="0">
                        <a:solidFill>
                          <a:schemeClr val="tx1">
                            <a:lumMod val="65000"/>
                            <a:lumOff val="35000"/>
                          </a:schemeClr>
                        </a:solidFill>
                        <a:latin typeface="Arial" panose="020B0604020202020204" pitchFamily="34" charset="0"/>
                        <a:cs typeface="Arial" panose="020B0604020202020204" pitchFamily="34" charset="0"/>
                      </a:endParaRPr>
                    </a:p>
                  </a:txBody>
                  <a:tcPr>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lvl="0" algn="ctr">
                        <a:buNone/>
                      </a:pPr>
                      <a:r>
                        <a:rPr lang="en-US" sz="900" b="0" i="0" u="none" strike="noStrike" noProof="0" dirty="0">
                          <a:solidFill>
                            <a:srgbClr val="000000"/>
                          </a:solidFill>
                          <a:effectLst/>
                          <a:latin typeface="Arial"/>
                        </a:rPr>
                        <a:t>$25.70 </a:t>
                      </a:r>
                      <a:endParaRPr lang="en-US" noProof="0" dirty="0"/>
                    </a:p>
                  </a:txBody>
                  <a:tcPr marL="6350" marR="6350" marT="6350" marB="0" anchor="b">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rtl="0" fontAlgn="ctr"/>
                      <a:r>
                        <a:rPr lang="en-US" sz="900" b="0" i="0" u="none" strike="noStrike" dirty="0">
                          <a:solidFill>
                            <a:srgbClr val="000000"/>
                          </a:solidFill>
                          <a:effectLst/>
                          <a:latin typeface="Arial" panose="020B0604020202020204" pitchFamily="34" charset="0"/>
                        </a:rPr>
                        <a:t>$0.13 </a:t>
                      </a:r>
                    </a:p>
                  </a:txBody>
                  <a:tcPr marL="9525" marR="9525" marT="9525" marB="0" anchor="ctr">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$1.55 </a:t>
                      </a:r>
                      <a:endParaRPr lang="en-US" sz="900" b="0" i="0" u="none" strike="noStrike">
                        <a:solidFill>
                          <a:srgbClr val="000000"/>
                        </a:solidFill>
                        <a:effectLst/>
                        <a:latin typeface="Arial" panose="020B0604020202020204" pitchFamily="34" charset="0"/>
                      </a:endParaRP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lvl="0" algn="ctr">
                        <a:buNone/>
                      </a:pPr>
                      <a:r>
                        <a:rPr lang="en-US" sz="900" b="0" i="0" u="none" strike="noStrike" noProof="0" dirty="0">
                          <a:solidFill>
                            <a:srgbClr val="000000"/>
                          </a:solidFill>
                          <a:effectLst/>
                          <a:latin typeface="Arial"/>
                        </a:rPr>
                        <a:t>6.03%</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1.62%</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14.61%</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lvl="0" algn="ctr">
                        <a:buNone/>
                      </a:pPr>
                      <a:r>
                        <a:rPr lang="en-US" sz="900" b="0" i="0" u="none" strike="noStrike" noProof="0" dirty="0">
                          <a:solidFill>
                            <a:srgbClr val="000000"/>
                          </a:solidFill>
                          <a:effectLst/>
                          <a:latin typeface="Arial"/>
                        </a:rPr>
                        <a:t>7.46%</a:t>
                      </a:r>
                    </a:p>
                  </a:txBody>
                  <a:tcPr marL="6350" marR="6350" marT="6350" marB="0" anchor="b">
                    <a:lnL w="6350" cap="flat" cmpd="sng" algn="ctr">
                      <a:noFill/>
                      <a:prstDash val="solid"/>
                      <a:round/>
                      <a:headEnd type="none" w="med" len="med"/>
                      <a:tailEnd type="none" w="med" len="med"/>
                    </a:lnL>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extLst>
                  <a:ext uri="{0D108BD9-81ED-4DB2-BD59-A6C34878D82A}">
                    <a16:rowId xmlns:a16="http://schemas.microsoft.com/office/drawing/2014/main" val="3925932722"/>
                  </a:ext>
                </a:extLst>
              </a:tr>
              <a:tr h="182880">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950" b="1" dirty="0">
                          <a:solidFill>
                            <a:schemeClr val="tx1">
                              <a:lumMod val="65000"/>
                              <a:lumOff val="35000"/>
                            </a:schemeClr>
                          </a:solidFill>
                          <a:latin typeface="Arial" panose="020B0604020202020204" pitchFamily="34" charset="0"/>
                          <a:cs typeface="Arial" panose="020B0604020202020204" pitchFamily="34" charset="0"/>
                        </a:rPr>
                        <a:t>Class</a:t>
                      </a:r>
                      <a:r>
                        <a:rPr lang="en-US" sz="950" b="1" baseline="0" dirty="0">
                          <a:solidFill>
                            <a:schemeClr val="tx1">
                              <a:lumMod val="65000"/>
                              <a:lumOff val="35000"/>
                            </a:schemeClr>
                          </a:solidFill>
                          <a:latin typeface="Arial" panose="020B0604020202020204" pitchFamily="34" charset="0"/>
                          <a:cs typeface="Arial" panose="020B0604020202020204" pitchFamily="34" charset="0"/>
                        </a:rPr>
                        <a:t> AX </a:t>
                      </a:r>
                      <a:r>
                        <a:rPr lang="en-US" sz="950" b="0" baseline="0" dirty="0">
                          <a:solidFill>
                            <a:srgbClr val="595959"/>
                          </a:solidFill>
                          <a:latin typeface="Arial" panose="020B0604020202020204" pitchFamily="34" charset="0"/>
                          <a:cs typeface="Arial" panose="020B0604020202020204" pitchFamily="34" charset="0"/>
                        </a:rPr>
                        <a:t>(with sales load)</a:t>
                      </a:r>
                      <a:endParaRPr lang="en-US" sz="950" b="0" dirty="0">
                        <a:solidFill>
                          <a:schemeClr val="tx1">
                            <a:lumMod val="65000"/>
                            <a:lumOff val="35000"/>
                          </a:schemeClr>
                        </a:solidFill>
                        <a:latin typeface="Arial" panose="020B0604020202020204" pitchFamily="34" charset="0"/>
                        <a:cs typeface="Arial" panose="020B0604020202020204" pitchFamily="34" charset="0"/>
                      </a:endParaRPr>
                    </a:p>
                  </a:txBody>
                  <a:tcPr>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lvl="0" algn="ctr">
                        <a:buNone/>
                      </a:pPr>
                      <a:r>
                        <a:rPr lang="en-US" sz="900" b="0" i="0" u="none" strike="noStrike" noProof="0" dirty="0">
                          <a:solidFill>
                            <a:srgbClr val="000000"/>
                          </a:solidFill>
                          <a:effectLst/>
                          <a:latin typeface="Arial"/>
                        </a:rPr>
                        <a:t>$25.70 </a:t>
                      </a:r>
                      <a:endParaRPr lang="en-US" noProof="0" dirty="0"/>
                    </a:p>
                  </a:txBody>
                  <a:tcPr marL="6350" marR="6350" marT="6350" marB="0" anchor="b">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rtl="0" fontAlgn="ctr"/>
                      <a:r>
                        <a:rPr lang="en-US" sz="900" b="0" i="0" u="none" strike="noStrike" dirty="0">
                          <a:solidFill>
                            <a:srgbClr val="000000"/>
                          </a:solidFill>
                          <a:effectLst/>
                          <a:latin typeface="Arial" panose="020B0604020202020204" pitchFamily="34" charset="0"/>
                        </a:rPr>
                        <a:t>$0.13 </a:t>
                      </a:r>
                    </a:p>
                  </a:txBody>
                  <a:tcPr marL="9525" marR="9525" marT="9525" marB="0" anchor="ctr">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panose="020B0604020202020204" pitchFamily="34" charset="0"/>
                        </a:rPr>
                        <a:t>$1.55 </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lvl="0" algn="ctr">
                        <a:buNone/>
                      </a:pPr>
                      <a:r>
                        <a:rPr lang="en-US" sz="900" b="0" i="0" u="none" strike="noStrike" noProof="0" dirty="0">
                          <a:solidFill>
                            <a:srgbClr val="000000"/>
                          </a:solidFill>
                          <a:effectLst/>
                          <a:latin typeface="Arial"/>
                        </a:rPr>
                        <a:t>6.03%</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-3.46%</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8.88%</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6.25%</a:t>
                      </a:r>
                    </a:p>
                  </a:txBody>
                  <a:tcPr marL="6350" marR="6350" marT="6350" marB="0" anchor="b">
                    <a:lnL w="6350" cap="flat" cmpd="sng" algn="ctr">
                      <a:noFill/>
                      <a:prstDash val="solid"/>
                      <a:round/>
                      <a:headEnd type="none" w="med" len="med"/>
                      <a:tailEnd type="none" w="med" len="med"/>
                    </a:lnL>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extLst>
                  <a:ext uri="{0D108BD9-81ED-4DB2-BD59-A6C34878D82A}">
                    <a16:rowId xmlns:a16="http://schemas.microsoft.com/office/drawing/2014/main" val="895554060"/>
                  </a:ext>
                </a:extLst>
              </a:tr>
              <a:tr h="182880">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950" b="1" dirty="0">
                          <a:solidFill>
                            <a:schemeClr val="tx1">
                              <a:lumMod val="65000"/>
                              <a:lumOff val="35000"/>
                            </a:schemeClr>
                          </a:solidFill>
                          <a:latin typeface="Arial" panose="020B0604020202020204" pitchFamily="34" charset="0"/>
                          <a:cs typeface="Arial" panose="020B0604020202020204" pitchFamily="34" charset="0"/>
                        </a:rPr>
                        <a:t>Class</a:t>
                      </a:r>
                      <a:r>
                        <a:rPr lang="en-US" sz="950" b="1" baseline="0" dirty="0">
                          <a:solidFill>
                            <a:schemeClr val="tx1">
                              <a:lumMod val="65000"/>
                              <a:lumOff val="35000"/>
                            </a:schemeClr>
                          </a:solidFill>
                          <a:latin typeface="Arial" panose="020B0604020202020204" pitchFamily="34" charset="0"/>
                          <a:cs typeface="Arial" panose="020B0604020202020204" pitchFamily="34" charset="0"/>
                        </a:rPr>
                        <a:t> TX </a:t>
                      </a:r>
                      <a:r>
                        <a:rPr lang="en-US" sz="950" b="0" baseline="0" dirty="0">
                          <a:solidFill>
                            <a:srgbClr val="595959"/>
                          </a:solidFill>
                          <a:latin typeface="Arial" panose="020B0604020202020204" pitchFamily="34" charset="0"/>
                          <a:cs typeface="Arial" panose="020B0604020202020204" pitchFamily="34" charset="0"/>
                        </a:rPr>
                        <a:t>(no sales load)</a:t>
                      </a:r>
                      <a:endParaRPr lang="en-US" sz="950" b="0" dirty="0">
                        <a:solidFill>
                          <a:schemeClr val="tx1">
                            <a:lumMod val="65000"/>
                            <a:lumOff val="35000"/>
                          </a:schemeClr>
                        </a:solidFill>
                        <a:latin typeface="Arial" panose="020B0604020202020204" pitchFamily="34" charset="0"/>
                        <a:cs typeface="Arial" panose="020B0604020202020204" pitchFamily="34" charset="0"/>
                      </a:endParaRPr>
                    </a:p>
                  </a:txBody>
                  <a:tcPr>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$25.68 </a:t>
                      </a:r>
                      <a:endParaRPr lang="en-US" sz="9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rtl="0" fontAlgn="ctr"/>
                      <a:r>
                        <a:rPr lang="en-US" sz="900" b="0" i="0" u="none" strike="noStrike" dirty="0">
                          <a:solidFill>
                            <a:srgbClr val="000000"/>
                          </a:solidFill>
                          <a:effectLst/>
                          <a:latin typeface="Arial" panose="020B0604020202020204" pitchFamily="34" charset="0"/>
                        </a:rPr>
                        <a:t>$0.11 </a:t>
                      </a:r>
                    </a:p>
                  </a:txBody>
                  <a:tcPr marL="9525" marR="9525" marT="9525" marB="0" anchor="ctr">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$1.29 </a:t>
                      </a:r>
                      <a:endParaRPr lang="en-US" sz="900" b="0" i="0" u="none" strike="noStrike" dirty="0">
                        <a:solidFill>
                          <a:srgbClr val="000000"/>
                        </a:solidFill>
                        <a:effectLst/>
                        <a:latin typeface="Arial" panose="020B0604020202020204" pitchFamily="34" charset="0"/>
                      </a:endParaRP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5.04%</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1.53%</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13.49%</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6.39%</a:t>
                      </a:r>
                    </a:p>
                  </a:txBody>
                  <a:tcPr marL="6350" marR="6350" marT="6350" marB="0" anchor="b">
                    <a:lnL w="6350" cap="flat" cmpd="sng" algn="ctr">
                      <a:noFill/>
                      <a:prstDash val="solid"/>
                      <a:round/>
                      <a:headEnd type="none" w="med" len="med"/>
                      <a:tailEnd type="none" w="med" len="med"/>
                    </a:lnL>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extLst>
                  <a:ext uri="{0D108BD9-81ED-4DB2-BD59-A6C34878D82A}">
                    <a16:rowId xmlns:a16="http://schemas.microsoft.com/office/drawing/2014/main" val="3580295370"/>
                  </a:ext>
                </a:extLst>
              </a:tr>
              <a:tr h="182880">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950" b="1" dirty="0">
                          <a:solidFill>
                            <a:schemeClr val="tx1">
                              <a:lumMod val="65000"/>
                              <a:lumOff val="35000"/>
                            </a:schemeClr>
                          </a:solidFill>
                          <a:latin typeface="Arial" panose="020B0604020202020204" pitchFamily="34" charset="0"/>
                          <a:cs typeface="Arial" panose="020B0604020202020204" pitchFamily="34" charset="0"/>
                        </a:rPr>
                        <a:t>Class</a:t>
                      </a:r>
                      <a:r>
                        <a:rPr lang="en-US" sz="950" b="1" baseline="0" dirty="0">
                          <a:solidFill>
                            <a:schemeClr val="tx1">
                              <a:lumMod val="65000"/>
                              <a:lumOff val="35000"/>
                            </a:schemeClr>
                          </a:solidFill>
                          <a:latin typeface="Arial" panose="020B0604020202020204" pitchFamily="34" charset="0"/>
                          <a:cs typeface="Arial" panose="020B0604020202020204" pitchFamily="34" charset="0"/>
                        </a:rPr>
                        <a:t> TX </a:t>
                      </a:r>
                      <a:r>
                        <a:rPr lang="en-US" sz="950" b="0" baseline="0" dirty="0">
                          <a:solidFill>
                            <a:srgbClr val="595959"/>
                          </a:solidFill>
                          <a:latin typeface="Arial" panose="020B0604020202020204" pitchFamily="34" charset="0"/>
                          <a:cs typeface="Arial" panose="020B0604020202020204" pitchFamily="34" charset="0"/>
                        </a:rPr>
                        <a:t>(with sales load)</a:t>
                      </a:r>
                      <a:endParaRPr lang="en-US" sz="950" b="0" dirty="0">
                        <a:solidFill>
                          <a:schemeClr val="tx1">
                            <a:lumMod val="65000"/>
                            <a:lumOff val="35000"/>
                          </a:schemeClr>
                        </a:solidFill>
                        <a:latin typeface="Arial" panose="020B0604020202020204" pitchFamily="34" charset="0"/>
                        <a:cs typeface="Arial" panose="020B0604020202020204" pitchFamily="34" charset="0"/>
                      </a:endParaRPr>
                    </a:p>
                  </a:txBody>
                  <a:tcPr>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$25.68 </a:t>
                      </a:r>
                      <a:endParaRPr lang="en-US" sz="9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rtl="0" fontAlgn="ctr"/>
                      <a:r>
                        <a:rPr lang="en-US" sz="900" b="0" i="0" u="none" strike="noStrike" dirty="0">
                          <a:solidFill>
                            <a:srgbClr val="000000"/>
                          </a:solidFill>
                          <a:effectLst/>
                          <a:latin typeface="Arial" panose="020B0604020202020204" pitchFamily="34" charset="0"/>
                        </a:rPr>
                        <a:t>$0.11 </a:t>
                      </a:r>
                    </a:p>
                  </a:txBody>
                  <a:tcPr marL="9525" marR="9525" marT="9525" marB="0" anchor="ctr">
                    <a:lnL>
                      <a:noFill/>
                    </a:lnL>
                    <a:lnR w="6350" cap="flat" cmpd="sng" algn="ctr">
                      <a:noFill/>
                      <a:prstDash val="solid"/>
                      <a:round/>
                      <a:headEnd type="none" w="med" len="med"/>
                      <a:tailEnd type="none" w="med" len="med"/>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$1.29 </a:t>
                      </a:r>
                      <a:endParaRPr lang="en-US" sz="900" b="0" i="0" u="none" strike="noStrike" dirty="0">
                        <a:solidFill>
                          <a:srgbClr val="000000"/>
                        </a:solidFill>
                        <a:effectLst/>
                        <a:latin typeface="Arial" panose="020B0604020202020204" pitchFamily="34" charset="0"/>
                      </a:endParaRP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5.04%</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-0.50%</a:t>
                      </a:r>
                      <a:endParaRPr lang="en-US" sz="900" b="0" i="0" u="none" strike="noStrike" dirty="0">
                        <a:solidFill>
                          <a:srgbClr val="000000"/>
                        </a:solidFill>
                        <a:effectLst/>
                        <a:latin typeface="Arial" panose="020B0604020202020204" pitchFamily="34" charset="0"/>
                      </a:endParaRP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11.22%</a:t>
                      </a:r>
                    </a:p>
                  </a:txBody>
                  <a:tcPr marL="6350" marR="6350" marT="6350" marB="0" anchor="b">
                    <a:lnL w="6350" cap="flat" cmpd="sng" algn="ctr">
                      <a:noFill/>
                      <a:prstDash val="solid"/>
                      <a:round/>
                      <a:headEnd type="none" w="med" len="med"/>
                      <a:tailEnd type="none" w="med" len="med"/>
                    </a:lnL>
                    <a:lnR>
                      <a:noFill/>
                    </a:lnR>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tc>
                  <a:txBody>
                    <a:bodyPr/>
                    <a:lstStyle/>
                    <a:p>
                      <a:pPr algn="ctr" fontAlgn="b"/>
                      <a:r>
                        <a:rPr lang="en-US" sz="900" b="0" i="0" u="none" strike="noStrike" dirty="0">
                          <a:solidFill>
                            <a:srgbClr val="000000"/>
                          </a:solidFill>
                          <a:effectLst/>
                          <a:latin typeface="Arial"/>
                        </a:rPr>
                        <a:t>5.90%</a:t>
                      </a:r>
                    </a:p>
                  </a:txBody>
                  <a:tcPr marL="6350" marR="6350" marT="6350" marB="0" anchor="b">
                    <a:lnL w="6350" cap="flat" cmpd="sng" algn="ctr">
                      <a:noFill/>
                      <a:prstDash val="solid"/>
                      <a:round/>
                      <a:headEnd type="none" w="med" len="med"/>
                      <a:tailEnd type="none" w="med" len="med"/>
                    </a:lnL>
                    <a:lnT w="6350" cap="flat" cmpd="sng" algn="ctr">
                      <a:solidFill>
                        <a:srgbClr val="00367C"/>
                      </a:solidFill>
                      <a:prstDash val="solid"/>
                      <a:round/>
                      <a:headEnd type="none" w="med" len="med"/>
                      <a:tailEnd type="none" w="med" len="med"/>
                    </a:lnT>
                    <a:lnB w="6350" cap="flat" cmpd="sng" algn="ctr">
                      <a:solidFill>
                        <a:srgbClr val="00367C"/>
                      </a:solidFill>
                      <a:prstDash val="solid"/>
                      <a:round/>
                      <a:headEnd type="none" w="med" len="med"/>
                      <a:tailEnd type="none" w="med" len="med"/>
                    </a:lnB>
                    <a:solidFill>
                      <a:srgbClr val="5497BC">
                        <a:alpha val="15000"/>
                      </a:srgbClr>
                    </a:solidFill>
                  </a:tcPr>
                </a:tc>
                <a:extLst>
                  <a:ext uri="{0D108BD9-81ED-4DB2-BD59-A6C34878D82A}">
                    <a16:rowId xmlns:a16="http://schemas.microsoft.com/office/drawing/2014/main" val="1155866034"/>
                  </a:ext>
                </a:extLst>
              </a:tr>
            </a:tbl>
          </a:graphicData>
        </a:graphic>
      </p:graphicFrame>
      <p:sp>
        <p:nvSpPr>
          <p:cNvPr id="29" name="Left Bracket 28">
            <a:extLst>
              <a:ext uri="{FF2B5EF4-FFF2-40B4-BE49-F238E27FC236}">
                <a16:creationId xmlns:a16="http://schemas.microsoft.com/office/drawing/2014/main" id="{185E62AA-F85C-6B43-BEA9-811455F8C544}"/>
              </a:ext>
            </a:extLst>
          </p:cNvPr>
          <p:cNvSpPr/>
          <p:nvPr/>
        </p:nvSpPr>
        <p:spPr>
          <a:xfrm rot="5400000">
            <a:off x="7434076" y="172959"/>
            <a:ext cx="173239" cy="2379078"/>
          </a:xfrm>
          <a:prstGeom prst="leftBracket">
            <a:avLst/>
          </a:prstGeom>
          <a:ln>
            <a:solidFill>
              <a:srgbClr val="5497BC"/>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3E74885-E08E-A949-B11F-E8C912247236}"/>
              </a:ext>
            </a:extLst>
          </p:cNvPr>
          <p:cNvSpPr txBox="1"/>
          <p:nvPr/>
        </p:nvSpPr>
        <p:spPr>
          <a:xfrm>
            <a:off x="6079947" y="1005065"/>
            <a:ext cx="2490687" cy="292388"/>
          </a:xfrm>
          <a:prstGeom prst="rect">
            <a:avLst/>
          </a:prstGeom>
          <a:noFill/>
        </p:spPr>
        <p:txBody>
          <a:bodyPr wrap="square" numCol="1" rtlCol="0">
            <a:spAutoFit/>
          </a:bodyPr>
          <a:lstStyle/>
          <a:p>
            <a:pPr algn="ctr"/>
            <a:r>
              <a:rPr lang="en-US" sz="1300" cap="all" dirty="0">
                <a:solidFill>
                  <a:srgbClr val="595959"/>
                </a:solidFill>
                <a:latin typeface="Arial Narrow" panose="020B0606020202030204" pitchFamily="34" charset="0"/>
                <a:cs typeface="Arial" panose="020B0604020202020204" pitchFamily="34" charset="0"/>
              </a:rPr>
              <a:t>Returns</a:t>
            </a:r>
            <a:r>
              <a:rPr lang="en-US" sz="1300" cap="all" baseline="30000" dirty="0">
                <a:solidFill>
                  <a:srgbClr val="595959"/>
                </a:solidFill>
                <a:latin typeface="Arial Narrow" panose="020B0606020202030204" pitchFamily="34" charset="0"/>
                <a:cs typeface="Arial" panose="020B0604020202020204" pitchFamily="34" charset="0"/>
              </a:rPr>
              <a:t>2</a:t>
            </a:r>
          </a:p>
        </p:txBody>
      </p:sp>
      <p:sp>
        <p:nvSpPr>
          <p:cNvPr id="31" name="Left Bracket 30">
            <a:extLst>
              <a:ext uri="{FF2B5EF4-FFF2-40B4-BE49-F238E27FC236}">
                <a16:creationId xmlns:a16="http://schemas.microsoft.com/office/drawing/2014/main" id="{6D3AF661-85E3-E540-8509-2C54C697FEBC}"/>
              </a:ext>
            </a:extLst>
          </p:cNvPr>
          <p:cNvSpPr/>
          <p:nvPr/>
        </p:nvSpPr>
        <p:spPr>
          <a:xfrm rot="5400000">
            <a:off x="4546545" y="-199556"/>
            <a:ext cx="173240" cy="3116797"/>
          </a:xfrm>
          <a:prstGeom prst="leftBracket">
            <a:avLst/>
          </a:prstGeom>
          <a:ln>
            <a:solidFill>
              <a:srgbClr val="5497BC"/>
            </a:solidFill>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31F4471-9DA3-B14C-871B-31F43BA2B417}"/>
              </a:ext>
            </a:extLst>
          </p:cNvPr>
          <p:cNvSpPr txBox="1"/>
          <p:nvPr/>
        </p:nvSpPr>
        <p:spPr>
          <a:xfrm>
            <a:off x="3219236" y="1003570"/>
            <a:ext cx="2490687" cy="292388"/>
          </a:xfrm>
          <a:prstGeom prst="rect">
            <a:avLst/>
          </a:prstGeom>
          <a:noFill/>
        </p:spPr>
        <p:txBody>
          <a:bodyPr wrap="square" numCol="1" rtlCol="0">
            <a:spAutoFit/>
          </a:bodyPr>
          <a:lstStyle/>
          <a:p>
            <a:pPr algn="ctr"/>
            <a:r>
              <a:rPr lang="en-US" sz="1300" cap="all" dirty="0">
                <a:solidFill>
                  <a:srgbClr val="595959"/>
                </a:solidFill>
                <a:latin typeface="Arial Narrow" panose="020B0606020202030204" pitchFamily="34" charset="0"/>
                <a:cs typeface="Arial" panose="020B0604020202020204" pitchFamily="34" charset="0"/>
              </a:rPr>
              <a:t>NET Distribution AmountS</a:t>
            </a:r>
            <a:r>
              <a:rPr lang="en-US" sz="1300" cap="all" baseline="30000" dirty="0">
                <a:solidFill>
                  <a:srgbClr val="595959"/>
                </a:solidFill>
                <a:latin typeface="Arial Narrow" panose="020B0606020202030204" pitchFamily="34" charset="0"/>
                <a:cs typeface="Arial" panose="020B0604020202020204" pitchFamily="34" charset="0"/>
              </a:rPr>
              <a:t>1</a:t>
            </a:r>
          </a:p>
        </p:txBody>
      </p:sp>
      <p:cxnSp>
        <p:nvCxnSpPr>
          <p:cNvPr id="33" name="Straight Connector 32">
            <a:extLst>
              <a:ext uri="{FF2B5EF4-FFF2-40B4-BE49-F238E27FC236}">
                <a16:creationId xmlns:a16="http://schemas.microsoft.com/office/drawing/2014/main" id="{011214EE-A172-2645-A75D-3FB9C60A3E0E}"/>
              </a:ext>
            </a:extLst>
          </p:cNvPr>
          <p:cNvCxnSpPr/>
          <p:nvPr/>
        </p:nvCxnSpPr>
        <p:spPr>
          <a:xfrm flipV="1">
            <a:off x="2674747" y="1274046"/>
            <a:ext cx="0" cy="175975"/>
          </a:xfrm>
          <a:prstGeom prst="line">
            <a:avLst/>
          </a:prstGeom>
          <a:ln>
            <a:solidFill>
              <a:srgbClr val="5497BC"/>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8610E91-3C8C-B341-A41A-0AAFA1470FAA}"/>
              </a:ext>
            </a:extLst>
          </p:cNvPr>
          <p:cNvSpPr txBox="1"/>
          <p:nvPr/>
        </p:nvSpPr>
        <p:spPr>
          <a:xfrm>
            <a:off x="2174786" y="1014875"/>
            <a:ext cx="1013077" cy="292388"/>
          </a:xfrm>
          <a:prstGeom prst="rect">
            <a:avLst/>
          </a:prstGeom>
          <a:noFill/>
        </p:spPr>
        <p:txBody>
          <a:bodyPr wrap="square" numCol="1" rtlCol="0">
            <a:spAutoFit/>
          </a:bodyPr>
          <a:lstStyle/>
          <a:p>
            <a:pPr algn="ctr"/>
            <a:r>
              <a:rPr lang="en-US" sz="1300" cap="all" dirty="0">
                <a:solidFill>
                  <a:srgbClr val="595959"/>
                </a:solidFill>
                <a:latin typeface="Arial Narrow" panose="020B0606020202030204" pitchFamily="34" charset="0"/>
                <a:cs typeface="Arial" panose="020B0604020202020204" pitchFamily="34" charset="0"/>
              </a:rPr>
              <a:t>NAV</a:t>
            </a:r>
            <a:endParaRPr lang="en-US" sz="1300" cap="all" baseline="30000" dirty="0">
              <a:solidFill>
                <a:srgbClr val="595959"/>
              </a:solidFill>
              <a:latin typeface="Arial Narrow" panose="020B0606020202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2961119-88AB-AA44-91B6-92EE7BCF2CD0}"/>
              </a:ext>
            </a:extLst>
          </p:cNvPr>
          <p:cNvSpPr txBox="1"/>
          <p:nvPr/>
        </p:nvSpPr>
        <p:spPr>
          <a:xfrm rot="16200000">
            <a:off x="-248218" y="3701906"/>
            <a:ext cx="1154632" cy="230832"/>
          </a:xfrm>
          <a:prstGeom prst="rect">
            <a:avLst/>
          </a:prstGeom>
          <a:noFill/>
        </p:spPr>
        <p:txBody>
          <a:bodyPr wrap="square" numCol="1" rtlCol="0">
            <a:spAutoFit/>
          </a:bodyPr>
          <a:lstStyle/>
          <a:p>
            <a:pPr algn="ctr"/>
            <a:r>
              <a:rPr lang="en-US" sz="900" dirty="0">
                <a:latin typeface="Arial Narrow" panose="020B0606020202030204" pitchFamily="34" charset="0"/>
              </a:rPr>
              <a:t>ORIGINAL </a:t>
            </a:r>
          </a:p>
        </p:txBody>
      </p:sp>
      <p:sp>
        <p:nvSpPr>
          <p:cNvPr id="36" name="TextBox 35">
            <a:extLst>
              <a:ext uri="{FF2B5EF4-FFF2-40B4-BE49-F238E27FC236}">
                <a16:creationId xmlns:a16="http://schemas.microsoft.com/office/drawing/2014/main" id="{D6DED294-F520-7C4C-9BFE-A96CD06EB40A}"/>
              </a:ext>
            </a:extLst>
          </p:cNvPr>
          <p:cNvSpPr txBox="1"/>
          <p:nvPr/>
        </p:nvSpPr>
        <p:spPr>
          <a:xfrm rot="16200000">
            <a:off x="-300718" y="2493334"/>
            <a:ext cx="1288899" cy="230832"/>
          </a:xfrm>
          <a:prstGeom prst="rect">
            <a:avLst/>
          </a:prstGeom>
          <a:noFill/>
        </p:spPr>
        <p:txBody>
          <a:bodyPr wrap="square" numCol="1" rtlCol="0">
            <a:spAutoFit/>
          </a:bodyPr>
          <a:lstStyle/>
          <a:p>
            <a:pPr algn="ctr"/>
            <a:r>
              <a:rPr lang="en-US" sz="900" dirty="0">
                <a:latin typeface="Arial Narrow" panose="020B0606020202030204" pitchFamily="34" charset="0"/>
              </a:rPr>
              <a:t>CURRENT</a:t>
            </a:r>
          </a:p>
        </p:txBody>
      </p:sp>
      <p:sp>
        <p:nvSpPr>
          <p:cNvPr id="37" name="Left Bracket 36">
            <a:extLst>
              <a:ext uri="{FF2B5EF4-FFF2-40B4-BE49-F238E27FC236}">
                <a16:creationId xmlns:a16="http://schemas.microsoft.com/office/drawing/2014/main" id="{3F0DDEDA-BFEC-3F41-8762-91BFBFA72C90}"/>
              </a:ext>
            </a:extLst>
          </p:cNvPr>
          <p:cNvSpPr/>
          <p:nvPr/>
        </p:nvSpPr>
        <p:spPr>
          <a:xfrm>
            <a:off x="452220" y="1984396"/>
            <a:ext cx="64008" cy="1265612"/>
          </a:xfrm>
          <a:prstGeom prst="leftBracket">
            <a:avLst/>
          </a:prstGeom>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dirty="0"/>
          </a:p>
        </p:txBody>
      </p:sp>
      <p:sp>
        <p:nvSpPr>
          <p:cNvPr id="38" name="Left Bracket 37">
            <a:extLst>
              <a:ext uri="{FF2B5EF4-FFF2-40B4-BE49-F238E27FC236}">
                <a16:creationId xmlns:a16="http://schemas.microsoft.com/office/drawing/2014/main" id="{F9B58323-82CA-EB45-B5EE-4547E5494793}"/>
              </a:ext>
            </a:extLst>
          </p:cNvPr>
          <p:cNvSpPr/>
          <p:nvPr/>
        </p:nvSpPr>
        <p:spPr>
          <a:xfrm>
            <a:off x="450703" y="3363793"/>
            <a:ext cx="64008" cy="1097280"/>
          </a:xfrm>
          <a:prstGeom prst="leftBracket">
            <a:avLst/>
          </a:prstGeom>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dirty="0"/>
          </a:p>
        </p:txBody>
      </p:sp>
    </p:spTree>
    <p:extLst>
      <p:ext uri="{BB962C8B-B14F-4D97-AF65-F5344CB8AC3E}">
        <p14:creationId xmlns:p14="http://schemas.microsoft.com/office/powerpoint/2010/main" val="3370987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638" y="5739196"/>
            <a:ext cx="8542583" cy="846386"/>
          </a:xfrm>
          <a:prstGeom prst="rect">
            <a:avLst/>
          </a:prstGeom>
        </p:spPr>
        <p:txBody>
          <a:bodyPr wrap="square" lIns="0" numCol="1">
            <a:spAutoFit/>
          </a:bodyPr>
          <a:lstStyle/>
          <a:p>
            <a:r>
              <a:rPr lang="en-US" sz="700" dirty="0">
                <a:solidFill>
                  <a:schemeClr val="tx1">
                    <a:lumMod val="65000"/>
                    <a:lumOff val="35000"/>
                  </a:schemeClr>
                </a:solidFill>
                <a:latin typeface="Arial" panose="020B0604020202020204" pitchFamily="34" charset="0"/>
                <a:cs typeface="Arial" panose="020B0604020202020204" pitchFamily="34" charset="0"/>
              </a:rPr>
              <a:t>This sales and advertising literature does not constitute tax advice. Because each investor’s tax position is different, you should consult with your tax advisor. The Tax Cut and Jobs Act of 2017 is not applicable to capital gain dividends or certain qualified dividend income. It is only available for qualified REITs and the board is authorized to revoke the REIT election. The tax benefit expires on December 31, 2025. There may be adverse legislative or regulatory tax changes. Other investments may offer tax advantages. An accelerated depreciation schedule does not guarantee a profitable return on investment.</a:t>
            </a:r>
          </a:p>
          <a:p>
            <a:endParaRPr lang="en-US" sz="700" dirty="0">
              <a:solidFill>
                <a:schemeClr val="tx1">
                  <a:lumMod val="65000"/>
                  <a:lumOff val="35000"/>
                </a:schemeClr>
              </a:solidFill>
              <a:latin typeface="Arial" panose="020B0604020202020204" pitchFamily="34" charset="0"/>
              <a:cs typeface="Arial" panose="020B0604020202020204" pitchFamily="34" charset="0"/>
            </a:endParaRPr>
          </a:p>
          <a:p>
            <a:r>
              <a:rPr lang="en-US" sz="700" baseline="30000" dirty="0">
                <a:solidFill>
                  <a:schemeClr val="tx1">
                    <a:lumMod val="65000"/>
                    <a:lumOff val="35000"/>
                  </a:schemeClr>
                </a:solidFill>
                <a:latin typeface="Arial" panose="020B0604020202020204" pitchFamily="34" charset="0"/>
                <a:cs typeface="Arial" panose="020B0604020202020204" pitchFamily="34" charset="0"/>
              </a:rPr>
              <a:t>1 </a:t>
            </a:r>
            <a:r>
              <a:rPr lang="en-US" sz="700" dirty="0">
                <a:solidFill>
                  <a:schemeClr val="tx1">
                    <a:lumMod val="65000"/>
                    <a:lumOff val="35000"/>
                  </a:schemeClr>
                </a:solidFill>
                <a:latin typeface="Arial" panose="020B0604020202020204" pitchFamily="34" charset="0"/>
                <a:cs typeface="Arial" panose="020B0604020202020204" pitchFamily="34" charset="0"/>
              </a:rPr>
              <a:t>REIT distributions are qualified if the investor has satisfied a 46-day REIT holding period requirements and they are not designated by the REIT as "capital gain dividends" or "qualified dividend income," both of which are taxed at the lower rate applicable to long-term capital gain. Short sale and other similar arrangements with respect to the REIT investment may also cause a REIT dividend to be not qualified.</a:t>
            </a:r>
          </a:p>
          <a:p>
            <a:endParaRPr lang="en-US" sz="7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p:cNvSpPr txBox="1"/>
          <p:nvPr/>
        </p:nvSpPr>
        <p:spPr>
          <a:xfrm>
            <a:off x="365760" y="1088858"/>
            <a:ext cx="8363151" cy="369332"/>
          </a:xfrm>
          <a:prstGeom prst="rect">
            <a:avLst/>
          </a:prstGeom>
          <a:noFill/>
        </p:spPr>
        <p:txBody>
          <a:bodyPr wrap="square" numCol="1" rtlCol="0">
            <a:spAutoFit/>
          </a:bodyPr>
          <a:lstStyle/>
          <a:p>
            <a:pPr algn="ctr"/>
            <a:r>
              <a:rPr lang="en-US" dirty="0">
                <a:solidFill>
                  <a:srgbClr val="00367C"/>
                </a:solidFill>
                <a:latin typeface="Arial" panose="020B0604020202020204" pitchFamily="34" charset="0"/>
                <a:cs typeface="Arial" panose="020B0604020202020204" pitchFamily="34" charset="0"/>
              </a:rPr>
              <a:t>Tax Benefits of Real Estate and the REIT Structure </a:t>
            </a:r>
          </a:p>
        </p:txBody>
      </p:sp>
      <p:sp>
        <p:nvSpPr>
          <p:cNvPr id="5" name="Rectangle 4"/>
          <p:cNvSpPr/>
          <p:nvPr/>
        </p:nvSpPr>
        <p:spPr>
          <a:xfrm>
            <a:off x="284571" y="1728901"/>
            <a:ext cx="8572501" cy="3942746"/>
          </a:xfrm>
          <a:prstGeom prst="rect">
            <a:avLst/>
          </a:prstGeom>
        </p:spPr>
        <p:txBody>
          <a:bodyPr wrap="square" numCol="1">
            <a:spAutoFit/>
          </a:bodyPr>
          <a:lstStyle/>
          <a:p>
            <a:pPr>
              <a:lnSpc>
                <a:spcPct val="107000"/>
              </a:lnSpc>
              <a:spcAft>
                <a:spcPts val="800"/>
              </a:spcAft>
            </a:pPr>
            <a:r>
              <a:rPr lang="en-US" sz="1200" b="1" dirty="0">
                <a:solidFill>
                  <a:srgbClr val="595959"/>
                </a:solidFill>
                <a:latin typeface="Arial" panose="020B0604020202020204" pitchFamily="34" charset="0"/>
                <a:ea typeface="Calibri" panose="020F0502020204030204" pitchFamily="34" charset="0"/>
                <a:cs typeface="Arial" panose="020B0604020202020204" pitchFamily="34" charset="0"/>
              </a:rPr>
              <a:t>The Tax Cuts and Jobs Act of 2017 (TCJA) </a:t>
            </a:r>
            <a:r>
              <a:rPr lang="en-US" sz="1200" dirty="0">
                <a:solidFill>
                  <a:srgbClr val="595959"/>
                </a:solidFill>
                <a:latin typeface="Arial" panose="020B0604020202020204" pitchFamily="34" charset="0"/>
                <a:ea typeface="Calibri" panose="020F0502020204030204" pitchFamily="34" charset="0"/>
                <a:cs typeface="Arial" panose="020B0604020202020204" pitchFamily="34" charset="0"/>
              </a:rPr>
              <a:t>made significant changes to the federal income tax law including reduction of income tax rates for most individual tax brackets and the income tax rate for corporations. </a:t>
            </a:r>
          </a:p>
          <a:p>
            <a:pPr>
              <a:lnSpc>
                <a:spcPct val="107000"/>
              </a:lnSpc>
              <a:spcAft>
                <a:spcPts val="800"/>
              </a:spcAft>
            </a:pPr>
            <a:r>
              <a:rPr lang="en-US" sz="1200" dirty="0">
                <a:solidFill>
                  <a:srgbClr val="595959"/>
                </a:solidFill>
                <a:latin typeface="Arial" panose="020B0604020202020204" pitchFamily="34" charset="0"/>
                <a:ea typeface="Calibri" panose="020F0502020204030204" pitchFamily="34" charset="0"/>
                <a:cs typeface="Arial" panose="020B0604020202020204" pitchFamily="34" charset="0"/>
              </a:rPr>
              <a:t>Real estate under the TCJA, when owned in a REIT, provides shareholders a tax advantage not available to other income-producing investments since most of a REIT’s return is generated primarily from current distributions. </a:t>
            </a:r>
          </a:p>
          <a:p>
            <a:pPr marL="228600" indent="-228600">
              <a:lnSpc>
                <a:spcPct val="107000"/>
              </a:lnSpc>
              <a:spcAft>
                <a:spcPts val="800"/>
              </a:spcAft>
              <a:buFont typeface="Arial" panose="020B0604020202020204" pitchFamily="34" charset="0"/>
              <a:buChar char="•"/>
            </a:pPr>
            <a:r>
              <a:rPr lang="en-US" sz="1200" b="1" dirty="0">
                <a:solidFill>
                  <a:srgbClr val="595959"/>
                </a:solidFill>
                <a:latin typeface="Arial" panose="020B0604020202020204" pitchFamily="34" charset="0"/>
                <a:ea typeface="Calibri" panose="020F0502020204030204" pitchFamily="34" charset="0"/>
                <a:cs typeface="Arial" panose="020B0604020202020204" pitchFamily="34" charset="0"/>
              </a:rPr>
              <a:t>20% Qualified Business Income Deduction (QBID)</a:t>
            </a:r>
          </a:p>
          <a:p>
            <a:pPr marL="228600">
              <a:lnSpc>
                <a:spcPct val="107000"/>
              </a:lnSpc>
              <a:spcAft>
                <a:spcPts val="800"/>
              </a:spcAft>
            </a:pPr>
            <a:r>
              <a:rPr lang="en-US" sz="1200" dirty="0">
                <a:solidFill>
                  <a:srgbClr val="595959"/>
                </a:solidFill>
                <a:latin typeface="Arial" panose="020B0604020202020204" pitchFamily="34" charset="0"/>
                <a:ea typeface="Calibri" panose="020F0502020204030204" pitchFamily="34" charset="0"/>
                <a:cs typeface="Arial" panose="020B0604020202020204" pitchFamily="34" charset="0"/>
              </a:rPr>
              <a:t>A REIT is considered a real estate “business” and qualified</a:t>
            </a:r>
            <a:r>
              <a:rPr lang="en-US" sz="1200" baseline="30000" dirty="0">
                <a:solidFill>
                  <a:srgbClr val="595959"/>
                </a:solidFill>
                <a:latin typeface="Arial" panose="020B0604020202020204" pitchFamily="34" charset="0"/>
                <a:ea typeface="Calibri" panose="020F0502020204030204" pitchFamily="34" charset="0"/>
                <a:cs typeface="Arial" panose="020B0604020202020204" pitchFamily="34" charset="0"/>
              </a:rPr>
              <a:t>1</a:t>
            </a:r>
            <a:r>
              <a:rPr lang="en-US" sz="1200" dirty="0">
                <a:solidFill>
                  <a:srgbClr val="595959"/>
                </a:solidFill>
                <a:latin typeface="Arial" panose="020B0604020202020204" pitchFamily="34" charset="0"/>
                <a:ea typeface="Calibri" panose="020F0502020204030204" pitchFamily="34" charset="0"/>
                <a:cs typeface="Arial" panose="020B0604020202020204" pitchFamily="34" charset="0"/>
              </a:rPr>
              <a:t> REIT dividends are eligible for a 20% reduction in taxes owed. Under the TCJA, QBID drops the top effective income tax rate (not including the Medicare 3.8% tax) on qualified REIT dividends from 37%, the highest marginal income tax rate, to 29.6%, and that does not include the potential additional tax benefits from depreciation and return of capital. </a:t>
            </a:r>
          </a:p>
          <a:p>
            <a:pPr marL="228600" indent="-228600">
              <a:lnSpc>
                <a:spcPct val="107000"/>
              </a:lnSpc>
              <a:spcAft>
                <a:spcPts val="800"/>
              </a:spcAft>
              <a:buFont typeface="Arial" panose="020B0604020202020204" pitchFamily="34" charset="0"/>
              <a:buChar char="•"/>
            </a:pPr>
            <a:r>
              <a:rPr lang="en-US" sz="1200" b="1" dirty="0">
                <a:solidFill>
                  <a:srgbClr val="595959"/>
                </a:solidFill>
                <a:latin typeface="Arial" panose="020B0604020202020204" pitchFamily="34" charset="0"/>
                <a:ea typeface="Calibri" panose="020F0502020204030204" pitchFamily="34" charset="0"/>
                <a:cs typeface="Arial" panose="020B0604020202020204" pitchFamily="34" charset="0"/>
              </a:rPr>
              <a:t>Depreciation and Return of Capital</a:t>
            </a:r>
          </a:p>
          <a:p>
            <a:pPr marL="228600">
              <a:lnSpc>
                <a:spcPct val="107000"/>
              </a:lnSpc>
              <a:spcAft>
                <a:spcPts val="800"/>
              </a:spcAft>
            </a:pPr>
            <a:r>
              <a:rPr lang="en-US" sz="1200" dirty="0">
                <a:solidFill>
                  <a:srgbClr val="595959"/>
                </a:solidFill>
                <a:latin typeface="Arial" panose="020B0604020202020204" pitchFamily="34" charset="0"/>
                <a:cs typeface="Arial" panose="020B0604020202020204" pitchFamily="34" charset="0"/>
              </a:rPr>
              <a:t>REITs and their shareholders also can benefit from property level depreciation. Depreciation allows a REIT to gradually write off the cost basis for its property, thereby reducing taxable income. Typically, only the building and improvements associated with a property are eligible for depreciation, not the land. </a:t>
            </a:r>
          </a:p>
          <a:p>
            <a:pPr marL="228600">
              <a:lnSpc>
                <a:spcPct val="107000"/>
              </a:lnSpc>
              <a:spcAft>
                <a:spcPts val="800"/>
              </a:spcAft>
            </a:pPr>
            <a:r>
              <a:rPr lang="en-US" sz="1200" dirty="0">
                <a:solidFill>
                  <a:srgbClr val="595959"/>
                </a:solidFill>
                <a:latin typeface="Arial" panose="020B0604020202020204" pitchFamily="34" charset="0"/>
                <a:cs typeface="Arial" panose="020B0604020202020204" pitchFamily="34" charset="0"/>
              </a:rPr>
              <a:t>Combined, depreciation and the QBID can have a meaningful impact on the after-tax distributions generated from a REIT investment.</a:t>
            </a:r>
          </a:p>
          <a:p>
            <a:pPr>
              <a:lnSpc>
                <a:spcPct val="107000"/>
              </a:lnSpc>
              <a:spcAft>
                <a:spcPts val="800"/>
              </a:spcAft>
            </a:pPr>
            <a:endParaRPr lang="en-US" sz="11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3" name="Title 2">
            <a:extLst>
              <a:ext uri="{FF2B5EF4-FFF2-40B4-BE49-F238E27FC236}">
                <a16:creationId xmlns:a16="http://schemas.microsoft.com/office/drawing/2014/main" id="{07E36851-035B-0544-8F2C-DAAF546E579F}"/>
              </a:ext>
            </a:extLst>
          </p:cNvPr>
          <p:cNvSpPr>
            <a:spLocks noGrp="1"/>
          </p:cNvSpPr>
          <p:nvPr>
            <p:ph type="ctrTitle"/>
          </p:nvPr>
        </p:nvSpPr>
        <p:spPr>
          <a:xfrm>
            <a:off x="365760" y="182880"/>
            <a:ext cx="6103454" cy="457200"/>
          </a:xfrm>
        </p:spPr>
        <p:txBody>
          <a:bodyPr numCol="1">
            <a:noAutofit/>
          </a:bodyPr>
          <a:lstStyle/>
          <a:p>
            <a:r>
              <a:rPr lang="en-US" dirty="0"/>
              <a:t>Tax Efficiency</a:t>
            </a:r>
          </a:p>
        </p:txBody>
      </p:sp>
    </p:spTree>
    <p:extLst>
      <p:ext uri="{BB962C8B-B14F-4D97-AF65-F5344CB8AC3E}">
        <p14:creationId xmlns:p14="http://schemas.microsoft.com/office/powerpoint/2010/main" val="542609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E36851-035B-0544-8F2C-DAAF546E579F}"/>
              </a:ext>
            </a:extLst>
          </p:cNvPr>
          <p:cNvSpPr>
            <a:spLocks noGrp="1"/>
          </p:cNvSpPr>
          <p:nvPr>
            <p:ph type="ctrTitle"/>
          </p:nvPr>
        </p:nvSpPr>
        <p:spPr>
          <a:xfrm>
            <a:off x="365760" y="182880"/>
            <a:ext cx="6103454" cy="457200"/>
          </a:xfrm>
        </p:spPr>
        <p:txBody>
          <a:bodyPr numCol="1">
            <a:noAutofit/>
          </a:bodyPr>
          <a:lstStyle/>
          <a:p>
            <a:r>
              <a:rPr lang="en-US" dirty="0"/>
              <a:t>Sample 1099-DIV Tax Form</a:t>
            </a:r>
          </a:p>
        </p:txBody>
      </p:sp>
      <p:sp>
        <p:nvSpPr>
          <p:cNvPr id="28" name="Rectangle 27">
            <a:extLst>
              <a:ext uri="{FF2B5EF4-FFF2-40B4-BE49-F238E27FC236}">
                <a16:creationId xmlns:a16="http://schemas.microsoft.com/office/drawing/2014/main" id="{376F4BFE-8BF5-C34C-B3CD-174DCA3FEBF0}"/>
              </a:ext>
            </a:extLst>
          </p:cNvPr>
          <p:cNvSpPr/>
          <p:nvPr/>
        </p:nvSpPr>
        <p:spPr>
          <a:xfrm>
            <a:off x="13842" y="1161894"/>
            <a:ext cx="3067132" cy="4559866"/>
          </a:xfrm>
          <a:prstGeom prst="rect">
            <a:avLst/>
          </a:prstGeom>
          <a:solidFill>
            <a:srgbClr val="E5E7E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31" name="Rectangle 30"/>
          <p:cNvSpPr/>
          <p:nvPr/>
        </p:nvSpPr>
        <p:spPr>
          <a:xfrm>
            <a:off x="301752" y="5763972"/>
            <a:ext cx="8661375" cy="810478"/>
          </a:xfrm>
          <a:prstGeom prst="rect">
            <a:avLst/>
          </a:prstGeom>
        </p:spPr>
        <p:txBody>
          <a:bodyPr wrap="square" lIns="0" numCol="1">
            <a:spAutoFit/>
          </a:bodyPr>
          <a:lstStyle/>
          <a:p>
            <a:r>
              <a:rPr lang="en-US" sz="700" dirty="0">
                <a:solidFill>
                  <a:schemeClr val="tx1">
                    <a:lumMod val="65000"/>
                    <a:lumOff val="35000"/>
                  </a:schemeClr>
                </a:solidFill>
                <a:latin typeface="Arial" panose="020B0604020202020204" pitchFamily="34" charset="0"/>
                <a:cs typeface="Arial" panose="020B0604020202020204" pitchFamily="34" charset="0"/>
              </a:rPr>
              <a:t>This sales and advertising literature does not constitute tax advice. Because each investor’s tax position is different, you should consult with your tax advisor. The Tax Cut and Jobs Act of 2017 is not applicable to capital gain dividends or certain qualified dividend income. It is only available for qualified REITs and the board is authorized to revoke the REIT election. The tax benefit expires on December 31, 2025. There may be adverse legislative or regulatory tax changes. Other investments may offer tax advantages. An accelerated depreciation schedule does not guarantee a profitable return on investment.</a:t>
            </a:r>
          </a:p>
          <a:p>
            <a:endParaRPr lang="en-US" sz="700" baseline="30000" dirty="0">
              <a:solidFill>
                <a:schemeClr val="tx1">
                  <a:lumMod val="65000"/>
                  <a:lumOff val="35000"/>
                </a:schemeClr>
              </a:solidFill>
              <a:latin typeface="Arial" panose="020B0604020202020204" pitchFamily="34" charset="0"/>
              <a:cs typeface="Arial" panose="020B0604020202020204" pitchFamily="34" charset="0"/>
            </a:endParaRPr>
          </a:p>
          <a:p>
            <a:r>
              <a:rPr lang="en-US" sz="700" baseline="30000" dirty="0">
                <a:solidFill>
                  <a:schemeClr val="tx1">
                    <a:lumMod val="65000"/>
                    <a:lumOff val="35000"/>
                  </a:schemeClr>
                </a:solidFill>
                <a:latin typeface="Arial" panose="020B0604020202020204" pitchFamily="34" charset="0"/>
                <a:cs typeface="Arial" panose="020B0604020202020204" pitchFamily="34" charset="0"/>
              </a:rPr>
              <a:t>1</a:t>
            </a:r>
            <a:r>
              <a:rPr lang="en-US" sz="700" dirty="0">
                <a:solidFill>
                  <a:schemeClr val="tx1">
                    <a:lumMod val="65000"/>
                    <a:lumOff val="35000"/>
                  </a:schemeClr>
                </a:solidFill>
                <a:latin typeface="Arial" panose="020B0604020202020204" pitchFamily="34" charset="0"/>
                <a:cs typeface="Arial" panose="020B0604020202020204" pitchFamily="34" charset="0"/>
              </a:rPr>
              <a:t>Assuming the maximum ordinary tax bracket of 37%, the above scenario would result in an after-tax yield of approximately 5.5% and an effective federal tax rate of approximately 11.2%. If the tax bracket was 35%, the after-tax yield and effective federal tax rate would be approximately 5.5% and 10.6%, respectively. Under the TCJA, the effective tax rate is after the 20% reduction in rates introduced under the Tax Cuts and Job Act of 2017. Suitability standards may permit investors in lower brackets. </a:t>
            </a: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904" y="1738821"/>
            <a:ext cx="5684794" cy="3858229"/>
          </a:xfrm>
          <a:prstGeom prst="rect">
            <a:avLst/>
          </a:prstGeom>
        </p:spPr>
      </p:pic>
      <p:sp>
        <p:nvSpPr>
          <p:cNvPr id="33" name="TextBox 32"/>
          <p:cNvSpPr txBox="1"/>
          <p:nvPr/>
        </p:nvSpPr>
        <p:spPr>
          <a:xfrm>
            <a:off x="5948270" y="2067191"/>
            <a:ext cx="1054872" cy="276999"/>
          </a:xfrm>
          <a:prstGeom prst="rect">
            <a:avLst/>
          </a:prstGeom>
          <a:noFill/>
        </p:spPr>
        <p:txBody>
          <a:bodyPr wrap="square" numCol="1" rtlCol="0">
            <a:spAutoFit/>
          </a:bodyPr>
          <a:lstStyle/>
          <a:p>
            <a:r>
              <a:rPr lang="en-US" sz="1200" b="1" dirty="0">
                <a:latin typeface="Arial Narrow" panose="020B0606020202030204" pitchFamily="34" charset="0"/>
              </a:rPr>
              <a:t>2,344</a:t>
            </a:r>
          </a:p>
        </p:txBody>
      </p:sp>
      <p:sp>
        <p:nvSpPr>
          <p:cNvPr id="34" name="Rectangle 33"/>
          <p:cNvSpPr/>
          <p:nvPr/>
        </p:nvSpPr>
        <p:spPr>
          <a:xfrm>
            <a:off x="5818111" y="1958758"/>
            <a:ext cx="1045314" cy="357164"/>
          </a:xfrm>
          <a:prstGeom prst="rect">
            <a:avLst/>
          </a:prstGeom>
          <a:noFill/>
          <a:ln w="38100">
            <a:solidFill>
              <a:srgbClr val="5497B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35" name="Rectangle 34"/>
          <p:cNvSpPr/>
          <p:nvPr/>
        </p:nvSpPr>
        <p:spPr>
          <a:xfrm>
            <a:off x="5818111" y="3465555"/>
            <a:ext cx="1045314" cy="235206"/>
          </a:xfrm>
          <a:prstGeom prst="rect">
            <a:avLst/>
          </a:prstGeom>
          <a:noFill/>
          <a:ln w="38100">
            <a:solidFill>
              <a:srgbClr val="5497B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37" name="TextBox 36"/>
          <p:cNvSpPr txBox="1"/>
          <p:nvPr/>
        </p:nvSpPr>
        <p:spPr>
          <a:xfrm>
            <a:off x="5948270" y="3480716"/>
            <a:ext cx="1054872" cy="276999"/>
          </a:xfrm>
          <a:prstGeom prst="rect">
            <a:avLst/>
          </a:prstGeom>
          <a:noFill/>
        </p:spPr>
        <p:txBody>
          <a:bodyPr wrap="square" numCol="1" rtlCol="0">
            <a:spAutoFit/>
          </a:bodyPr>
          <a:lstStyle/>
          <a:p>
            <a:r>
              <a:rPr lang="en-US" sz="1200" b="1" dirty="0">
                <a:latin typeface="Arial Narrow" panose="020B0606020202030204" pitchFamily="34" charset="0"/>
              </a:rPr>
              <a:t>3,844</a:t>
            </a:r>
          </a:p>
        </p:txBody>
      </p:sp>
      <p:grpSp>
        <p:nvGrpSpPr>
          <p:cNvPr id="38" name="Group 37"/>
          <p:cNvGrpSpPr/>
          <p:nvPr/>
        </p:nvGrpSpPr>
        <p:grpSpPr>
          <a:xfrm>
            <a:off x="4597301" y="1761058"/>
            <a:ext cx="1177017" cy="1851604"/>
            <a:chOff x="2976809" y="1465605"/>
            <a:chExt cx="1289304" cy="1943570"/>
          </a:xfrm>
        </p:grpSpPr>
        <p:cxnSp>
          <p:nvCxnSpPr>
            <p:cNvPr id="40" name="Straight Connector 39"/>
            <p:cNvCxnSpPr/>
            <p:nvPr/>
          </p:nvCxnSpPr>
          <p:spPr>
            <a:xfrm>
              <a:off x="2976810" y="1465605"/>
              <a:ext cx="0" cy="1943570"/>
            </a:xfrm>
            <a:prstGeom prst="line">
              <a:avLst/>
            </a:prstGeom>
            <a:ln w="12700">
              <a:solidFill>
                <a:srgbClr val="5497B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976809" y="3400425"/>
              <a:ext cx="1289304" cy="0"/>
            </a:xfrm>
            <a:prstGeom prst="line">
              <a:avLst/>
            </a:prstGeom>
            <a:ln w="12700">
              <a:solidFill>
                <a:srgbClr val="5497BC"/>
              </a:solidFill>
              <a:prstDash val="solid"/>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3231120" y="1287293"/>
            <a:ext cx="3596549" cy="628895"/>
            <a:chOff x="1640979" y="968309"/>
            <a:chExt cx="3667588" cy="660131"/>
          </a:xfrm>
        </p:grpSpPr>
        <p:grpSp>
          <p:nvGrpSpPr>
            <p:cNvPr id="43" name="Group 42"/>
            <p:cNvGrpSpPr/>
            <p:nvPr/>
          </p:nvGrpSpPr>
          <p:grpSpPr>
            <a:xfrm>
              <a:off x="1640979" y="970338"/>
              <a:ext cx="2743858" cy="501589"/>
              <a:chOff x="1640979" y="970338"/>
              <a:chExt cx="2743858" cy="501589"/>
            </a:xfrm>
          </p:grpSpPr>
          <p:sp>
            <p:nvSpPr>
              <p:cNvPr id="50" name="Rounded Rectangle 49"/>
              <p:cNvSpPr/>
              <p:nvPr/>
            </p:nvSpPr>
            <p:spPr>
              <a:xfrm>
                <a:off x="1640979" y="970338"/>
                <a:ext cx="1028700" cy="493295"/>
              </a:xfrm>
              <a:prstGeom prst="roundRect">
                <a:avLst/>
              </a:prstGeom>
              <a:solidFill>
                <a:srgbClr val="5497B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000" b="1" dirty="0">
                    <a:latin typeface="Arial" panose="020B0604020202020204" pitchFamily="34" charset="0"/>
                    <a:cs typeface="Arial" panose="020B0604020202020204" pitchFamily="34" charset="0"/>
                  </a:rPr>
                  <a:t>$100,000</a:t>
                </a:r>
              </a:p>
              <a:p>
                <a:pPr algn="ctr"/>
                <a:r>
                  <a:rPr lang="en-US" sz="1000" b="1" dirty="0">
                    <a:latin typeface="Arial" panose="020B0604020202020204" pitchFamily="34" charset="0"/>
                    <a:cs typeface="Arial" panose="020B0604020202020204" pitchFamily="34" charset="0"/>
                  </a:rPr>
                  <a:t>Invested</a:t>
                </a:r>
              </a:p>
            </p:txBody>
          </p:sp>
          <p:sp>
            <p:nvSpPr>
              <p:cNvPr id="51" name="Rounded Rectangle 50"/>
              <p:cNvSpPr/>
              <p:nvPr/>
            </p:nvSpPr>
            <p:spPr>
              <a:xfrm>
                <a:off x="2894925" y="970338"/>
                <a:ext cx="1489912" cy="501589"/>
              </a:xfrm>
              <a:prstGeom prst="roundRect">
                <a:avLst/>
              </a:prstGeom>
              <a:solidFill>
                <a:srgbClr val="5497B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000" b="1" dirty="0">
                    <a:solidFill>
                      <a:schemeClr val="bg1"/>
                    </a:solidFill>
                    <a:latin typeface="Arial" panose="020B0604020202020204" pitchFamily="34" charset="0"/>
                    <a:cs typeface="Arial" panose="020B0604020202020204" pitchFamily="34" charset="0"/>
                  </a:rPr>
                  <a:t>$6,189</a:t>
                </a:r>
              </a:p>
              <a:p>
                <a:pPr algn="ctr"/>
                <a:r>
                  <a:rPr lang="en-US" sz="900" dirty="0">
                    <a:solidFill>
                      <a:schemeClr val="bg1"/>
                    </a:solidFill>
                    <a:latin typeface="Arial" panose="020B0604020202020204" pitchFamily="34" charset="0"/>
                    <a:cs typeface="Arial" panose="020B0604020202020204" pitchFamily="34" charset="0"/>
                  </a:rPr>
                  <a:t>(6.19</a:t>
                </a:r>
                <a:r>
                  <a:rPr lang="en-US" sz="900" dirty="0">
                    <a:latin typeface="Arial" panose="020B0604020202020204" pitchFamily="34" charset="0"/>
                    <a:cs typeface="Arial" panose="020B0604020202020204" pitchFamily="34" charset="0"/>
                  </a:rPr>
                  <a:t>% Annual Distribution Rate)</a:t>
                </a:r>
              </a:p>
            </p:txBody>
          </p:sp>
        </p:grpSp>
        <p:grpSp>
          <p:nvGrpSpPr>
            <p:cNvPr id="44" name="Group 43"/>
            <p:cNvGrpSpPr/>
            <p:nvPr/>
          </p:nvGrpSpPr>
          <p:grpSpPr>
            <a:xfrm>
              <a:off x="2677025" y="1293642"/>
              <a:ext cx="2558718" cy="334798"/>
              <a:chOff x="2677025" y="1293642"/>
              <a:chExt cx="2558718" cy="334798"/>
            </a:xfrm>
          </p:grpSpPr>
          <p:cxnSp>
            <p:nvCxnSpPr>
              <p:cNvPr id="46" name="Straight Connector 45"/>
              <p:cNvCxnSpPr/>
              <p:nvPr/>
            </p:nvCxnSpPr>
            <p:spPr>
              <a:xfrm>
                <a:off x="2677025" y="1293642"/>
                <a:ext cx="210554" cy="0"/>
              </a:xfrm>
              <a:prstGeom prst="line">
                <a:avLst/>
              </a:prstGeom>
              <a:ln w="12700">
                <a:solidFill>
                  <a:srgbClr val="5497BC"/>
                </a:solidFill>
                <a:prstDash val="solid"/>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384837" y="1294468"/>
                <a:ext cx="850906" cy="333972"/>
                <a:chOff x="4384837" y="1294468"/>
                <a:chExt cx="850906" cy="333972"/>
              </a:xfrm>
            </p:grpSpPr>
            <p:cxnSp>
              <p:nvCxnSpPr>
                <p:cNvPr id="48" name="Straight Connector 47"/>
                <p:cNvCxnSpPr/>
                <p:nvPr/>
              </p:nvCxnSpPr>
              <p:spPr>
                <a:xfrm>
                  <a:off x="4384837" y="1294468"/>
                  <a:ext cx="850906" cy="0"/>
                </a:xfrm>
                <a:prstGeom prst="line">
                  <a:avLst/>
                </a:prstGeom>
                <a:ln w="12700">
                  <a:solidFill>
                    <a:srgbClr val="5497BC"/>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235743" y="1300483"/>
                  <a:ext cx="0" cy="327957"/>
                </a:xfrm>
                <a:prstGeom prst="line">
                  <a:avLst/>
                </a:prstGeom>
                <a:ln w="12700">
                  <a:solidFill>
                    <a:srgbClr val="5497BC"/>
                  </a:solidFill>
                  <a:prstDash val="solid"/>
                </a:ln>
              </p:spPr>
              <p:style>
                <a:lnRef idx="1">
                  <a:schemeClr val="accent1"/>
                </a:lnRef>
                <a:fillRef idx="0">
                  <a:schemeClr val="accent1"/>
                </a:fillRef>
                <a:effectRef idx="0">
                  <a:schemeClr val="accent1"/>
                </a:effectRef>
                <a:fontRef idx="minor">
                  <a:schemeClr val="tx1"/>
                </a:fontRef>
              </p:style>
            </p:cxnSp>
          </p:grpSp>
        </p:grpSp>
        <p:sp>
          <p:nvSpPr>
            <p:cNvPr id="45" name="Rectangle 44"/>
            <p:cNvSpPr/>
            <p:nvPr/>
          </p:nvSpPr>
          <p:spPr>
            <a:xfrm>
              <a:off x="4332005" y="968309"/>
              <a:ext cx="976562" cy="347293"/>
            </a:xfrm>
            <a:prstGeom prst="rect">
              <a:avLst/>
            </a:prstGeom>
          </p:spPr>
          <p:txBody>
            <a:bodyPr wrap="square" numCol="1">
              <a:spAutoFit/>
            </a:bodyPr>
            <a:lstStyle/>
            <a:p>
              <a:pPr algn="ctr"/>
              <a:r>
                <a:rPr lang="en-US" sz="800" b="1" dirty="0">
                  <a:solidFill>
                    <a:srgbClr val="5497BC"/>
                  </a:solidFill>
                  <a:latin typeface="Arial" panose="020B0604020202020204" pitchFamily="34" charset="0"/>
                  <a:cs typeface="Arial" panose="020B0604020202020204" pitchFamily="34" charset="0"/>
                </a:rPr>
                <a:t>37.88%</a:t>
              </a:r>
              <a:br>
                <a:rPr lang="en-US" sz="750" dirty="0">
                  <a:solidFill>
                    <a:srgbClr val="5497BC"/>
                  </a:solidFill>
                  <a:latin typeface="Arial" panose="020B0604020202020204" pitchFamily="34" charset="0"/>
                  <a:cs typeface="Arial" panose="020B0604020202020204" pitchFamily="34" charset="0"/>
                </a:rPr>
              </a:br>
              <a:r>
                <a:rPr lang="en-US" sz="750" dirty="0">
                  <a:solidFill>
                    <a:srgbClr val="5497BC"/>
                  </a:solidFill>
                  <a:latin typeface="Arial" panose="020B0604020202020204" pitchFamily="34" charset="0"/>
                  <a:cs typeface="Arial" panose="020B0604020202020204" pitchFamily="34" charset="0"/>
                </a:rPr>
                <a:t>Ordinary Income</a:t>
              </a:r>
            </a:p>
          </p:txBody>
        </p:sp>
      </p:grpSp>
      <p:sp>
        <p:nvSpPr>
          <p:cNvPr id="52" name="Rectangle 51"/>
          <p:cNvSpPr/>
          <p:nvPr/>
        </p:nvSpPr>
        <p:spPr>
          <a:xfrm>
            <a:off x="4727462" y="3576935"/>
            <a:ext cx="946081" cy="330860"/>
          </a:xfrm>
          <a:prstGeom prst="rect">
            <a:avLst/>
          </a:prstGeom>
        </p:spPr>
        <p:txBody>
          <a:bodyPr wrap="square" numCol="1">
            <a:spAutoFit/>
          </a:bodyPr>
          <a:lstStyle/>
          <a:p>
            <a:pPr algn="ctr"/>
            <a:r>
              <a:rPr lang="en-US" sz="800" b="1" dirty="0">
                <a:solidFill>
                  <a:srgbClr val="5497BC"/>
                </a:solidFill>
                <a:latin typeface="Arial" panose="020B0604020202020204" pitchFamily="34" charset="0"/>
                <a:cs typeface="Arial" panose="020B0604020202020204" pitchFamily="34" charset="0"/>
              </a:rPr>
              <a:t>62.12%</a:t>
            </a:r>
            <a:br>
              <a:rPr lang="en-US" sz="750" dirty="0">
                <a:solidFill>
                  <a:srgbClr val="5497BC"/>
                </a:solidFill>
                <a:latin typeface="Arial" panose="020B0604020202020204" pitchFamily="34" charset="0"/>
                <a:cs typeface="Arial" panose="020B0604020202020204" pitchFamily="34" charset="0"/>
              </a:rPr>
            </a:br>
            <a:r>
              <a:rPr lang="en-US" sz="750" dirty="0">
                <a:solidFill>
                  <a:srgbClr val="5497BC"/>
                </a:solidFill>
                <a:latin typeface="Arial" panose="020B0604020202020204" pitchFamily="34" charset="0"/>
                <a:cs typeface="Arial" panose="020B0604020202020204" pitchFamily="34" charset="0"/>
              </a:rPr>
              <a:t>Return of Capital</a:t>
            </a:r>
          </a:p>
        </p:txBody>
      </p:sp>
      <p:sp>
        <p:nvSpPr>
          <p:cNvPr id="53" name="Rectangle 52">
            <a:extLst>
              <a:ext uri="{FF2B5EF4-FFF2-40B4-BE49-F238E27FC236}">
                <a16:creationId xmlns:a16="http://schemas.microsoft.com/office/drawing/2014/main" id="{8C051434-440F-8545-9F7B-994F1BBB65FA}"/>
              </a:ext>
            </a:extLst>
          </p:cNvPr>
          <p:cNvSpPr/>
          <p:nvPr/>
        </p:nvSpPr>
        <p:spPr>
          <a:xfrm>
            <a:off x="1" y="815570"/>
            <a:ext cx="3088370" cy="336896"/>
          </a:xfrm>
          <a:prstGeom prst="rect">
            <a:avLst/>
          </a:prstGeom>
          <a:solidFill>
            <a:srgbClr val="5497B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12700">
              <a:spcBef>
                <a:spcPts val="120"/>
              </a:spcBef>
            </a:pPr>
            <a:endParaRPr lang="en-US" sz="800" b="1" baseline="40000" dirty="0">
              <a:solidFill>
                <a:schemeClr val="bg1"/>
              </a:solidFill>
              <a:latin typeface="Arial" panose="020B0604020202020204" pitchFamily="34" charset="0"/>
              <a:cs typeface="Arial" panose="020B0604020202020204" pitchFamily="34" charset="0"/>
            </a:endParaRPr>
          </a:p>
        </p:txBody>
      </p:sp>
      <p:sp>
        <p:nvSpPr>
          <p:cNvPr id="54" name="object 43">
            <a:extLst>
              <a:ext uri="{FF2B5EF4-FFF2-40B4-BE49-F238E27FC236}">
                <a16:creationId xmlns:a16="http://schemas.microsoft.com/office/drawing/2014/main" id="{97922E1A-4E23-6340-A817-830E647E4E74}"/>
              </a:ext>
            </a:extLst>
          </p:cNvPr>
          <p:cNvSpPr txBox="1"/>
          <p:nvPr/>
        </p:nvSpPr>
        <p:spPr>
          <a:xfrm>
            <a:off x="301752" y="887468"/>
            <a:ext cx="2465194" cy="184666"/>
          </a:xfrm>
          <a:prstGeom prst="rect">
            <a:avLst/>
          </a:prstGeom>
        </p:spPr>
        <p:txBody>
          <a:bodyPr vert="horz" wrap="square" lIns="91440" tIns="15240" rIns="91440" bIns="0" numCol="1" rtlCol="0">
            <a:spAutoFit/>
          </a:bodyPr>
          <a:lstStyle/>
          <a:p>
            <a:pPr marL="12700">
              <a:spcBef>
                <a:spcPts val="120"/>
              </a:spcBef>
            </a:pPr>
            <a:r>
              <a:rPr sz="1100" b="1" spc="5" dirty="0">
                <a:solidFill>
                  <a:schemeClr val="bg1"/>
                </a:solidFill>
                <a:latin typeface="Arial" panose="020B0604020202020204" pitchFamily="34" charset="0"/>
                <a:cs typeface="Arial" panose="020B0604020202020204" pitchFamily="34" charset="0"/>
              </a:rPr>
              <a:t>HYPOTHETICAL</a:t>
            </a:r>
            <a:r>
              <a:rPr lang="en-US" sz="1100" b="1" spc="5" dirty="0">
                <a:solidFill>
                  <a:schemeClr val="bg1"/>
                </a:solidFill>
                <a:latin typeface="Arial" panose="020B0604020202020204" pitchFamily="34" charset="0"/>
                <a:cs typeface="Arial" panose="020B0604020202020204" pitchFamily="34" charset="0"/>
              </a:rPr>
              <a:t> </a:t>
            </a:r>
            <a:r>
              <a:rPr lang="en-US" sz="1100" b="1" spc="10" dirty="0">
                <a:solidFill>
                  <a:schemeClr val="bg1"/>
                </a:solidFill>
                <a:latin typeface="Arial" panose="020B0604020202020204" pitchFamily="34" charset="0"/>
                <a:cs typeface="Arial" panose="020B0604020202020204" pitchFamily="34" charset="0"/>
              </a:rPr>
              <a:t>SCENARIO</a:t>
            </a:r>
            <a:r>
              <a:rPr lang="en-US" sz="1100" b="1" baseline="40000" dirty="0">
                <a:solidFill>
                  <a:schemeClr val="bg1"/>
                </a:solidFill>
                <a:latin typeface="Arial" panose="020B0604020202020204" pitchFamily="34" charset="0"/>
                <a:cs typeface="Arial" panose="020B0604020202020204" pitchFamily="34" charset="0"/>
              </a:rPr>
              <a:t>1</a:t>
            </a:r>
            <a:endParaRPr sz="1100" b="1" baseline="40000" dirty="0">
              <a:solidFill>
                <a:schemeClr val="bg1"/>
              </a:solidFill>
              <a:latin typeface="Arial" panose="020B0604020202020204" pitchFamily="34" charset="0"/>
              <a:cs typeface="Arial" panose="020B0604020202020204" pitchFamily="34" charset="0"/>
            </a:endParaRPr>
          </a:p>
        </p:txBody>
      </p:sp>
      <p:sp>
        <p:nvSpPr>
          <p:cNvPr id="55" name="TextBox 54"/>
          <p:cNvSpPr txBox="1"/>
          <p:nvPr/>
        </p:nvSpPr>
        <p:spPr>
          <a:xfrm>
            <a:off x="301752" y="1414283"/>
            <a:ext cx="2588950" cy="569387"/>
          </a:xfrm>
          <a:prstGeom prst="rect">
            <a:avLst/>
          </a:prstGeom>
          <a:noFill/>
        </p:spPr>
        <p:txBody>
          <a:bodyPr wrap="square" lIns="91440" rIns="91440" numCol="1" rtlCol="0">
            <a:spAutoFit/>
          </a:bodyPr>
          <a:lstStyle/>
          <a:p>
            <a:r>
              <a:rPr lang="en-US" sz="1200" b="1" dirty="0">
                <a:solidFill>
                  <a:srgbClr val="00367C"/>
                </a:solidFill>
                <a:latin typeface="Arial" panose="020B0604020202020204" pitchFamily="34" charset="0"/>
                <a:cs typeface="Arial" panose="020B0604020202020204" pitchFamily="34" charset="0"/>
              </a:rPr>
              <a:t>$100,000 INVESTMENT </a:t>
            </a:r>
            <a:br>
              <a:rPr lang="en-US" sz="1200" b="1" dirty="0">
                <a:solidFill>
                  <a:srgbClr val="595959"/>
                </a:solidFill>
                <a:latin typeface="Arial" panose="020B0604020202020204" pitchFamily="34" charset="0"/>
                <a:cs typeface="Arial" panose="020B0604020202020204" pitchFamily="34" charset="0"/>
              </a:rPr>
            </a:br>
            <a:r>
              <a:rPr lang="en-US" sz="900" dirty="0">
                <a:solidFill>
                  <a:srgbClr val="595959"/>
                </a:solidFill>
                <a:latin typeface="Arial" panose="020B0604020202020204" pitchFamily="34" charset="0"/>
                <a:cs typeface="Arial" panose="020B0604020202020204" pitchFamily="34" charset="0"/>
              </a:rPr>
              <a:t>(assuming an investor owned the IX share for all of 2020) </a:t>
            </a:r>
          </a:p>
        </p:txBody>
      </p:sp>
      <p:sp>
        <p:nvSpPr>
          <p:cNvPr id="56" name="Rectangle 55"/>
          <p:cNvSpPr/>
          <p:nvPr/>
        </p:nvSpPr>
        <p:spPr>
          <a:xfrm>
            <a:off x="277291" y="2123051"/>
            <a:ext cx="2514116" cy="3170099"/>
          </a:xfrm>
          <a:prstGeom prst="rect">
            <a:avLst/>
          </a:prstGeom>
        </p:spPr>
        <p:txBody>
          <a:bodyPr wrap="square" lIns="91440" rIns="91440" numCol="1">
            <a:spAutoFit/>
          </a:bodyPr>
          <a:lstStyle/>
          <a:p>
            <a:r>
              <a:rPr lang="en-US" sz="1000" b="1" dirty="0">
                <a:solidFill>
                  <a:srgbClr val="595959"/>
                </a:solidFill>
                <a:latin typeface="Arial" panose="020B0604020202020204" pitchFamily="34" charset="0"/>
                <a:cs typeface="Arial" panose="020B0604020202020204" pitchFamily="34" charset="0"/>
              </a:rPr>
              <a:t>Depreciation / Return of Capital</a:t>
            </a:r>
          </a:p>
          <a:p>
            <a:r>
              <a:rPr lang="en-US" sz="1000" dirty="0">
                <a:solidFill>
                  <a:srgbClr val="595959"/>
                </a:solidFill>
                <a:latin typeface="Arial" panose="020B0604020202020204" pitchFamily="34" charset="0"/>
                <a:cs typeface="Arial" panose="020B0604020202020204" pitchFamily="34" charset="0"/>
              </a:rPr>
              <a:t>A portion of a REIT’s distributions may be considered a nontaxable return of capital. This not only reduces the shareholder's taxable income in the year the dividend is received but also defers taxes on that portion until the asset is sold for a gain.</a:t>
            </a:r>
          </a:p>
          <a:p>
            <a:endParaRPr lang="en-US" sz="1000" b="1" dirty="0">
              <a:solidFill>
                <a:srgbClr val="595959"/>
              </a:solidFill>
              <a:latin typeface="Arial" panose="020B0604020202020204" pitchFamily="34" charset="0"/>
              <a:cs typeface="Arial" panose="020B0604020202020204" pitchFamily="34" charset="0"/>
            </a:endParaRPr>
          </a:p>
          <a:p>
            <a:r>
              <a:rPr lang="en-US" sz="1000" b="1" dirty="0">
                <a:solidFill>
                  <a:srgbClr val="595959"/>
                </a:solidFill>
                <a:latin typeface="Arial" panose="020B0604020202020204" pitchFamily="34" charset="0"/>
                <a:cs typeface="Arial" panose="020B0604020202020204" pitchFamily="34" charset="0"/>
              </a:rPr>
              <a:t>Qualified Business Income Deduction</a:t>
            </a:r>
          </a:p>
          <a:p>
            <a:r>
              <a:rPr lang="en-US" sz="1000" dirty="0">
                <a:solidFill>
                  <a:srgbClr val="595959"/>
                </a:solidFill>
                <a:latin typeface="Arial" panose="020B0604020202020204" pitchFamily="34" charset="0"/>
                <a:cs typeface="Arial" panose="020B0604020202020204" pitchFamily="34" charset="0"/>
              </a:rPr>
              <a:t>Under the TCJA, which expires on December 31, 2025, 20% of the $2,344 of “total ordinary dividends” would qualify as a deduction and effectively be tax free.</a:t>
            </a:r>
          </a:p>
          <a:p>
            <a:endParaRPr lang="en-US" sz="1000" b="1" dirty="0">
              <a:solidFill>
                <a:srgbClr val="595959"/>
              </a:solidFill>
              <a:latin typeface="Arial" panose="020B0604020202020204" pitchFamily="34" charset="0"/>
              <a:cs typeface="Arial" panose="020B0604020202020204" pitchFamily="34" charset="0"/>
            </a:endParaRPr>
          </a:p>
          <a:p>
            <a:r>
              <a:rPr lang="en-US" sz="1000" b="1" dirty="0">
                <a:solidFill>
                  <a:srgbClr val="595959"/>
                </a:solidFill>
                <a:latin typeface="Arial" panose="020B0604020202020204" pitchFamily="34" charset="0"/>
                <a:cs typeface="Arial" panose="020B0604020202020204" pitchFamily="34" charset="0"/>
              </a:rPr>
              <a:t>Key Takeaway</a:t>
            </a:r>
          </a:p>
          <a:p>
            <a:r>
              <a:rPr lang="en-US" sz="1000" dirty="0">
                <a:solidFill>
                  <a:srgbClr val="595959"/>
                </a:solidFill>
                <a:latin typeface="Arial" panose="020B0604020202020204" pitchFamily="34" charset="0"/>
                <a:cs typeface="Arial" panose="020B0604020202020204" pitchFamily="34" charset="0"/>
              </a:rPr>
              <a:t>When lower tax rates are combined with a Return of Capital tax shelter, the effective federal tax rate for REITs may be reduced to approximately 19.0% based on the current illustration.</a:t>
            </a:r>
          </a:p>
        </p:txBody>
      </p:sp>
    </p:spTree>
    <p:extLst>
      <p:ext uri="{BB962C8B-B14F-4D97-AF65-F5344CB8AC3E}">
        <p14:creationId xmlns:p14="http://schemas.microsoft.com/office/powerpoint/2010/main" val="3241091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C088EF-3DE4-3F4E-A2E8-25E2EE6416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8588" y="1154396"/>
            <a:ext cx="1868508" cy="599690"/>
          </a:xfrm>
          <a:prstGeom prst="rect">
            <a:avLst/>
          </a:prstGeom>
        </p:spPr>
      </p:pic>
      <p:sp>
        <p:nvSpPr>
          <p:cNvPr id="5" name="Title 1">
            <a:extLst>
              <a:ext uri="{FF2B5EF4-FFF2-40B4-BE49-F238E27FC236}">
                <a16:creationId xmlns:a16="http://schemas.microsoft.com/office/drawing/2014/main" id="{F4B755D0-8154-B742-8827-4DFB683D1968}"/>
              </a:ext>
            </a:extLst>
          </p:cNvPr>
          <p:cNvSpPr txBox="1">
            <a:spLocks/>
          </p:cNvSpPr>
          <p:nvPr/>
        </p:nvSpPr>
        <p:spPr>
          <a:xfrm>
            <a:off x="494467" y="2855258"/>
            <a:ext cx="7961366" cy="472543"/>
          </a:xfrm>
          <a:prstGeom prst="rect">
            <a:avLst/>
          </a:prstGeom>
          <a:ln>
            <a:noFill/>
          </a:ln>
        </p:spPr>
        <p:txBody>
          <a:bodyPr numCol="1"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cap="all" dirty="0">
                <a:solidFill>
                  <a:schemeClr val="bg1"/>
                </a:solidFill>
                <a:latin typeface="Arial Narrow" panose="020B0604020202020204" pitchFamily="34" charset="0"/>
                <a:cs typeface="Arial Narrow" panose="020B0604020202020204" pitchFamily="34" charset="0"/>
              </a:rPr>
              <a:t>CFIT INVESTMENT STRATEGY</a:t>
            </a:r>
            <a:endParaRPr lang="en-US" sz="2800" b="1" cap="all" dirty="0">
              <a:solidFill>
                <a:schemeClr val="bg1"/>
              </a:solidFill>
              <a:latin typeface="Arial Narrow" panose="020B0604020202020204" pitchFamily="34" charset="0"/>
              <a:cs typeface="Arial Narrow" panose="020B0604020202020204" pitchFamily="34" charset="0"/>
            </a:endParaRPr>
          </a:p>
        </p:txBody>
      </p:sp>
      <p:cxnSp>
        <p:nvCxnSpPr>
          <p:cNvPr id="6" name="Straight Connector 5">
            <a:extLst>
              <a:ext uri="{FF2B5EF4-FFF2-40B4-BE49-F238E27FC236}">
                <a16:creationId xmlns:a16="http://schemas.microsoft.com/office/drawing/2014/main" id="{8676C272-CBC9-F946-9C8B-EF796710E909}"/>
              </a:ext>
            </a:extLst>
          </p:cNvPr>
          <p:cNvCxnSpPr>
            <a:cxnSpLocks/>
          </p:cNvCxnSpPr>
          <p:nvPr/>
        </p:nvCxnSpPr>
        <p:spPr>
          <a:xfrm>
            <a:off x="572916" y="3371677"/>
            <a:ext cx="8001000" cy="0"/>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EC1E25C-C511-D648-A31F-B0C1C0FC052C}"/>
              </a:ext>
            </a:extLst>
          </p:cNvPr>
          <p:cNvSpPr txBox="1">
            <a:spLocks/>
          </p:cNvSpPr>
          <p:nvPr/>
        </p:nvSpPr>
        <p:spPr>
          <a:xfrm>
            <a:off x="494468" y="3514833"/>
            <a:ext cx="7961365" cy="472543"/>
          </a:xfrm>
          <a:prstGeom prst="rect">
            <a:avLst/>
          </a:prstGeom>
          <a:ln>
            <a:noFill/>
          </a:ln>
        </p:spPr>
        <p:txBody>
          <a:bodyPr numCol="1"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cap="all" baseline="30000" dirty="0">
                <a:solidFill>
                  <a:schemeClr val="bg1"/>
                </a:solidFill>
                <a:latin typeface="Arial" panose="020B0604020202020204" pitchFamily="34" charset="0"/>
                <a:cs typeface="Arial" panose="020B0604020202020204" pitchFamily="34" charset="0"/>
              </a:rPr>
              <a:t>SECTOR REVIEW AND INVESTMENT HIGHLIGHTS</a:t>
            </a:r>
          </a:p>
          <a:p>
            <a:pPr algn="l"/>
            <a:endParaRPr lang="en-US" sz="1800" b="1" cap="all"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428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4980024-472B-204D-B32B-8476EDB96A14}"/>
              </a:ext>
            </a:extLst>
          </p:cNvPr>
          <p:cNvSpPr/>
          <p:nvPr/>
        </p:nvSpPr>
        <p:spPr>
          <a:xfrm>
            <a:off x="329184" y="1993393"/>
            <a:ext cx="4151376" cy="4005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 name="TextBox 1">
            <a:extLst>
              <a:ext uri="{FF2B5EF4-FFF2-40B4-BE49-F238E27FC236}">
                <a16:creationId xmlns:a16="http://schemas.microsoft.com/office/drawing/2014/main" id="{523C001F-6619-42A1-82F5-17C3F61BB5D7}"/>
              </a:ext>
            </a:extLst>
          </p:cNvPr>
          <p:cNvSpPr txBox="1"/>
          <p:nvPr/>
        </p:nvSpPr>
        <p:spPr>
          <a:xfrm>
            <a:off x="626456" y="1201749"/>
            <a:ext cx="8238744" cy="646331"/>
          </a:xfrm>
          <a:prstGeom prst="rect">
            <a:avLst/>
          </a:prstGeom>
          <a:noFill/>
        </p:spPr>
        <p:txBody>
          <a:bodyPr wrap="square" lIns="0" numCol="1" rtlCol="0">
            <a:spAutoFit/>
          </a:bodyPr>
          <a:lstStyle/>
          <a:p>
            <a:pPr algn="ctr"/>
            <a:r>
              <a:rPr lang="en-US" dirty="0">
                <a:solidFill>
                  <a:srgbClr val="00367C"/>
                </a:solidFill>
                <a:latin typeface="Arial" panose="020B0604020202020204" pitchFamily="34" charset="0"/>
                <a:cs typeface="Arial" panose="020B0604020202020204" pitchFamily="34" charset="0"/>
              </a:rPr>
              <a:t>Net Lease Investments May Offer Increasing Cash Flows through </a:t>
            </a:r>
          </a:p>
          <a:p>
            <a:pPr algn="ctr"/>
            <a:r>
              <a:rPr lang="en-US" dirty="0">
                <a:solidFill>
                  <a:srgbClr val="00367C"/>
                </a:solidFill>
                <a:latin typeface="Arial" panose="020B0604020202020204" pitchFamily="34" charset="0"/>
                <a:cs typeface="Arial" panose="020B0604020202020204" pitchFamily="34" charset="0"/>
              </a:rPr>
              <a:t>Various Economic Environments</a:t>
            </a:r>
          </a:p>
        </p:txBody>
      </p:sp>
      <p:graphicFrame>
        <p:nvGraphicFramePr>
          <p:cNvPr id="58" name="Chart 57"/>
          <p:cNvGraphicFramePr>
            <a:graphicFrameLocks/>
          </p:cNvGraphicFramePr>
          <p:nvPr>
            <p:extLst>
              <p:ext uri="{D42A27DB-BD31-4B8C-83A1-F6EECF244321}">
                <p14:modId xmlns:p14="http://schemas.microsoft.com/office/powerpoint/2010/main" val="3935277536"/>
              </p:ext>
            </p:extLst>
          </p:nvPr>
        </p:nvGraphicFramePr>
        <p:xfrm>
          <a:off x="379432" y="2111695"/>
          <a:ext cx="3992409" cy="3903419"/>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Box 42">
            <a:extLst>
              <a:ext uri="{FF2B5EF4-FFF2-40B4-BE49-F238E27FC236}">
                <a16:creationId xmlns:a16="http://schemas.microsoft.com/office/drawing/2014/main" id="{5DC447F8-F6BF-764F-BF8E-8A5A50C68DAD}"/>
              </a:ext>
            </a:extLst>
          </p:cNvPr>
          <p:cNvSpPr txBox="1"/>
          <p:nvPr/>
        </p:nvSpPr>
        <p:spPr>
          <a:xfrm>
            <a:off x="369324" y="5744829"/>
            <a:ext cx="3880672" cy="200055"/>
          </a:xfrm>
          <a:prstGeom prst="rect">
            <a:avLst/>
          </a:prstGeom>
          <a:noFill/>
        </p:spPr>
        <p:txBody>
          <a:bodyPr wrap="square" numCol="1" anchor="b">
            <a:spAutoFit/>
          </a:bodyPr>
          <a:lstStyle/>
          <a:p>
            <a:pPr eaLnBrk="1" hangingPunct="1">
              <a:spcBef>
                <a:spcPts val="0"/>
              </a:spcBef>
              <a:spcAft>
                <a:spcPts val="0"/>
              </a:spcAft>
              <a:defRPr/>
            </a:pPr>
            <a:r>
              <a:rPr lang="en-US" sz="700" dirty="0">
                <a:solidFill>
                  <a:schemeClr val="bg1">
                    <a:lumMod val="50000"/>
                  </a:schemeClr>
                </a:solidFill>
                <a:latin typeface="Arial" charset="0"/>
                <a:ea typeface="Arial" charset="0"/>
                <a:cs typeface="Arial" charset="0"/>
              </a:rPr>
              <a:t>Sources: PwC Real Estate Investor Survey, RCA; data as of March 31, 2020</a:t>
            </a:r>
          </a:p>
        </p:txBody>
      </p:sp>
      <p:grpSp>
        <p:nvGrpSpPr>
          <p:cNvPr id="4" name="Group 3"/>
          <p:cNvGrpSpPr/>
          <p:nvPr/>
        </p:nvGrpSpPr>
        <p:grpSpPr>
          <a:xfrm>
            <a:off x="4645152" y="1993392"/>
            <a:ext cx="4258509" cy="4004062"/>
            <a:chOff x="4581940" y="1915475"/>
            <a:chExt cx="4258509" cy="4004062"/>
          </a:xfrm>
        </p:grpSpPr>
        <p:sp>
          <p:nvSpPr>
            <p:cNvPr id="55" name="Rectangle 54">
              <a:extLst>
                <a:ext uri="{FF2B5EF4-FFF2-40B4-BE49-F238E27FC236}">
                  <a16:creationId xmlns:a16="http://schemas.microsoft.com/office/drawing/2014/main" id="{E4980024-472B-204D-B32B-8476EDB96A14}"/>
                </a:ext>
              </a:extLst>
            </p:cNvPr>
            <p:cNvSpPr/>
            <p:nvPr/>
          </p:nvSpPr>
          <p:spPr>
            <a:xfrm>
              <a:off x="4608095" y="1915475"/>
              <a:ext cx="4206199" cy="40040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5" name="Content Placeholder 2">
              <a:extLst>
                <a:ext uri="{FF2B5EF4-FFF2-40B4-BE49-F238E27FC236}">
                  <a16:creationId xmlns:a16="http://schemas.microsoft.com/office/drawing/2014/main" id="{A936CD28-2D15-7A4E-9AC2-41E2CB95D36C}"/>
                </a:ext>
              </a:extLst>
            </p:cNvPr>
            <p:cNvSpPr txBox="1">
              <a:spLocks/>
            </p:cNvSpPr>
            <p:nvPr/>
          </p:nvSpPr>
          <p:spPr>
            <a:xfrm>
              <a:off x="4724833" y="2194560"/>
              <a:ext cx="4115616" cy="1615815"/>
            </a:xfrm>
            <a:prstGeom prst="rect">
              <a:avLst/>
            </a:prstGeom>
          </p:spPr>
          <p:txBody>
            <a:bodyPr wrap="square" lIns="91430" tIns="45714" rIns="91430" bIns="45714" numCol="1">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b="1" kern="1200" dirty="0" smtClean="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lang="en-US" sz="1800" kern="1200" baseline="0" dirty="0" smtClean="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lvl="1" indent="-171450" eaLnBrk="0" hangingPunct="0">
                <a:spcBef>
                  <a:spcPts val="600"/>
                </a:spcBef>
                <a:spcAft>
                  <a:spcPts val="300"/>
                </a:spcAft>
                <a:buClr>
                  <a:srgbClr val="000000"/>
                </a:buClr>
                <a:buSzPct val="150000"/>
                <a:buFont typeface="Arial" panose="020B0604020202020204" pitchFamily="34" charset="0"/>
                <a:buChar char="•"/>
                <a:defRPr/>
              </a:pPr>
              <a:r>
                <a:rPr lang="en-US" sz="1400" b="0" dirty="0">
                  <a:solidFill>
                    <a:schemeClr val="tx1">
                      <a:lumMod val="75000"/>
                      <a:lumOff val="25000"/>
                    </a:schemeClr>
                  </a:solidFill>
                  <a:latin typeface="Arial Narrow" panose="020B0606020202030204" pitchFamily="34" charset="0"/>
                  <a:cs typeface="Arial" panose="020B0604020202020204" pitchFamily="34" charset="0"/>
                </a:rPr>
                <a:t>Potential to mitigate volatility associated with market disruptions and economic recessions</a:t>
              </a:r>
            </a:p>
            <a:p>
              <a:pPr marL="171450" lvl="1" indent="-171450" eaLnBrk="0" hangingPunct="0">
                <a:spcBef>
                  <a:spcPts val="600"/>
                </a:spcBef>
                <a:spcAft>
                  <a:spcPts val="300"/>
                </a:spcAft>
                <a:buClr>
                  <a:srgbClr val="000000"/>
                </a:buClr>
                <a:buSzPct val="150000"/>
                <a:buFont typeface="Arial" panose="020B0604020202020204" pitchFamily="34" charset="0"/>
                <a:buChar char="•"/>
                <a:defRPr/>
              </a:pPr>
              <a:r>
                <a:rPr lang="en-US" sz="1400" b="0" dirty="0">
                  <a:solidFill>
                    <a:schemeClr val="tx1">
                      <a:lumMod val="75000"/>
                      <a:lumOff val="25000"/>
                    </a:schemeClr>
                  </a:solidFill>
                  <a:latin typeface="Arial Narrow" panose="020B0606020202030204" pitchFamily="34" charset="0"/>
                  <a:cs typeface="Arial" panose="020B0604020202020204" pitchFamily="34" charset="0"/>
                </a:rPr>
                <a:t>Minimal on-going capital requirements with expenses borne by tenant</a:t>
              </a:r>
            </a:p>
            <a:p>
              <a:pPr marL="171450" lvl="1" indent="-171450" eaLnBrk="0" hangingPunct="0">
                <a:spcBef>
                  <a:spcPts val="600"/>
                </a:spcBef>
                <a:spcAft>
                  <a:spcPts val="300"/>
                </a:spcAft>
                <a:buClr>
                  <a:srgbClr val="000000"/>
                </a:buClr>
                <a:buSzPct val="150000"/>
                <a:buFont typeface="Arial" panose="020B0604020202020204" pitchFamily="34" charset="0"/>
                <a:buChar char="•"/>
                <a:defRPr/>
              </a:pPr>
              <a:r>
                <a:rPr lang="en-US" sz="1400" b="0" dirty="0">
                  <a:solidFill>
                    <a:schemeClr val="tx1">
                      <a:lumMod val="75000"/>
                      <a:lumOff val="25000"/>
                    </a:schemeClr>
                  </a:solidFill>
                  <a:latin typeface="Arial Narrow" panose="020B0606020202030204" pitchFamily="34" charset="0"/>
                  <a:cs typeface="Arial" panose="020B0604020202020204" pitchFamily="34" charset="0"/>
                </a:rPr>
                <a:t>Typically escalating rents provide potential inflation hedge and generate growth in cash flow</a:t>
              </a:r>
            </a:p>
          </p:txBody>
        </p:sp>
        <p:cxnSp>
          <p:nvCxnSpPr>
            <p:cNvPr id="112" name="Straight Arrow Connector 111"/>
            <p:cNvCxnSpPr/>
            <p:nvPr/>
          </p:nvCxnSpPr>
          <p:spPr>
            <a:xfrm flipV="1">
              <a:off x="4693730" y="3925247"/>
              <a:ext cx="3921756" cy="1140566"/>
            </a:xfrm>
            <a:prstGeom prst="straightConnector1">
              <a:avLst/>
            </a:prstGeom>
            <a:ln w="6350">
              <a:solidFill>
                <a:srgbClr val="00367C"/>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8523007" y="4239992"/>
              <a:ext cx="131603" cy="1225296"/>
            </a:xfrm>
            <a:custGeom>
              <a:avLst/>
              <a:gdLst>
                <a:gd name="connsiteX0" fmla="*/ 0 w 166376"/>
                <a:gd name="connsiteY0" fmla="*/ 0 h 1325880"/>
                <a:gd name="connsiteX1" fmla="*/ 166376 w 166376"/>
                <a:gd name="connsiteY1" fmla="*/ 0 h 1325880"/>
                <a:gd name="connsiteX2" fmla="*/ 166376 w 166376"/>
                <a:gd name="connsiteY2" fmla="*/ 1325880 h 1325880"/>
                <a:gd name="connsiteX3" fmla="*/ 0 w 166376"/>
                <a:gd name="connsiteY3" fmla="*/ 1325880 h 1325880"/>
                <a:gd name="connsiteX4" fmla="*/ 0 w 166376"/>
                <a:gd name="connsiteY4" fmla="*/ 0 h 1325880"/>
                <a:gd name="connsiteX0" fmla="*/ 0 w 166376"/>
                <a:gd name="connsiteY0" fmla="*/ 141288 h 1325880"/>
                <a:gd name="connsiteX1" fmla="*/ 166376 w 166376"/>
                <a:gd name="connsiteY1" fmla="*/ 0 h 1325880"/>
                <a:gd name="connsiteX2" fmla="*/ 166376 w 166376"/>
                <a:gd name="connsiteY2" fmla="*/ 1325880 h 1325880"/>
                <a:gd name="connsiteX3" fmla="*/ 0 w 166376"/>
                <a:gd name="connsiteY3" fmla="*/ 1325880 h 1325880"/>
                <a:gd name="connsiteX4" fmla="*/ 0 w 166376"/>
                <a:gd name="connsiteY4" fmla="*/ 141288 h 1325880"/>
                <a:gd name="connsiteX0" fmla="*/ 1587 w 166376"/>
                <a:gd name="connsiteY0" fmla="*/ 147638 h 1325880"/>
                <a:gd name="connsiteX1" fmla="*/ 166376 w 166376"/>
                <a:gd name="connsiteY1" fmla="*/ 0 h 1325880"/>
                <a:gd name="connsiteX2" fmla="*/ 166376 w 166376"/>
                <a:gd name="connsiteY2" fmla="*/ 1325880 h 1325880"/>
                <a:gd name="connsiteX3" fmla="*/ 0 w 166376"/>
                <a:gd name="connsiteY3" fmla="*/ 1325880 h 1325880"/>
                <a:gd name="connsiteX4" fmla="*/ 1587 w 166376"/>
                <a:gd name="connsiteY4" fmla="*/ 147638 h 1325880"/>
                <a:gd name="connsiteX0" fmla="*/ 1587 w 166376"/>
                <a:gd name="connsiteY0" fmla="*/ 227933 h 1325880"/>
                <a:gd name="connsiteX1" fmla="*/ 166376 w 166376"/>
                <a:gd name="connsiteY1" fmla="*/ 0 h 1325880"/>
                <a:gd name="connsiteX2" fmla="*/ 166376 w 166376"/>
                <a:gd name="connsiteY2" fmla="*/ 1325880 h 1325880"/>
                <a:gd name="connsiteX3" fmla="*/ 0 w 166376"/>
                <a:gd name="connsiteY3" fmla="*/ 1325880 h 1325880"/>
                <a:gd name="connsiteX4" fmla="*/ 1587 w 166376"/>
                <a:gd name="connsiteY4" fmla="*/ 227933 h 1325880"/>
                <a:gd name="connsiteX0" fmla="*/ 1587 w 166376"/>
                <a:gd name="connsiteY0" fmla="*/ 227933 h 1325880"/>
                <a:gd name="connsiteX1" fmla="*/ 166376 w 166376"/>
                <a:gd name="connsiteY1" fmla="*/ 0 h 1325880"/>
                <a:gd name="connsiteX2" fmla="*/ 141885 w 166376"/>
                <a:gd name="connsiteY2" fmla="*/ 1325880 h 1325880"/>
                <a:gd name="connsiteX3" fmla="*/ 0 w 166376"/>
                <a:gd name="connsiteY3" fmla="*/ 1325880 h 1325880"/>
                <a:gd name="connsiteX4" fmla="*/ 1587 w 166376"/>
                <a:gd name="connsiteY4" fmla="*/ 227933 h 1325880"/>
                <a:gd name="connsiteX0" fmla="*/ 1587 w 141885"/>
                <a:gd name="connsiteY0" fmla="*/ 217227 h 1315174"/>
                <a:gd name="connsiteX1" fmla="*/ 133721 w 141885"/>
                <a:gd name="connsiteY1" fmla="*/ 0 h 1315174"/>
                <a:gd name="connsiteX2" fmla="*/ 141885 w 141885"/>
                <a:gd name="connsiteY2" fmla="*/ 1315174 h 1315174"/>
                <a:gd name="connsiteX3" fmla="*/ 0 w 141885"/>
                <a:gd name="connsiteY3" fmla="*/ 1315174 h 1315174"/>
                <a:gd name="connsiteX4" fmla="*/ 1587 w 141885"/>
                <a:gd name="connsiteY4" fmla="*/ 217227 h 1315174"/>
                <a:gd name="connsiteX0" fmla="*/ 1587 w 148416"/>
                <a:gd name="connsiteY0" fmla="*/ 217227 h 1315174"/>
                <a:gd name="connsiteX1" fmla="*/ 133721 w 148416"/>
                <a:gd name="connsiteY1" fmla="*/ 0 h 1315174"/>
                <a:gd name="connsiteX2" fmla="*/ 148416 w 148416"/>
                <a:gd name="connsiteY2" fmla="*/ 1309822 h 1315174"/>
                <a:gd name="connsiteX3" fmla="*/ 0 w 148416"/>
                <a:gd name="connsiteY3" fmla="*/ 1315174 h 1315174"/>
                <a:gd name="connsiteX4" fmla="*/ 1587 w 148416"/>
                <a:gd name="connsiteY4" fmla="*/ 217227 h 1315174"/>
                <a:gd name="connsiteX0" fmla="*/ 1587 w 135354"/>
                <a:gd name="connsiteY0" fmla="*/ 217227 h 1315174"/>
                <a:gd name="connsiteX1" fmla="*/ 133721 w 135354"/>
                <a:gd name="connsiteY1" fmla="*/ 0 h 1315174"/>
                <a:gd name="connsiteX2" fmla="*/ 135354 w 135354"/>
                <a:gd name="connsiteY2" fmla="*/ 1309822 h 1315174"/>
                <a:gd name="connsiteX3" fmla="*/ 0 w 135354"/>
                <a:gd name="connsiteY3" fmla="*/ 1315174 h 1315174"/>
                <a:gd name="connsiteX4" fmla="*/ 1587 w 135354"/>
                <a:gd name="connsiteY4" fmla="*/ 217227 h 1315174"/>
                <a:gd name="connsiteX0" fmla="*/ 1587 w 135354"/>
                <a:gd name="connsiteY0" fmla="*/ 201166 h 1299113"/>
                <a:gd name="connsiteX1" fmla="*/ 128823 w 135354"/>
                <a:gd name="connsiteY1" fmla="*/ 0 h 1299113"/>
                <a:gd name="connsiteX2" fmla="*/ 135354 w 135354"/>
                <a:gd name="connsiteY2" fmla="*/ 1293761 h 1299113"/>
                <a:gd name="connsiteX3" fmla="*/ 0 w 135354"/>
                <a:gd name="connsiteY3" fmla="*/ 1299113 h 1299113"/>
                <a:gd name="connsiteX4" fmla="*/ 1587 w 135354"/>
                <a:gd name="connsiteY4" fmla="*/ 201166 h 1299113"/>
                <a:gd name="connsiteX0" fmla="*/ 1587 w 135354"/>
                <a:gd name="connsiteY0" fmla="*/ 201166 h 1299113"/>
                <a:gd name="connsiteX1" fmla="*/ 133722 w 135354"/>
                <a:gd name="connsiteY1" fmla="*/ 0 h 1299113"/>
                <a:gd name="connsiteX2" fmla="*/ 135354 w 135354"/>
                <a:gd name="connsiteY2" fmla="*/ 1293761 h 1299113"/>
                <a:gd name="connsiteX3" fmla="*/ 0 w 135354"/>
                <a:gd name="connsiteY3" fmla="*/ 1299113 h 1299113"/>
                <a:gd name="connsiteX4" fmla="*/ 1587 w 135354"/>
                <a:gd name="connsiteY4" fmla="*/ 201166 h 1299113"/>
                <a:gd name="connsiteX0" fmla="*/ 1587 w 135354"/>
                <a:gd name="connsiteY0" fmla="*/ 57488 h 1299113"/>
                <a:gd name="connsiteX1" fmla="*/ 133722 w 135354"/>
                <a:gd name="connsiteY1" fmla="*/ 0 h 1299113"/>
                <a:gd name="connsiteX2" fmla="*/ 135354 w 135354"/>
                <a:gd name="connsiteY2" fmla="*/ 1293761 h 1299113"/>
                <a:gd name="connsiteX3" fmla="*/ 0 w 135354"/>
                <a:gd name="connsiteY3" fmla="*/ 1299113 h 1299113"/>
                <a:gd name="connsiteX4" fmla="*/ 1587 w 135354"/>
                <a:gd name="connsiteY4" fmla="*/ 57488 h 129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54" h="1299113">
                  <a:moveTo>
                    <a:pt x="1587" y="57488"/>
                  </a:moveTo>
                  <a:lnTo>
                    <a:pt x="133722" y="0"/>
                  </a:lnTo>
                  <a:cubicBezTo>
                    <a:pt x="136443" y="438391"/>
                    <a:pt x="132633" y="855370"/>
                    <a:pt x="135354" y="1293761"/>
                  </a:cubicBezTo>
                  <a:lnTo>
                    <a:pt x="0" y="1299113"/>
                  </a:lnTo>
                  <a:lnTo>
                    <a:pt x="1587" y="57488"/>
                  </a:lnTo>
                  <a:close/>
                </a:path>
              </a:pathLst>
            </a:custGeom>
            <a:solidFill>
              <a:schemeClr val="bg1"/>
            </a:solidFill>
          </p:spPr>
          <p:txBody>
            <a:bodyPr wrap="square" numCol="1" rtlCol="0">
              <a:spAutoFit/>
            </a:bodyPr>
            <a:lstStyle/>
            <a:p>
              <a:pPr algn="ctr"/>
              <a:endParaRPr lang="en-US" sz="1100" cap="all" dirty="0">
                <a:latin typeface="Arial Narrow" panose="020B0606020202030204" pitchFamily="34" charset="0"/>
                <a:cs typeface="Arial" panose="020B0604020202020204" pitchFamily="34" charset="0"/>
              </a:endParaRPr>
            </a:p>
          </p:txBody>
        </p:sp>
        <p:cxnSp>
          <p:nvCxnSpPr>
            <p:cNvPr id="6" name="Straight Arrow Connector 5"/>
            <p:cNvCxnSpPr/>
            <p:nvPr/>
          </p:nvCxnSpPr>
          <p:spPr>
            <a:xfrm flipV="1">
              <a:off x="8517630" y="4209395"/>
              <a:ext cx="193558" cy="86252"/>
            </a:xfrm>
            <a:prstGeom prst="straightConnector1">
              <a:avLst/>
            </a:prstGeom>
            <a:ln w="1270">
              <a:solidFill>
                <a:srgbClr val="00367C"/>
              </a:solidFill>
              <a:tailEnd type="triangle"/>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4698204" y="5518076"/>
              <a:ext cx="3972481" cy="400110"/>
              <a:chOff x="4944979" y="4164681"/>
              <a:chExt cx="3972481" cy="334000"/>
            </a:xfrm>
          </p:grpSpPr>
          <p:cxnSp>
            <p:nvCxnSpPr>
              <p:cNvPr id="82" name="Straight Arrow Connector 81"/>
              <p:cNvCxnSpPr/>
              <p:nvPr/>
            </p:nvCxnSpPr>
            <p:spPr>
              <a:xfrm>
                <a:off x="4944979" y="4273230"/>
                <a:ext cx="3972481" cy="0"/>
              </a:xfrm>
              <a:prstGeom prst="straightConnector1">
                <a:avLst/>
              </a:prstGeom>
              <a:ln w="6350">
                <a:solidFill>
                  <a:srgbClr val="00367C"/>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6146619" y="4164681"/>
                <a:ext cx="1645920" cy="334000"/>
              </a:xfrm>
              <a:prstGeom prst="rect">
                <a:avLst/>
              </a:prstGeom>
              <a:solidFill>
                <a:schemeClr val="bg1">
                  <a:lumMod val="95000"/>
                </a:schemeClr>
              </a:solidFill>
            </p:spPr>
            <p:txBody>
              <a:bodyPr wrap="square" numCol="1">
                <a:spAutoFit/>
              </a:bodyPr>
              <a:lstStyle/>
              <a:p>
                <a:pPr algn="ctr"/>
                <a:r>
                  <a:rPr lang="en-US" sz="1000" b="1" dirty="0">
                    <a:solidFill>
                      <a:srgbClr val="00367C"/>
                    </a:solidFill>
                    <a:latin typeface="Arial Narrow" panose="020B0606020202030204" pitchFamily="34" charset="0"/>
                  </a:rPr>
                  <a:t>No Property Level Expenses</a:t>
                </a:r>
                <a:br>
                  <a:rPr lang="en-US" sz="1000" b="1" dirty="0">
                    <a:solidFill>
                      <a:srgbClr val="00367C"/>
                    </a:solidFill>
                    <a:latin typeface="Arial Narrow" panose="020B0606020202030204" pitchFamily="34" charset="0"/>
                  </a:rPr>
                </a:br>
                <a:r>
                  <a:rPr lang="en-US" sz="1000" b="1" dirty="0">
                    <a:solidFill>
                      <a:srgbClr val="00367C"/>
                    </a:solidFill>
                    <a:latin typeface="Arial Narrow" panose="020B0606020202030204" pitchFamily="34" charset="0"/>
                  </a:rPr>
                  <a:t>(NNN Lease)</a:t>
                </a:r>
              </a:p>
            </p:txBody>
          </p:sp>
        </p:grpSp>
        <p:grpSp>
          <p:nvGrpSpPr>
            <p:cNvPr id="7" name="Group 6"/>
            <p:cNvGrpSpPr/>
            <p:nvPr/>
          </p:nvGrpSpPr>
          <p:grpSpPr>
            <a:xfrm>
              <a:off x="4581940" y="3788445"/>
              <a:ext cx="4154574" cy="2050397"/>
              <a:chOff x="4581940" y="3788445"/>
              <a:chExt cx="4154574" cy="2050397"/>
            </a:xfrm>
          </p:grpSpPr>
          <p:graphicFrame>
            <p:nvGraphicFramePr>
              <p:cNvPr id="41" name="Chart 40"/>
              <p:cNvGraphicFramePr/>
              <p:nvPr>
                <p:extLst>
                  <p:ext uri="{D42A27DB-BD31-4B8C-83A1-F6EECF244321}">
                    <p14:modId xmlns:p14="http://schemas.microsoft.com/office/powerpoint/2010/main" val="1822023805"/>
                  </p:ext>
                </p:extLst>
              </p:nvPr>
            </p:nvGraphicFramePr>
            <p:xfrm>
              <a:off x="4581940" y="3788445"/>
              <a:ext cx="4154574" cy="2050397"/>
            </p:xfrm>
            <a:graphic>
              <a:graphicData uri="http://schemas.openxmlformats.org/drawingml/2006/chart">
                <c:chart xmlns:c="http://schemas.openxmlformats.org/drawingml/2006/chart" xmlns:r="http://schemas.openxmlformats.org/officeDocument/2006/relationships" r:id="rId4"/>
              </a:graphicData>
            </a:graphic>
          </p:graphicFrame>
          <p:sp>
            <p:nvSpPr>
              <p:cNvPr id="64" name="TextBox 63"/>
              <p:cNvSpPr txBox="1"/>
              <p:nvPr/>
            </p:nvSpPr>
            <p:spPr>
              <a:xfrm>
                <a:off x="4698203" y="5330346"/>
                <a:ext cx="545553" cy="123111"/>
              </a:xfrm>
              <a:prstGeom prst="rect">
                <a:avLst/>
              </a:prstGeom>
              <a:noFill/>
            </p:spPr>
            <p:txBody>
              <a:bodyPr wrap="square" lIns="0" tIns="0" rIns="0" bIns="0" numCol="1" rtlCol="0">
                <a:spAutoFit/>
              </a:bodyPr>
              <a:lstStyle/>
              <a:p>
                <a:pPr algn="ctr"/>
                <a:r>
                  <a:rPr lang="en-US" sz="800" b="1" dirty="0">
                    <a:solidFill>
                      <a:srgbClr val="63C6E7"/>
                    </a:solidFill>
                    <a:latin typeface="Arial" panose="020B0604020202020204" pitchFamily="34" charset="0"/>
                    <a:cs typeface="Arial" panose="020B0604020202020204" pitchFamily="34" charset="0"/>
                  </a:rPr>
                  <a:t>Year 1</a:t>
                </a:r>
              </a:p>
            </p:txBody>
          </p:sp>
          <p:sp>
            <p:nvSpPr>
              <p:cNvPr id="67" name="TextBox 66"/>
              <p:cNvSpPr txBox="1"/>
              <p:nvPr/>
            </p:nvSpPr>
            <p:spPr>
              <a:xfrm>
                <a:off x="6375236" y="4875510"/>
                <a:ext cx="581575" cy="123111"/>
              </a:xfrm>
              <a:prstGeom prst="rect">
                <a:avLst/>
              </a:prstGeom>
              <a:noFill/>
            </p:spPr>
            <p:txBody>
              <a:bodyPr wrap="square" lIns="0" tIns="0" rIns="0" bIns="0" numCol="1" rtlCol="0">
                <a:spAutoFit/>
              </a:bodyPr>
              <a:lstStyle/>
              <a:p>
                <a:pPr algn="ctr"/>
                <a:r>
                  <a:rPr lang="en-US" sz="800" b="1" dirty="0">
                    <a:solidFill>
                      <a:srgbClr val="63C6E7"/>
                    </a:solidFill>
                    <a:latin typeface="Arial" panose="020B0604020202020204" pitchFamily="34" charset="0"/>
                    <a:cs typeface="Arial" panose="020B0604020202020204" pitchFamily="34" charset="0"/>
                  </a:rPr>
                  <a:t>Year 4</a:t>
                </a:r>
              </a:p>
            </p:txBody>
          </p:sp>
          <p:sp>
            <p:nvSpPr>
              <p:cNvPr id="68" name="TextBox 67"/>
              <p:cNvSpPr txBox="1"/>
              <p:nvPr/>
            </p:nvSpPr>
            <p:spPr>
              <a:xfrm>
                <a:off x="6936617" y="4713876"/>
                <a:ext cx="579497" cy="123111"/>
              </a:xfrm>
              <a:prstGeom prst="rect">
                <a:avLst/>
              </a:prstGeom>
              <a:noFill/>
            </p:spPr>
            <p:txBody>
              <a:bodyPr wrap="square" lIns="0" tIns="0" rIns="0" bIns="0" numCol="1" rtlCol="0">
                <a:spAutoFit/>
              </a:bodyPr>
              <a:lstStyle/>
              <a:p>
                <a:pPr algn="ctr"/>
                <a:r>
                  <a:rPr lang="en-US" sz="800" b="1" dirty="0">
                    <a:solidFill>
                      <a:srgbClr val="63C6E7"/>
                    </a:solidFill>
                    <a:latin typeface="Arial" panose="020B0604020202020204" pitchFamily="34" charset="0"/>
                    <a:cs typeface="Arial" panose="020B0604020202020204" pitchFamily="34" charset="0"/>
                  </a:rPr>
                  <a:t>Year 5</a:t>
                </a:r>
              </a:p>
            </p:txBody>
          </p:sp>
          <p:sp>
            <p:nvSpPr>
              <p:cNvPr id="69" name="TextBox 68"/>
              <p:cNvSpPr txBox="1"/>
              <p:nvPr/>
            </p:nvSpPr>
            <p:spPr>
              <a:xfrm>
                <a:off x="7496395" y="4555483"/>
                <a:ext cx="550862" cy="123111"/>
              </a:xfrm>
              <a:prstGeom prst="rect">
                <a:avLst/>
              </a:prstGeom>
              <a:noFill/>
            </p:spPr>
            <p:txBody>
              <a:bodyPr wrap="square" lIns="0" tIns="0" rIns="0" bIns="0" numCol="1" rtlCol="0">
                <a:spAutoFit/>
              </a:bodyPr>
              <a:lstStyle/>
              <a:p>
                <a:pPr algn="ctr"/>
                <a:r>
                  <a:rPr lang="en-US" sz="800" b="1" dirty="0">
                    <a:solidFill>
                      <a:srgbClr val="63C6E7"/>
                    </a:solidFill>
                    <a:latin typeface="Arial" panose="020B0604020202020204" pitchFamily="34" charset="0"/>
                    <a:cs typeface="Arial" panose="020B0604020202020204" pitchFamily="34" charset="0"/>
                  </a:rPr>
                  <a:t>Year 6</a:t>
                </a:r>
              </a:p>
            </p:txBody>
          </p:sp>
          <p:sp>
            <p:nvSpPr>
              <p:cNvPr id="70" name="TextBox 69"/>
              <p:cNvSpPr txBox="1"/>
              <p:nvPr/>
            </p:nvSpPr>
            <p:spPr>
              <a:xfrm>
                <a:off x="8069196" y="4405219"/>
                <a:ext cx="498781" cy="123111"/>
              </a:xfrm>
              <a:prstGeom prst="rect">
                <a:avLst/>
              </a:prstGeom>
              <a:noFill/>
            </p:spPr>
            <p:txBody>
              <a:bodyPr wrap="square" lIns="0" tIns="0" rIns="0" bIns="0" numCol="1" rtlCol="0">
                <a:spAutoFit/>
              </a:bodyPr>
              <a:lstStyle/>
              <a:p>
                <a:pPr algn="ctr"/>
                <a:r>
                  <a:rPr lang="en-US" sz="800" b="1" dirty="0">
                    <a:solidFill>
                      <a:srgbClr val="63C6E7"/>
                    </a:solidFill>
                    <a:latin typeface="Arial" panose="020B0604020202020204" pitchFamily="34" charset="0"/>
                    <a:cs typeface="Arial" panose="020B0604020202020204" pitchFamily="34" charset="0"/>
                  </a:rPr>
                  <a:t>Year 7</a:t>
                </a:r>
              </a:p>
            </p:txBody>
          </p:sp>
          <p:sp>
            <p:nvSpPr>
              <p:cNvPr id="66" name="TextBox 65"/>
              <p:cNvSpPr txBox="1"/>
              <p:nvPr/>
            </p:nvSpPr>
            <p:spPr>
              <a:xfrm>
                <a:off x="5809193" y="5036303"/>
                <a:ext cx="561290" cy="123111"/>
              </a:xfrm>
              <a:prstGeom prst="rect">
                <a:avLst/>
              </a:prstGeom>
              <a:noFill/>
            </p:spPr>
            <p:txBody>
              <a:bodyPr wrap="square" lIns="0" tIns="0" rIns="0" bIns="0" numCol="1" rtlCol="0">
                <a:spAutoFit/>
              </a:bodyPr>
              <a:lstStyle/>
              <a:p>
                <a:pPr algn="ctr"/>
                <a:r>
                  <a:rPr lang="en-US" sz="800" b="1" dirty="0">
                    <a:solidFill>
                      <a:srgbClr val="63C6E7"/>
                    </a:solidFill>
                    <a:latin typeface="Arial" panose="020B0604020202020204" pitchFamily="34" charset="0"/>
                    <a:cs typeface="Arial" panose="020B0604020202020204" pitchFamily="34" charset="0"/>
                  </a:rPr>
                  <a:t>Year 3</a:t>
                </a:r>
              </a:p>
            </p:txBody>
          </p:sp>
          <p:sp>
            <p:nvSpPr>
              <p:cNvPr id="65" name="TextBox 64"/>
              <p:cNvSpPr txBox="1"/>
              <p:nvPr/>
            </p:nvSpPr>
            <p:spPr>
              <a:xfrm>
                <a:off x="5260263" y="5178226"/>
                <a:ext cx="562991" cy="123111"/>
              </a:xfrm>
              <a:prstGeom prst="rect">
                <a:avLst/>
              </a:prstGeom>
              <a:noFill/>
            </p:spPr>
            <p:txBody>
              <a:bodyPr wrap="square" lIns="0" tIns="0" rIns="0" bIns="0" numCol="1" rtlCol="0">
                <a:spAutoFit/>
              </a:bodyPr>
              <a:lstStyle/>
              <a:p>
                <a:pPr algn="ctr"/>
                <a:r>
                  <a:rPr lang="en-US" sz="800" b="1" dirty="0">
                    <a:solidFill>
                      <a:srgbClr val="63C6E7"/>
                    </a:solidFill>
                    <a:latin typeface="Arial" panose="020B0604020202020204" pitchFamily="34" charset="0"/>
                    <a:cs typeface="Arial" panose="020B0604020202020204" pitchFamily="34" charset="0"/>
                  </a:rPr>
                  <a:t>Year 2</a:t>
                </a:r>
              </a:p>
            </p:txBody>
          </p:sp>
          <p:sp>
            <p:nvSpPr>
              <p:cNvPr id="75" name="TextBox 74"/>
              <p:cNvSpPr txBox="1"/>
              <p:nvPr/>
            </p:nvSpPr>
            <p:spPr>
              <a:xfrm>
                <a:off x="4757848" y="5171144"/>
                <a:ext cx="378995" cy="123111"/>
              </a:xfrm>
              <a:prstGeom prst="rect">
                <a:avLst/>
              </a:prstGeom>
              <a:noFill/>
            </p:spPr>
            <p:txBody>
              <a:bodyPr wrap="square" lIns="0" tIns="0" rIns="0" bIns="0" numCol="1" rtlCol="0">
                <a:spAutoFit/>
              </a:bodyPr>
              <a:lstStyle/>
              <a:p>
                <a:pPr algn="ctr"/>
                <a:r>
                  <a:rPr lang="en-US" sz="800" b="1" dirty="0">
                    <a:solidFill>
                      <a:srgbClr val="44546A"/>
                    </a:solidFill>
                    <a:latin typeface="Arial" panose="020B0604020202020204" pitchFamily="34" charset="0"/>
                    <a:cs typeface="Arial" panose="020B0604020202020204" pitchFamily="34" charset="0"/>
                  </a:rPr>
                  <a:t>%</a:t>
                </a:r>
              </a:p>
            </p:txBody>
          </p:sp>
          <p:sp>
            <p:nvSpPr>
              <p:cNvPr id="76" name="TextBox 75"/>
              <p:cNvSpPr txBox="1"/>
              <p:nvPr/>
            </p:nvSpPr>
            <p:spPr>
              <a:xfrm>
                <a:off x="5306778" y="5010618"/>
                <a:ext cx="378995" cy="123111"/>
              </a:xfrm>
              <a:prstGeom prst="rect">
                <a:avLst/>
              </a:prstGeom>
              <a:noFill/>
            </p:spPr>
            <p:txBody>
              <a:bodyPr wrap="square" lIns="0" tIns="0" rIns="0" bIns="0" numCol="1" rtlCol="0">
                <a:spAutoFit/>
              </a:bodyPr>
              <a:lstStyle/>
              <a:p>
                <a:pPr algn="ctr"/>
                <a:r>
                  <a:rPr lang="en-US" sz="800" b="1" dirty="0">
                    <a:solidFill>
                      <a:srgbClr val="44546A"/>
                    </a:solidFill>
                    <a:latin typeface="Arial" panose="020B0604020202020204" pitchFamily="34" charset="0"/>
                    <a:cs typeface="Arial" panose="020B0604020202020204" pitchFamily="34" charset="0"/>
                  </a:rPr>
                  <a:t>%</a:t>
                </a:r>
              </a:p>
            </p:txBody>
          </p:sp>
          <p:sp>
            <p:nvSpPr>
              <p:cNvPr id="78" name="TextBox 77"/>
              <p:cNvSpPr txBox="1"/>
              <p:nvPr/>
            </p:nvSpPr>
            <p:spPr>
              <a:xfrm>
                <a:off x="5853769" y="4833305"/>
                <a:ext cx="378995" cy="123111"/>
              </a:xfrm>
              <a:prstGeom prst="rect">
                <a:avLst/>
              </a:prstGeom>
              <a:noFill/>
            </p:spPr>
            <p:txBody>
              <a:bodyPr wrap="square" lIns="0" tIns="0" rIns="0" bIns="0" numCol="1" rtlCol="0">
                <a:spAutoFit/>
              </a:bodyPr>
              <a:lstStyle/>
              <a:p>
                <a:pPr algn="ctr"/>
                <a:r>
                  <a:rPr lang="en-US" sz="800" b="1" dirty="0">
                    <a:solidFill>
                      <a:srgbClr val="44546A"/>
                    </a:solidFill>
                    <a:latin typeface="Arial" panose="020B0604020202020204" pitchFamily="34" charset="0"/>
                    <a:cs typeface="Arial" panose="020B0604020202020204" pitchFamily="34" charset="0"/>
                  </a:rPr>
                  <a:t>%</a:t>
                </a:r>
              </a:p>
            </p:txBody>
          </p:sp>
          <p:sp>
            <p:nvSpPr>
              <p:cNvPr id="79" name="TextBox 78"/>
              <p:cNvSpPr txBox="1"/>
              <p:nvPr/>
            </p:nvSpPr>
            <p:spPr>
              <a:xfrm>
                <a:off x="6416726" y="4684997"/>
                <a:ext cx="378995" cy="123111"/>
              </a:xfrm>
              <a:prstGeom prst="rect">
                <a:avLst/>
              </a:prstGeom>
              <a:noFill/>
            </p:spPr>
            <p:txBody>
              <a:bodyPr wrap="square" lIns="0" tIns="0" rIns="0" bIns="0" numCol="1" rtlCol="0">
                <a:spAutoFit/>
              </a:bodyPr>
              <a:lstStyle/>
              <a:p>
                <a:pPr algn="ctr"/>
                <a:r>
                  <a:rPr lang="en-US" sz="800" b="1" dirty="0">
                    <a:solidFill>
                      <a:srgbClr val="44546A"/>
                    </a:solidFill>
                    <a:latin typeface="Arial" panose="020B0604020202020204" pitchFamily="34" charset="0"/>
                    <a:cs typeface="Arial" panose="020B0604020202020204" pitchFamily="34" charset="0"/>
                  </a:rPr>
                  <a:t>%</a:t>
                </a:r>
              </a:p>
            </p:txBody>
          </p:sp>
          <p:sp>
            <p:nvSpPr>
              <p:cNvPr id="80" name="TextBox 79"/>
              <p:cNvSpPr txBox="1"/>
              <p:nvPr/>
            </p:nvSpPr>
            <p:spPr>
              <a:xfrm>
                <a:off x="7012673" y="4504229"/>
                <a:ext cx="378995" cy="123111"/>
              </a:xfrm>
              <a:prstGeom prst="rect">
                <a:avLst/>
              </a:prstGeom>
              <a:noFill/>
            </p:spPr>
            <p:txBody>
              <a:bodyPr wrap="square" lIns="0" tIns="0" rIns="0" bIns="0" numCol="1" rtlCol="0">
                <a:spAutoFit/>
              </a:bodyPr>
              <a:lstStyle/>
              <a:p>
                <a:pPr algn="ctr"/>
                <a:r>
                  <a:rPr lang="en-US" sz="800" b="1" dirty="0">
                    <a:solidFill>
                      <a:srgbClr val="44546A"/>
                    </a:solidFill>
                    <a:latin typeface="Arial" panose="020B0604020202020204" pitchFamily="34" charset="0"/>
                    <a:cs typeface="Arial" panose="020B0604020202020204" pitchFamily="34" charset="0"/>
                  </a:rPr>
                  <a:t>%</a:t>
                </a:r>
              </a:p>
            </p:txBody>
          </p:sp>
          <p:sp>
            <p:nvSpPr>
              <p:cNvPr id="81" name="TextBox 80"/>
              <p:cNvSpPr txBox="1"/>
              <p:nvPr/>
            </p:nvSpPr>
            <p:spPr>
              <a:xfrm>
                <a:off x="7552482" y="4341614"/>
                <a:ext cx="378995" cy="123111"/>
              </a:xfrm>
              <a:prstGeom prst="rect">
                <a:avLst/>
              </a:prstGeom>
              <a:noFill/>
            </p:spPr>
            <p:txBody>
              <a:bodyPr wrap="square" lIns="0" tIns="0" rIns="0" bIns="0" numCol="1" rtlCol="0">
                <a:spAutoFit/>
              </a:bodyPr>
              <a:lstStyle/>
              <a:p>
                <a:pPr algn="ctr"/>
                <a:r>
                  <a:rPr lang="en-US" sz="800" b="1" dirty="0">
                    <a:solidFill>
                      <a:srgbClr val="44546A"/>
                    </a:solidFill>
                    <a:latin typeface="Arial" panose="020B0604020202020204" pitchFamily="34" charset="0"/>
                    <a:cs typeface="Arial" panose="020B0604020202020204" pitchFamily="34" charset="0"/>
                  </a:rPr>
                  <a:t>%</a:t>
                </a:r>
              </a:p>
            </p:txBody>
          </p:sp>
          <p:sp>
            <p:nvSpPr>
              <p:cNvPr id="84" name="TextBox 83"/>
              <p:cNvSpPr txBox="1"/>
              <p:nvPr/>
            </p:nvSpPr>
            <p:spPr>
              <a:xfrm>
                <a:off x="8157275" y="4184755"/>
                <a:ext cx="378995" cy="123111"/>
              </a:xfrm>
              <a:prstGeom prst="rect">
                <a:avLst/>
              </a:prstGeom>
              <a:noFill/>
            </p:spPr>
            <p:txBody>
              <a:bodyPr wrap="square" lIns="0" tIns="0" rIns="0" bIns="0" numCol="1" rtlCol="0">
                <a:spAutoFit/>
              </a:bodyPr>
              <a:lstStyle/>
              <a:p>
                <a:pPr algn="ctr"/>
                <a:r>
                  <a:rPr lang="en-US" sz="800" b="1" dirty="0">
                    <a:solidFill>
                      <a:srgbClr val="44546A"/>
                    </a:solidFill>
                    <a:latin typeface="Arial" panose="020B0604020202020204" pitchFamily="34" charset="0"/>
                    <a:cs typeface="Arial" panose="020B0604020202020204" pitchFamily="34" charset="0"/>
                  </a:rPr>
                  <a:t>%</a:t>
                </a:r>
              </a:p>
            </p:txBody>
          </p:sp>
        </p:grpSp>
        <p:cxnSp>
          <p:nvCxnSpPr>
            <p:cNvPr id="88" name="Straight Connector 87"/>
            <p:cNvCxnSpPr/>
            <p:nvPr/>
          </p:nvCxnSpPr>
          <p:spPr>
            <a:xfrm>
              <a:off x="4684944" y="5301337"/>
              <a:ext cx="0" cy="162455"/>
            </a:xfrm>
            <a:prstGeom prst="line">
              <a:avLst/>
            </a:prstGeom>
            <a:ln w="1270">
              <a:solidFill>
                <a:srgbClr val="00367C"/>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4687380" y="5304615"/>
              <a:ext cx="554327" cy="1"/>
            </a:xfrm>
            <a:prstGeom prst="bentConnector3">
              <a:avLst>
                <a:gd name="adj1" fmla="val 50000"/>
              </a:avLst>
            </a:prstGeom>
            <a:ln w="1270">
              <a:solidFill>
                <a:srgbClr val="00367C"/>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4682616" y="5145845"/>
              <a:ext cx="1127907" cy="158770"/>
            </a:xfrm>
            <a:prstGeom prst="bentConnector3">
              <a:avLst>
                <a:gd name="adj1" fmla="val 50000"/>
              </a:avLst>
            </a:prstGeom>
            <a:ln w="1270">
              <a:solidFill>
                <a:srgbClr val="00367C"/>
              </a:solidFill>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flipV="1">
              <a:off x="5807604" y="4974607"/>
              <a:ext cx="557784" cy="164592"/>
            </a:xfrm>
            <a:prstGeom prst="bentConnector3">
              <a:avLst>
                <a:gd name="adj1" fmla="val 338"/>
              </a:avLst>
            </a:prstGeom>
            <a:ln w="1270">
              <a:solidFill>
                <a:srgbClr val="00367C"/>
              </a:solidFill>
            </a:ln>
          </p:spPr>
          <p:style>
            <a:lnRef idx="1">
              <a:schemeClr val="accent1"/>
            </a:lnRef>
            <a:fillRef idx="0">
              <a:schemeClr val="accent1"/>
            </a:fillRef>
            <a:effectRef idx="0">
              <a:schemeClr val="accent1"/>
            </a:effectRef>
            <a:fontRef idx="minor">
              <a:schemeClr val="tx1"/>
            </a:fontRef>
          </p:style>
        </p:cxnSp>
        <p:cxnSp>
          <p:nvCxnSpPr>
            <p:cNvPr id="93" name="Elbow Connector 92"/>
            <p:cNvCxnSpPr/>
            <p:nvPr/>
          </p:nvCxnSpPr>
          <p:spPr>
            <a:xfrm flipV="1">
              <a:off x="6923844" y="4640710"/>
              <a:ext cx="566928" cy="165330"/>
            </a:xfrm>
            <a:prstGeom prst="bentConnector3">
              <a:avLst>
                <a:gd name="adj1" fmla="val 351"/>
              </a:avLst>
            </a:prstGeom>
            <a:ln w="1270">
              <a:solidFill>
                <a:srgbClr val="00367C"/>
              </a:solidFill>
            </a:ln>
          </p:spPr>
          <p:style>
            <a:lnRef idx="1">
              <a:schemeClr val="accent1"/>
            </a:lnRef>
            <a:fillRef idx="0">
              <a:schemeClr val="accent1"/>
            </a:fillRef>
            <a:effectRef idx="0">
              <a:schemeClr val="accent1"/>
            </a:effectRef>
            <a:fontRef idx="minor">
              <a:schemeClr val="tx1"/>
            </a:fontRef>
          </p:style>
        </p:cxnSp>
        <p:cxnSp>
          <p:nvCxnSpPr>
            <p:cNvPr id="94" name="Elbow Connector 93"/>
            <p:cNvCxnSpPr/>
            <p:nvPr/>
          </p:nvCxnSpPr>
          <p:spPr>
            <a:xfrm flipV="1">
              <a:off x="7487501" y="4466986"/>
              <a:ext cx="559551" cy="165330"/>
            </a:xfrm>
            <a:prstGeom prst="bentConnector3">
              <a:avLst>
                <a:gd name="adj1" fmla="val 351"/>
              </a:avLst>
            </a:prstGeom>
            <a:ln w="1270">
              <a:solidFill>
                <a:srgbClr val="00367C"/>
              </a:solidFill>
            </a:ln>
          </p:spPr>
          <p:style>
            <a:lnRef idx="1">
              <a:schemeClr val="accent1"/>
            </a:lnRef>
            <a:fillRef idx="0">
              <a:schemeClr val="accent1"/>
            </a:fillRef>
            <a:effectRef idx="0">
              <a:schemeClr val="accent1"/>
            </a:effectRef>
            <a:fontRef idx="minor">
              <a:schemeClr val="tx1"/>
            </a:fontRef>
          </p:style>
        </p:cxnSp>
        <p:cxnSp>
          <p:nvCxnSpPr>
            <p:cNvPr id="95" name="Elbow Connector 94"/>
            <p:cNvCxnSpPr/>
            <p:nvPr/>
          </p:nvCxnSpPr>
          <p:spPr>
            <a:xfrm flipV="1">
              <a:off x="8050981" y="4294214"/>
              <a:ext cx="476725" cy="173736"/>
            </a:xfrm>
            <a:prstGeom prst="bentConnector3">
              <a:avLst>
                <a:gd name="adj1" fmla="val -283"/>
              </a:avLst>
            </a:prstGeom>
            <a:ln w="1270">
              <a:solidFill>
                <a:srgbClr val="00367C"/>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20662440">
              <a:off x="5554257" y="4380145"/>
              <a:ext cx="2011680" cy="230832"/>
            </a:xfrm>
            <a:prstGeom prst="rect">
              <a:avLst/>
            </a:prstGeom>
            <a:solidFill>
              <a:schemeClr val="bg1">
                <a:lumMod val="95000"/>
              </a:schemeClr>
            </a:solidFill>
          </p:spPr>
          <p:txBody>
            <a:bodyPr wrap="square" numCol="1" rtlCol="0">
              <a:spAutoFit/>
            </a:bodyPr>
            <a:lstStyle/>
            <a:p>
              <a:pPr algn="ctr"/>
              <a:r>
                <a:rPr lang="en-US" sz="900" b="1" cap="all" dirty="0">
                  <a:solidFill>
                    <a:srgbClr val="00367C"/>
                  </a:solidFill>
                  <a:latin typeface="Arial Narrow" panose="020B0606020202030204" pitchFamily="34" charset="0"/>
                  <a:cs typeface="Arial" panose="020B0604020202020204" pitchFamily="34" charset="0"/>
                </a:rPr>
                <a:t>Contractual Rent Growth</a:t>
              </a:r>
            </a:p>
          </p:txBody>
        </p:sp>
      </p:grpSp>
      <p:sp>
        <p:nvSpPr>
          <p:cNvPr id="3" name="Title 2">
            <a:extLst>
              <a:ext uri="{FF2B5EF4-FFF2-40B4-BE49-F238E27FC236}">
                <a16:creationId xmlns:a16="http://schemas.microsoft.com/office/drawing/2014/main" id="{5D7A0BAB-1595-1348-B4C7-B899FF3B7FA2}"/>
              </a:ext>
            </a:extLst>
          </p:cNvPr>
          <p:cNvSpPr>
            <a:spLocks noGrp="1"/>
          </p:cNvSpPr>
          <p:nvPr>
            <p:ph type="ctrTitle"/>
          </p:nvPr>
        </p:nvSpPr>
        <p:spPr>
          <a:xfrm>
            <a:off x="365760" y="182880"/>
            <a:ext cx="6103454" cy="457200"/>
          </a:xfrm>
        </p:spPr>
        <p:txBody>
          <a:bodyPr numCol="1">
            <a:normAutofit/>
          </a:bodyPr>
          <a:lstStyle/>
          <a:p>
            <a:r>
              <a:rPr lang="en-US" dirty="0"/>
              <a:t>Sector Review – Net Lease</a:t>
            </a:r>
          </a:p>
        </p:txBody>
      </p:sp>
      <p:sp>
        <p:nvSpPr>
          <p:cNvPr id="44" name="Rectangle 43"/>
          <p:cNvSpPr/>
          <p:nvPr/>
        </p:nvSpPr>
        <p:spPr>
          <a:xfrm>
            <a:off x="318469" y="6153203"/>
            <a:ext cx="8625392" cy="338554"/>
          </a:xfrm>
          <a:prstGeom prst="rect">
            <a:avLst/>
          </a:prstGeom>
        </p:spPr>
        <p:txBody>
          <a:bodyPr wrap="square" numCol="1">
            <a:spAutoFit/>
          </a:bodyPr>
          <a:lstStyle/>
          <a:p>
            <a:pPr>
              <a:spcAft>
                <a:spcPts val="600"/>
              </a:spcAft>
            </a:pPr>
            <a:r>
              <a:rPr lang="en-US" sz="800" dirty="0">
                <a:solidFill>
                  <a:schemeClr val="tx1">
                    <a:lumMod val="65000"/>
                    <a:lumOff val="35000"/>
                  </a:schemeClr>
                </a:solidFill>
                <a:latin typeface="Arial" panose="020B0604020202020204" pitchFamily="34" charset="0"/>
                <a:cs typeface="Arial" panose="020B0604020202020204" pitchFamily="34" charset="0"/>
              </a:rPr>
              <a:t>An investment in Cantor Fitzgerald Income Trust is not a direct investment in real estate, and is subject to certain fees and expenses, as well as certain risks specifically applicable to an investment in non-traded REITs, which may adversely impact the value of the investment. For more information, please refer to the prospectus.</a:t>
            </a:r>
          </a:p>
        </p:txBody>
      </p:sp>
    </p:spTree>
    <p:extLst>
      <p:ext uri="{BB962C8B-B14F-4D97-AF65-F5344CB8AC3E}">
        <p14:creationId xmlns:p14="http://schemas.microsoft.com/office/powerpoint/2010/main" val="85588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DC0EC7-4B81-E343-B385-22D8843D84C8}"/>
              </a:ext>
            </a:extLst>
          </p:cNvPr>
          <p:cNvSpPr>
            <a:spLocks noGrp="1"/>
          </p:cNvSpPr>
          <p:nvPr>
            <p:ph type="ctrTitle"/>
          </p:nvPr>
        </p:nvSpPr>
        <p:spPr>
          <a:xfrm>
            <a:off x="365760" y="182880"/>
            <a:ext cx="6103454" cy="457200"/>
          </a:xfrm>
        </p:spPr>
        <p:txBody>
          <a:bodyPr numCol="1">
            <a:noAutofit/>
          </a:bodyPr>
          <a:lstStyle/>
          <a:p>
            <a:r>
              <a:rPr lang="en-US" dirty="0"/>
              <a:t>Risk Factors</a:t>
            </a:r>
          </a:p>
        </p:txBody>
      </p:sp>
      <p:sp>
        <p:nvSpPr>
          <p:cNvPr id="5" name="Rectangle 5"/>
          <p:cNvSpPr>
            <a:spLocks noChangeArrowheads="1"/>
          </p:cNvSpPr>
          <p:nvPr/>
        </p:nvSpPr>
        <p:spPr>
          <a:xfrm>
            <a:off x="502920" y="1371600"/>
            <a:ext cx="7761112" cy="447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92418" indent="-228600">
              <a:spcBef>
                <a:spcPts val="443"/>
              </a:spcBef>
              <a:buFont typeface="+mj-lt"/>
              <a:buAutoNum type="arabicPeriod"/>
            </a:pPr>
            <a:r>
              <a:rPr lang="en-US" sz="850" dirty="0">
                <a:solidFill>
                  <a:srgbClr val="595959"/>
                </a:solidFill>
                <a:latin typeface="Arial"/>
                <a:cs typeface="Arial"/>
              </a:rPr>
              <a:t>We have a limited operating history and limited assets. This is a “blind pool” offering and we have not identified specific investments to acquire with the proceeds of this offering.</a:t>
            </a:r>
          </a:p>
          <a:p>
            <a:pPr marL="292418" indent="-228600">
              <a:spcBef>
                <a:spcPts val="443"/>
              </a:spcBef>
              <a:buFont typeface="+mj-lt"/>
              <a:buAutoNum type="arabicPeriod"/>
            </a:pPr>
            <a:r>
              <a:rPr lang="en-US" sz="850" dirty="0">
                <a:solidFill>
                  <a:srgbClr val="595959"/>
                </a:solidFill>
                <a:latin typeface="Arial"/>
                <a:cs typeface="Arial"/>
              </a:rPr>
              <a:t>This is a “best efforts” offering and if we raise substantially less than the maximum offering, we may not be able to invest in a diverse portfolio of stabilized income-producing commercial real-estate, debt secured by commercial real estate and real estate-related assets.</a:t>
            </a:r>
          </a:p>
          <a:p>
            <a:pPr marL="292418" indent="-228600">
              <a:spcBef>
                <a:spcPts val="443"/>
              </a:spcBef>
              <a:buFont typeface="+mj-lt"/>
              <a:buAutoNum type="arabicPeriod"/>
            </a:pPr>
            <a:r>
              <a:rPr lang="en-US" sz="850" dirty="0">
                <a:solidFill>
                  <a:srgbClr val="595959"/>
                </a:solidFill>
                <a:latin typeface="Arial"/>
                <a:cs typeface="Arial"/>
              </a:rPr>
              <a:t>The transaction price may not accurately represent the value of our assets at any given time and the actual value of your investment may be substantially less. The transaction price generally will be based on our most recently disclosed monthly net asset value (“NAV”) of each class of common stock (subject to material changes) and will not be based on any public trading market. In addition, the transaction price will not represent our enterprise value and may not accurately reflect the actual prices at which our assets could be liquidated on any given day, the value a third party would pay for all or substantially all of our shares, or the price at which our shares would trade on a national stock exchange. Further, our board of directors may amend our NAV procedures from time to time.</a:t>
            </a:r>
          </a:p>
          <a:p>
            <a:pPr marL="292418" indent="-228600">
              <a:spcBef>
                <a:spcPts val="443"/>
              </a:spcBef>
              <a:buFont typeface="+mj-lt"/>
              <a:buAutoNum type="arabicPeriod"/>
            </a:pPr>
            <a:r>
              <a:rPr lang="en-US" sz="850" dirty="0">
                <a:solidFill>
                  <a:srgbClr val="595959"/>
                </a:solidFill>
                <a:latin typeface="Arial"/>
                <a:cs typeface="Arial"/>
              </a:rPr>
              <a:t>The amount and timing of distributions we may make is uncertain. Distributions have been and may continue to be paid from sources other than cash flow from operations, including, without limitation, from borrowings, the sale of assets, or offering proceeds. The use of these sources for distributions may decrease the amount of cash we have available for new investments, share repurchases and other corporate purposes, and could reduce your overall return.</a:t>
            </a:r>
          </a:p>
          <a:p>
            <a:pPr marL="292418" indent="-228600">
              <a:spcBef>
                <a:spcPts val="443"/>
              </a:spcBef>
              <a:buFont typeface="+mj-lt"/>
              <a:buAutoNum type="arabicPeriod"/>
            </a:pPr>
            <a:r>
              <a:rPr lang="en-US" sz="850" dirty="0">
                <a:solidFill>
                  <a:srgbClr val="595959"/>
                </a:solidFill>
                <a:latin typeface="Arial"/>
                <a:cs typeface="Arial"/>
              </a:rPr>
              <a:t>There is no public trading market for our common stock and repurchase of shares by us will likely be the only way to dispose of your shares. We are not obligated to repurchase any shares under our share repurchase plan and may choose to repurchase only some, or even none, of the shares that have been requested to be repurchased. In addition, repurchases will be subject to available liquidity and other significant restrictions. Further, our board of directors may modify, suspend or terminate our share repurchase plan. As a result, our shares should be considered as having only limited liquidity and at times may be illiquid.</a:t>
            </a:r>
          </a:p>
          <a:p>
            <a:pPr marL="292418" indent="-228600">
              <a:spcBef>
                <a:spcPts val="443"/>
              </a:spcBef>
              <a:buFont typeface="+mj-lt"/>
              <a:buAutoNum type="arabicPeriod"/>
            </a:pPr>
            <a:r>
              <a:rPr lang="en-US" sz="850" dirty="0">
                <a:solidFill>
                  <a:srgbClr val="595959"/>
                </a:solidFill>
                <a:latin typeface="Arial"/>
                <a:cs typeface="Arial"/>
              </a:rPr>
              <a:t>All of our executive officers, some of our directors and other key real estate professionals are also officers, directors, managers and key professionals of our advisor, our dealer manager or other entities affiliated with Cantor, which we refer to as the Cantor Companies. As a result, they face conflicts of interest, including significant conflicts created by our advisor’s compensation arrangements with us and other Cantor-advised programs and investors.</a:t>
            </a:r>
          </a:p>
          <a:p>
            <a:pPr marL="292418" indent="-228600">
              <a:spcBef>
                <a:spcPts val="443"/>
              </a:spcBef>
              <a:buFont typeface="+mj-lt"/>
              <a:buAutoNum type="arabicPeriod"/>
            </a:pPr>
            <a:r>
              <a:rPr lang="en-US" sz="850" dirty="0">
                <a:solidFill>
                  <a:srgbClr val="595959"/>
                </a:solidFill>
                <a:latin typeface="Arial"/>
                <a:cs typeface="Arial"/>
              </a:rPr>
              <a:t>We may change our investment policies without stockholder notice or consent, which could result in investments that are different from those described in this prospectus.</a:t>
            </a:r>
          </a:p>
          <a:p>
            <a:pPr marL="292418" indent="-228600">
              <a:spcBef>
                <a:spcPts val="443"/>
              </a:spcBef>
              <a:buFont typeface="+mj-lt"/>
              <a:buAutoNum type="arabicPeriod"/>
            </a:pPr>
            <a:r>
              <a:rPr lang="en-US" sz="850" dirty="0">
                <a:solidFill>
                  <a:srgbClr val="595959"/>
                </a:solidFill>
                <a:latin typeface="Arial"/>
                <a:cs typeface="Arial"/>
              </a:rPr>
              <a:t>If we fail to qualify as a REIT, it would adversely affect our operations and our ability to make distributions to our stockholders.</a:t>
            </a:r>
          </a:p>
          <a:p>
            <a:pPr marL="292418" indent="-228600">
              <a:spcBef>
                <a:spcPts val="443"/>
              </a:spcBef>
              <a:buFont typeface="+mj-lt"/>
              <a:buAutoNum type="arabicPeriod"/>
            </a:pPr>
            <a:r>
              <a:rPr lang="en-US" sz="850" dirty="0">
                <a:solidFill>
                  <a:srgbClr val="595959"/>
                </a:solidFill>
                <a:latin typeface="Arial"/>
                <a:cs typeface="Arial"/>
              </a:rPr>
              <a:t>The current outbreak of the novel coronavirus, or COVID-19, or the future outbreak of any other highly infectious or contagious diseases, could adversely impact or cause disruption to our financial condition and results of operations. Further, the spread of the COVID-19 outbreak could cause severe disruptions in the U.S. and global economy, may further disrupt financial markets and could potentially create widespread business continuity issues.</a:t>
            </a:r>
          </a:p>
          <a:p>
            <a:pPr marL="292418" indent="-228600">
              <a:spcBef>
                <a:spcPts val="443"/>
              </a:spcBef>
              <a:buFont typeface="+mj-lt"/>
              <a:buAutoNum type="arabicPeriod"/>
            </a:pPr>
            <a:endParaRPr lang="en-US" sz="850" dirty="0">
              <a:solidFill>
                <a:srgbClr val="595959"/>
              </a:solidFill>
              <a:latin typeface="Arial"/>
              <a:cs typeface="Arial"/>
            </a:endParaRPr>
          </a:p>
        </p:txBody>
      </p:sp>
    </p:spTree>
    <p:extLst>
      <p:ext uri="{BB962C8B-B14F-4D97-AF65-F5344CB8AC3E}">
        <p14:creationId xmlns:p14="http://schemas.microsoft.com/office/powerpoint/2010/main" val="2103057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F1D9C5-F203-394C-BCCE-0F53F174E2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8787" y="1026432"/>
            <a:ext cx="4599431" cy="2842606"/>
          </a:xfrm>
          <a:prstGeom prst="rect">
            <a:avLst/>
          </a:prstGeom>
        </p:spPr>
      </p:pic>
      <p:grpSp>
        <p:nvGrpSpPr>
          <p:cNvPr id="13" name="Group 12"/>
          <p:cNvGrpSpPr/>
          <p:nvPr/>
        </p:nvGrpSpPr>
        <p:grpSpPr>
          <a:xfrm>
            <a:off x="525780" y="1026432"/>
            <a:ext cx="8092439" cy="5082466"/>
            <a:chOff x="612649" y="1520057"/>
            <a:chExt cx="8092439" cy="5082466"/>
          </a:xfrm>
        </p:grpSpPr>
        <p:sp>
          <p:nvSpPr>
            <p:cNvPr id="14" name="TextBox 13"/>
            <p:cNvSpPr txBox="1"/>
            <p:nvPr/>
          </p:nvSpPr>
          <p:spPr>
            <a:xfrm>
              <a:off x="612649" y="1691639"/>
              <a:ext cx="3288608" cy="4910884"/>
            </a:xfrm>
            <a:prstGeom prst="rect">
              <a:avLst/>
            </a:prstGeom>
            <a:solidFill>
              <a:schemeClr val="bg1"/>
            </a:solidFill>
            <a:effectLst>
              <a:outerShdw blurRad="177800" sx="104000" sy="104000" algn="ctr" rotWithShape="0">
                <a:prstClr val="black">
                  <a:alpha val="20000"/>
                </a:prstClr>
              </a:outerShdw>
            </a:effectLst>
          </p:spPr>
          <p:txBody>
            <a:bodyPr wrap="square" tIns="685800" bIns="91440" numCol="1" rtlCol="0">
              <a:no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Georgia" charset="0"/>
                <a:cs typeface="Arial" panose="020B0604020202020204" pitchFamily="34" charset="0"/>
              </a:endParaRPr>
            </a:p>
          </p:txBody>
        </p:sp>
        <p:sp>
          <p:nvSpPr>
            <p:cNvPr id="17" name="TextBox 16">
              <a:extLst>
                <a:ext uri="{FF2B5EF4-FFF2-40B4-BE49-F238E27FC236}">
                  <a16:creationId xmlns:a16="http://schemas.microsoft.com/office/drawing/2014/main" id="{4E47922B-D705-D34D-8B5B-496D1F100839}"/>
                </a:ext>
              </a:extLst>
            </p:cNvPr>
            <p:cNvSpPr txBox="1"/>
            <p:nvPr/>
          </p:nvSpPr>
          <p:spPr>
            <a:xfrm>
              <a:off x="4105656" y="3906092"/>
              <a:ext cx="4599432" cy="2696431"/>
            </a:xfrm>
            <a:prstGeom prst="rect">
              <a:avLst/>
            </a:prstGeom>
            <a:solidFill>
              <a:schemeClr val="bg1"/>
            </a:solidFill>
            <a:effectLst>
              <a:outerShdw blurRad="177800" sx="104000" sy="104000" algn="ctr" rotWithShape="0">
                <a:prstClr val="black">
                  <a:alpha val="20000"/>
                </a:prstClr>
              </a:outerShdw>
            </a:effectLst>
          </p:spPr>
          <p:txBody>
            <a:bodyPr wrap="square" tIns="640080" bIns="91440" numCol="1" rtlCol="0">
              <a:noAutofit/>
            </a:bodyPr>
            <a:lstStyle/>
            <a:p>
              <a:pPr marL="120650" marR="0" lvl="0" indent="-120650" algn="l" defTabSz="914400" rtl="0" eaLnBrk="0" fontAlgn="base" latinLnBrk="0" hangingPunct="0">
                <a:lnSpc>
                  <a:spcPct val="100000"/>
                </a:lnSpc>
                <a:spcBef>
                  <a:spcPts val="0"/>
                </a:spcBef>
                <a:spcAft>
                  <a:spcPts val="300"/>
                </a:spcAft>
                <a:buClr>
                  <a:prstClr val="white">
                    <a:lumMod val="50000"/>
                  </a:prstClr>
                </a:buClr>
                <a:buSzPct val="85000"/>
                <a:buFont typeface="Arial" charset="0"/>
                <a:buChar char="•"/>
                <a:tabLst/>
                <a:defRPr/>
              </a:pPr>
              <a:endParaRPr kumimoji="0" lang="en-US"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 name="Rectangle 17"/>
            <p:cNvSpPr/>
            <p:nvPr/>
          </p:nvSpPr>
          <p:spPr>
            <a:xfrm>
              <a:off x="612649" y="1520057"/>
              <a:ext cx="3288608" cy="951997"/>
            </a:xfrm>
            <a:prstGeom prst="rect">
              <a:avLst/>
            </a:prstGeom>
            <a:gradFill flip="none" rotWithShape="1">
              <a:gsLst>
                <a:gs pos="0">
                  <a:srgbClr val="1E4B88"/>
                </a:gs>
                <a:gs pos="90000">
                  <a:srgbClr val="1E4B88">
                    <a:alpha val="8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defRPr/>
              </a:pPr>
              <a:r>
                <a:rPr lang="en-US" sz="1200" b="1" dirty="0">
                  <a:solidFill>
                    <a:prstClr val="white"/>
                  </a:solidFill>
                  <a:latin typeface="Arial" panose="020B0604020202020204" pitchFamily="34" charset="0"/>
                  <a:ea typeface="Georgia" charset="0"/>
                  <a:cs typeface="Arial" panose="020B0604020202020204" pitchFamily="34" charset="0"/>
                </a:rPr>
                <a:t>De Anza Plaza Apple Inc. </a:t>
              </a:r>
              <a:endParaRPr lang="en-US" sz="1000" dirty="0">
                <a:solidFill>
                  <a:prstClr val="white"/>
                </a:solidFill>
                <a:latin typeface="Arial" panose="020B0604020202020204" pitchFamily="34" charset="0"/>
                <a:ea typeface="Georgia" charset="0"/>
                <a:cs typeface="Arial" panose="020B0604020202020204" pitchFamily="34" charset="0"/>
              </a:endParaRPr>
            </a:p>
            <a:p>
              <a:pPr lvl="0" algn="ctr">
                <a:defRPr/>
              </a:pPr>
              <a:endParaRPr lang="en-US" sz="600" dirty="0">
                <a:solidFill>
                  <a:prstClr val="white"/>
                </a:solidFill>
                <a:latin typeface="Arial" panose="020B0604020202020204" pitchFamily="34" charset="0"/>
                <a:ea typeface="Georgia" charset="0"/>
                <a:cs typeface="Arial" panose="020B0604020202020204" pitchFamily="34" charset="0"/>
              </a:endParaRPr>
            </a:p>
            <a:p>
              <a:pPr lvl="0" algn="ctr">
                <a:defRPr/>
              </a:pPr>
              <a:r>
                <a:rPr lang="en-US" sz="1000" cap="all" dirty="0">
                  <a:solidFill>
                    <a:prstClr val="white"/>
                  </a:solidFill>
                  <a:latin typeface="Arial" panose="020B0604020202020204" pitchFamily="34" charset="0"/>
                  <a:ea typeface="Georgia" charset="0"/>
                  <a:cs typeface="Arial" panose="020B0604020202020204" pitchFamily="34" charset="0"/>
                </a:rPr>
                <a:t>Cupertino, CA</a:t>
              </a:r>
            </a:p>
          </p:txBody>
        </p:sp>
        <p:sp>
          <p:nvSpPr>
            <p:cNvPr id="19" name="TextBox 18"/>
            <p:cNvSpPr txBox="1"/>
            <p:nvPr/>
          </p:nvSpPr>
          <p:spPr>
            <a:xfrm>
              <a:off x="854078" y="2532211"/>
              <a:ext cx="2805750" cy="4070312"/>
            </a:xfrm>
            <a:prstGeom prst="rect">
              <a:avLst/>
            </a:prstGeom>
            <a:noFill/>
          </p:spPr>
          <p:txBody>
            <a:bodyPr wrap="square" tIns="91440" bIns="91440" numCol="1" rtlCol="0" anchor="t">
              <a:noAutofit/>
            </a:bodyPr>
            <a:lstStyle/>
            <a:p>
              <a:pPr lvl="0" algn="ctr">
                <a:spcAft>
                  <a:spcPts val="100"/>
                </a:spcAft>
                <a:defRPr/>
              </a:pPr>
              <a:r>
                <a:rPr lang="en-US" sz="900" b="1" dirty="0">
                  <a:solidFill>
                    <a:srgbClr val="595959"/>
                  </a:solidFill>
                  <a:latin typeface="Arial" charset="0"/>
                  <a:ea typeface="Arial" charset="0"/>
                  <a:cs typeface="Arial" charset="0"/>
                </a:rPr>
                <a:t>PURCHASE PRICE</a:t>
              </a:r>
            </a:p>
            <a:p>
              <a:pPr lvl="0" algn="ctr">
                <a:spcAft>
                  <a:spcPts val="100"/>
                </a:spcAft>
                <a:defRPr/>
              </a:pPr>
              <a:r>
                <a:rPr lang="en-US" sz="900" dirty="0">
                  <a:solidFill>
                    <a:srgbClr val="595959"/>
                  </a:solidFill>
                  <a:latin typeface="Arial" charset="0"/>
                  <a:ea typeface="Arial" charset="0"/>
                  <a:cs typeface="Arial" charset="0"/>
                </a:rPr>
                <a:t>63,750,000</a:t>
              </a:r>
              <a:endParaRPr lang="en-US" sz="900" baseline="30000" dirty="0">
                <a:solidFill>
                  <a:srgbClr val="595959"/>
                </a:solidFill>
                <a:latin typeface="Arial" charset="0"/>
                <a:ea typeface="Arial" charset="0"/>
                <a:cs typeface="Arial" charset="0"/>
              </a:endParaRPr>
            </a:p>
            <a:p>
              <a:pPr lvl="0" algn="ctr">
                <a:spcAft>
                  <a:spcPts val="100"/>
                </a:spcAft>
                <a:defRPr/>
              </a:pPr>
              <a:endParaRPr lang="en-US" sz="900"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PROPERTY TYPE</a:t>
              </a:r>
            </a:p>
            <a:p>
              <a:pPr lvl="0" algn="ctr">
                <a:spcAft>
                  <a:spcPts val="100"/>
                </a:spcAft>
                <a:defRPr/>
              </a:pPr>
              <a:r>
                <a:rPr lang="en-US" sz="900" dirty="0">
                  <a:solidFill>
                    <a:srgbClr val="595959"/>
                  </a:solidFill>
                  <a:latin typeface="Arial" charset="0"/>
                  <a:ea typeface="Arial" charset="0"/>
                  <a:cs typeface="Arial" charset="0"/>
                </a:rPr>
                <a:t>Class A, Two Building Office Complex, Leasehold Interest</a:t>
              </a: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TENANT BUSINESS SECTOR</a:t>
              </a:r>
            </a:p>
            <a:p>
              <a:pPr lvl="0" algn="ctr">
                <a:spcAft>
                  <a:spcPts val="100"/>
                </a:spcAft>
                <a:defRPr/>
              </a:pPr>
              <a:r>
                <a:rPr lang="en-US" sz="900" dirty="0">
                  <a:solidFill>
                    <a:srgbClr val="595959"/>
                  </a:solidFill>
                  <a:latin typeface="Arial" charset="0"/>
                  <a:ea typeface="Arial" charset="0"/>
                  <a:cs typeface="Arial" charset="0"/>
                </a:rPr>
                <a:t>Technology</a:t>
              </a: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SQUARE FOOTAGE</a:t>
              </a:r>
            </a:p>
            <a:p>
              <a:pPr lvl="0" algn="ctr">
                <a:spcAft>
                  <a:spcPts val="100"/>
                </a:spcAft>
                <a:defRPr/>
              </a:pPr>
              <a:r>
                <a:rPr lang="en-US" sz="900" dirty="0">
                  <a:solidFill>
                    <a:srgbClr val="595959"/>
                  </a:solidFill>
                  <a:latin typeface="Arial" charset="0"/>
                  <a:ea typeface="Arial" charset="0"/>
                  <a:cs typeface="Arial" charset="0"/>
                </a:rPr>
                <a:t>30,406 (10001 Building)</a:t>
              </a:r>
              <a:br>
                <a:rPr lang="en-US" sz="900" dirty="0">
                  <a:solidFill>
                    <a:srgbClr val="595959"/>
                  </a:solidFill>
                  <a:latin typeface="Arial" charset="0"/>
                  <a:ea typeface="Arial" charset="0"/>
                  <a:cs typeface="Arial" charset="0"/>
                </a:rPr>
              </a:br>
              <a:r>
                <a:rPr lang="en-US" sz="900" dirty="0">
                  <a:solidFill>
                    <a:srgbClr val="595959"/>
                  </a:solidFill>
                  <a:latin typeface="Arial" charset="0"/>
                  <a:ea typeface="Arial" charset="0"/>
                  <a:cs typeface="Arial" charset="0"/>
                </a:rPr>
                <a:t>53,553 (10101 Building) </a:t>
              </a:r>
            </a:p>
            <a:p>
              <a:pPr lvl="0" algn="ctr">
                <a:spcAft>
                  <a:spcPts val="100"/>
                </a:spcAft>
                <a:defRPr/>
              </a:pPr>
              <a:endParaRPr lang="en-US" sz="900"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YEAR COMPLETED</a:t>
              </a:r>
            </a:p>
            <a:p>
              <a:pPr lvl="0" algn="ctr">
                <a:spcAft>
                  <a:spcPts val="100"/>
                </a:spcAft>
                <a:defRPr/>
              </a:pPr>
              <a:r>
                <a:rPr lang="en-US" sz="900" dirty="0">
                  <a:solidFill>
                    <a:srgbClr val="595959"/>
                  </a:solidFill>
                  <a:latin typeface="Arial" charset="0"/>
                  <a:ea typeface="Arial" charset="0"/>
                  <a:cs typeface="Arial" charset="0"/>
                </a:rPr>
                <a:t>1985 and 1986</a:t>
              </a: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LEASE</a:t>
              </a:r>
            </a:p>
            <a:p>
              <a:pPr lvl="0" algn="ctr">
                <a:spcAft>
                  <a:spcPts val="100"/>
                </a:spcAft>
                <a:defRPr/>
              </a:pPr>
              <a:r>
                <a:rPr lang="en-US" sz="900" dirty="0">
                  <a:solidFill>
                    <a:srgbClr val="595959"/>
                  </a:solidFill>
                  <a:latin typeface="Arial" charset="0"/>
                  <a:ea typeface="Arial" charset="0"/>
                  <a:cs typeface="Arial" charset="0"/>
                </a:rPr>
                <a:t>Triple Net (NNN)</a:t>
              </a:r>
            </a:p>
            <a:p>
              <a:pPr lvl="0" algn="ctr">
                <a:spcAft>
                  <a:spcPts val="100"/>
                </a:spcAft>
                <a:defRPr/>
              </a:pPr>
              <a:endParaRPr lang="en-US" sz="900" dirty="0">
                <a:solidFill>
                  <a:srgbClr val="595959"/>
                </a:solidFill>
                <a:latin typeface="Arial" charset="0"/>
                <a:ea typeface="Arial" charset="0"/>
                <a:cs typeface="Arial" charset="0"/>
              </a:endParaRPr>
            </a:p>
            <a:p>
              <a:pPr lvl="0" algn="ctr" defTabSz="914400" eaLnBrk="0" fontAlgn="base" hangingPunct="0">
                <a:spcBef>
                  <a:spcPct val="0"/>
                </a:spcBef>
                <a:spcAft>
                  <a:spcPts val="100"/>
                </a:spcAft>
                <a:defRPr/>
              </a:pPr>
              <a:r>
                <a:rPr lang="en-US" sz="900" b="1" dirty="0">
                  <a:solidFill>
                    <a:srgbClr val="595959"/>
                  </a:solidFill>
                  <a:latin typeface="Arial" charset="0"/>
                  <a:ea typeface="Arial" charset="0"/>
                  <a:cs typeface="Arial" charset="0"/>
                </a:rPr>
                <a:t>LEASE EXPIRATION</a:t>
              </a:r>
            </a:p>
            <a:p>
              <a:pPr lvl="0" algn="ctr" defTabSz="914400" eaLnBrk="0" fontAlgn="base" hangingPunct="0">
                <a:spcBef>
                  <a:spcPct val="0"/>
                </a:spcBef>
                <a:spcAft>
                  <a:spcPts val="100"/>
                </a:spcAft>
                <a:defRPr/>
              </a:pPr>
              <a:r>
                <a:rPr lang="en-US" sz="900" dirty="0">
                  <a:solidFill>
                    <a:srgbClr val="595959"/>
                  </a:solidFill>
                  <a:latin typeface="Arial" charset="0"/>
                  <a:ea typeface="Arial" charset="0"/>
                  <a:cs typeface="Arial" charset="0"/>
                </a:rPr>
                <a:t>July 31, 2031</a:t>
              </a:r>
            </a:p>
            <a:p>
              <a:pPr lvl="0" algn="ctr">
                <a:spcAft>
                  <a:spcPts val="100"/>
                </a:spcAft>
                <a:defRPr/>
              </a:pPr>
              <a:endParaRPr lang="en-US" sz="900"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RENT ESCALATIONS</a:t>
              </a:r>
            </a:p>
            <a:p>
              <a:pPr lvl="0" algn="ctr">
                <a:spcAft>
                  <a:spcPts val="100"/>
                </a:spcAft>
                <a:defRPr/>
              </a:pPr>
              <a:r>
                <a:rPr lang="en-US" sz="900" dirty="0">
                  <a:solidFill>
                    <a:srgbClr val="595959"/>
                  </a:solidFill>
                  <a:latin typeface="Arial" charset="0"/>
                  <a:ea typeface="Arial" charset="0"/>
                  <a:cs typeface="Arial" charset="0"/>
                </a:rPr>
                <a:t>3.0% Annual Rent Escalations and Two Five-Year Renewal Options at 95% Fair Market Value</a:t>
              </a:r>
              <a:endPar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rPr>
                <a:t> </a:t>
              </a:r>
              <a:endParaRPr kumimoji="0" lang="en-US" sz="1000" b="0"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endParaRPr>
            </a:p>
          </p:txBody>
        </p:sp>
        <p:sp>
          <p:nvSpPr>
            <p:cNvPr id="20" name="TextBox 19"/>
            <p:cNvSpPr txBox="1"/>
            <p:nvPr/>
          </p:nvSpPr>
          <p:spPr>
            <a:xfrm>
              <a:off x="4236686" y="4300106"/>
              <a:ext cx="4337370" cy="2085186"/>
            </a:xfrm>
            <a:prstGeom prst="rect">
              <a:avLst/>
            </a:prstGeom>
            <a:noFill/>
          </p:spPr>
          <p:txBody>
            <a:bodyPr wrap="square" numCol="1" rtlCol="0">
              <a:spAutoFit/>
            </a:bodyPr>
            <a:lstStyle/>
            <a:p>
              <a:pPr marL="171450" lvl="0" indent="-171450" eaLnBrk="1" hangingPunct="1">
                <a:spcBef>
                  <a:spcPts val="0"/>
                </a:spcBef>
                <a:spcAft>
                  <a:spcPts val="0"/>
                </a:spcAft>
                <a:buFont typeface="Arial" panose="020B0604020202020204" pitchFamily="34" charset="0"/>
                <a:buChar char="•"/>
                <a:defRPr/>
              </a:pPr>
              <a:endParaRPr lang="en-US" sz="900" dirty="0">
                <a:solidFill>
                  <a:srgbClr val="595959"/>
                </a:solidFill>
                <a:latin typeface="Arial"/>
              </a:endParaRPr>
            </a:p>
            <a:p>
              <a:pPr marL="171450" indent="-171450">
                <a:spcAft>
                  <a:spcPts val="300"/>
                </a:spcAft>
                <a:buClr>
                  <a:srgbClr val="004A8D"/>
                </a:buClr>
                <a:buFont typeface="Arial" panose="020B0604020202020204" pitchFamily="34" charset="0"/>
                <a:buChar char="•"/>
              </a:pPr>
              <a:r>
                <a:rPr lang="en-US" sz="900" b="1" dirty="0">
                  <a:solidFill>
                    <a:srgbClr val="595959"/>
                  </a:solidFill>
                  <a:latin typeface="Arial"/>
                </a:rPr>
                <a:t>Well-Located in California’s Silicon Valley  – </a:t>
              </a:r>
              <a:r>
                <a:rPr lang="en-US" sz="900" dirty="0">
                  <a:solidFill>
                    <a:srgbClr val="595959"/>
                  </a:solidFill>
                  <a:latin typeface="Arial"/>
                </a:rPr>
                <a:t>The Property consists of 2 buildings on 1.84 acres and is located in the heart of Silicon Valley where office inventory is limited and in high demand.  </a:t>
              </a:r>
            </a:p>
            <a:p>
              <a:pPr marL="171450" indent="-171450">
                <a:spcAft>
                  <a:spcPts val="300"/>
                </a:spcAft>
                <a:buClr>
                  <a:srgbClr val="004A8D"/>
                </a:buClr>
                <a:buFont typeface="Arial" panose="020B0604020202020204" pitchFamily="34" charset="0"/>
                <a:buChar char="•"/>
              </a:pPr>
              <a:endParaRPr lang="en-US" sz="900" dirty="0">
                <a:solidFill>
                  <a:srgbClr val="595959"/>
                </a:solidFill>
                <a:latin typeface="Arial"/>
              </a:endParaRPr>
            </a:p>
            <a:p>
              <a:pPr marL="171450" indent="-171450">
                <a:spcAft>
                  <a:spcPts val="300"/>
                </a:spcAft>
                <a:buClr>
                  <a:srgbClr val="004A8D"/>
                </a:buClr>
                <a:buFont typeface="Arial" panose="020B0604020202020204" pitchFamily="34" charset="0"/>
                <a:buChar char="•"/>
              </a:pPr>
              <a:r>
                <a:rPr lang="en-US" sz="900" b="1" dirty="0">
                  <a:solidFill>
                    <a:srgbClr val="595959"/>
                  </a:solidFill>
                  <a:latin typeface="Arial"/>
                </a:rPr>
                <a:t>Investment Grade Tenant – </a:t>
              </a:r>
              <a:r>
                <a:rPr lang="en-US" sz="900" dirty="0">
                  <a:solidFill>
                    <a:srgbClr val="595959"/>
                  </a:solidFill>
                  <a:latin typeface="Arial"/>
                </a:rPr>
                <a:t>Apple Inc. (NASDAQ: APPL), the tenant under the lease, is an American multinational technology company that specializes in consumer electronics, computer software, and online services., and maintains an investment grade credit rating from S&amp;P (‘AA+’) and Moody’s (‘Aa1’).</a:t>
              </a:r>
            </a:p>
            <a:p>
              <a:pPr>
                <a:spcAft>
                  <a:spcPts val="300"/>
                </a:spcAft>
                <a:buClr>
                  <a:srgbClr val="004A8D"/>
                </a:buClr>
              </a:pPr>
              <a:r>
                <a:rPr lang="en-US" sz="900" dirty="0">
                  <a:solidFill>
                    <a:srgbClr val="595959"/>
                  </a:solidFill>
                  <a:latin typeface="Arial"/>
                </a:rPr>
                <a:t> </a:t>
              </a:r>
            </a:p>
            <a:p>
              <a:pPr marL="171450" indent="-171450">
                <a:spcAft>
                  <a:spcPts val="300"/>
                </a:spcAft>
                <a:buClr>
                  <a:srgbClr val="004A8D"/>
                </a:buClr>
                <a:buFont typeface="Arial" panose="020B0604020202020204" pitchFamily="34" charset="0"/>
                <a:buChar char="•"/>
              </a:pPr>
              <a:r>
                <a:rPr lang="en-US" sz="900" b="1" dirty="0">
                  <a:solidFill>
                    <a:srgbClr val="595959"/>
                  </a:solidFill>
                  <a:latin typeface="Arial"/>
                </a:rPr>
                <a:t>Long-Term Triple-Net Lease </a:t>
              </a:r>
              <a:r>
                <a:rPr lang="en-US" sz="900" dirty="0">
                  <a:solidFill>
                    <a:srgbClr val="595959"/>
                  </a:solidFill>
                  <a:latin typeface="Arial"/>
                </a:rPr>
                <a:t>– Approximately 10 years with extension options and scheduled increases. </a:t>
              </a:r>
            </a:p>
            <a:p>
              <a:pPr marL="171450" lvl="0" indent="-171450">
                <a:buFont typeface="Arial" panose="020B0604020202020204" pitchFamily="34" charset="0"/>
                <a:buChar char="•"/>
                <a:defRPr/>
              </a:pPr>
              <a:endParaRPr lang="en-US" sz="900" dirty="0">
                <a:solidFill>
                  <a:srgbClr val="595959"/>
                </a:solidFill>
                <a:latin typeface="Arial"/>
              </a:endParaRPr>
            </a:p>
          </p:txBody>
        </p:sp>
        <p:sp>
          <p:nvSpPr>
            <p:cNvPr id="22" name="TextBox 21">
              <a:extLst>
                <a:ext uri="{FF2B5EF4-FFF2-40B4-BE49-F238E27FC236}">
                  <a16:creationId xmlns:a16="http://schemas.microsoft.com/office/drawing/2014/main" id="{758E16A7-5916-0C48-9360-48222A1774EE}"/>
                </a:ext>
              </a:extLst>
            </p:cNvPr>
            <p:cNvSpPr txBox="1"/>
            <p:nvPr/>
          </p:nvSpPr>
          <p:spPr>
            <a:xfrm>
              <a:off x="4105656" y="3790119"/>
              <a:ext cx="4599432" cy="572544"/>
            </a:xfrm>
            <a:prstGeom prst="rect">
              <a:avLst/>
            </a:prstGeom>
            <a:solidFill>
              <a:srgbClr val="004785"/>
            </a:solidFill>
            <a:effectLst/>
          </p:spPr>
          <p:txBody>
            <a:bodyPr wrap="square" tIns="91440" bIns="91440" numCol="1"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all" spc="0" normalizeH="0" baseline="0" noProof="0" dirty="0">
                  <a:ln>
                    <a:noFill/>
                  </a:ln>
                  <a:solidFill>
                    <a:prstClr val="white"/>
                  </a:solidFill>
                  <a:effectLst/>
                  <a:uLnTx/>
                  <a:uFillTx/>
                  <a:latin typeface="Arial" panose="020B0604020202020204" pitchFamily="34" charset="0"/>
                  <a:ea typeface="Georgia" charset="0"/>
                  <a:cs typeface="Arial" panose="020B0604020202020204" pitchFamily="34" charset="0"/>
                </a:rPr>
                <a:t>INVESTMENT HIGHLIGHTS</a:t>
              </a:r>
            </a:p>
          </p:txBody>
        </p:sp>
      </p:grpSp>
      <p:sp>
        <p:nvSpPr>
          <p:cNvPr id="23" name="Title 5">
            <a:extLst>
              <a:ext uri="{FF2B5EF4-FFF2-40B4-BE49-F238E27FC236}">
                <a16:creationId xmlns:a16="http://schemas.microsoft.com/office/drawing/2014/main" id="{5A048EA9-F7FB-0F49-B240-E69EAFB1DD24}"/>
              </a:ext>
            </a:extLst>
          </p:cNvPr>
          <p:cNvSpPr>
            <a:spLocks noGrp="1"/>
          </p:cNvSpPr>
          <p:nvPr>
            <p:ph type="title"/>
          </p:nvPr>
        </p:nvSpPr>
        <p:spPr>
          <a:xfrm>
            <a:off x="365760" y="182880"/>
            <a:ext cx="6108192" cy="457200"/>
          </a:xfrm>
        </p:spPr>
        <p:txBody>
          <a:bodyPr numCol="1">
            <a:normAutofit/>
          </a:bodyPr>
          <a:lstStyle/>
          <a:p>
            <a:r>
              <a:rPr lang="en-US" dirty="0"/>
              <a:t>Investment Highlights – De Anza Plaza Apple Inc. </a:t>
            </a:r>
          </a:p>
        </p:txBody>
      </p:sp>
    </p:spTree>
    <p:extLst>
      <p:ext uri="{BB962C8B-B14F-4D97-AF65-F5344CB8AC3E}">
        <p14:creationId xmlns:p14="http://schemas.microsoft.com/office/powerpoint/2010/main" val="569632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25780" y="1026432"/>
            <a:ext cx="8092439" cy="5165317"/>
            <a:chOff x="612649" y="1520057"/>
            <a:chExt cx="8092439" cy="5165317"/>
          </a:xfrm>
        </p:grpSpPr>
        <p:sp>
          <p:nvSpPr>
            <p:cNvPr id="14" name="TextBox 13"/>
            <p:cNvSpPr txBox="1"/>
            <p:nvPr/>
          </p:nvSpPr>
          <p:spPr>
            <a:xfrm>
              <a:off x="612649" y="1691639"/>
              <a:ext cx="3288608" cy="4910884"/>
            </a:xfrm>
            <a:prstGeom prst="rect">
              <a:avLst/>
            </a:prstGeom>
            <a:solidFill>
              <a:schemeClr val="bg1"/>
            </a:solidFill>
            <a:effectLst>
              <a:outerShdw blurRad="177800" sx="104000" sy="104000" algn="ctr" rotWithShape="0">
                <a:prstClr val="black">
                  <a:alpha val="20000"/>
                </a:prstClr>
              </a:outerShdw>
            </a:effectLst>
          </p:spPr>
          <p:txBody>
            <a:bodyPr wrap="square" tIns="685800" bIns="91440" numCol="1" rtlCol="0">
              <a:no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Georgia" charset="0"/>
                <a:cs typeface="Arial" panose="020B0604020202020204" pitchFamily="34" charset="0"/>
              </a:endParaRPr>
            </a:p>
          </p:txBody>
        </p:sp>
        <p:sp>
          <p:nvSpPr>
            <p:cNvPr id="17" name="TextBox 16">
              <a:extLst>
                <a:ext uri="{FF2B5EF4-FFF2-40B4-BE49-F238E27FC236}">
                  <a16:creationId xmlns:a16="http://schemas.microsoft.com/office/drawing/2014/main" id="{4E47922B-D705-D34D-8B5B-496D1F100839}"/>
                </a:ext>
              </a:extLst>
            </p:cNvPr>
            <p:cNvSpPr txBox="1"/>
            <p:nvPr/>
          </p:nvSpPr>
          <p:spPr>
            <a:xfrm>
              <a:off x="4105656" y="3906092"/>
              <a:ext cx="4599432" cy="2696431"/>
            </a:xfrm>
            <a:prstGeom prst="rect">
              <a:avLst/>
            </a:prstGeom>
            <a:solidFill>
              <a:schemeClr val="bg1"/>
            </a:solidFill>
            <a:effectLst>
              <a:outerShdw blurRad="177800" sx="104000" sy="104000" algn="ctr" rotWithShape="0">
                <a:prstClr val="black">
                  <a:alpha val="20000"/>
                </a:prstClr>
              </a:outerShdw>
            </a:effectLst>
          </p:spPr>
          <p:txBody>
            <a:bodyPr wrap="square" tIns="640080" bIns="91440" numCol="1" rtlCol="0">
              <a:noAutofit/>
            </a:bodyPr>
            <a:lstStyle/>
            <a:p>
              <a:pPr marL="120650" marR="0" lvl="0" indent="-120650" algn="l" defTabSz="914400" rtl="0" eaLnBrk="0" fontAlgn="base" latinLnBrk="0" hangingPunct="0">
                <a:lnSpc>
                  <a:spcPct val="100000"/>
                </a:lnSpc>
                <a:spcBef>
                  <a:spcPts val="0"/>
                </a:spcBef>
                <a:spcAft>
                  <a:spcPts val="300"/>
                </a:spcAft>
                <a:buClr>
                  <a:prstClr val="white">
                    <a:lumMod val="50000"/>
                  </a:prstClr>
                </a:buClr>
                <a:buSzPct val="85000"/>
                <a:buFont typeface="Arial" charset="0"/>
                <a:buChar char="•"/>
                <a:tabLst/>
                <a:defRPr/>
              </a:pPr>
              <a:endParaRPr kumimoji="0" lang="en-US"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 name="Rectangle 17"/>
            <p:cNvSpPr/>
            <p:nvPr/>
          </p:nvSpPr>
          <p:spPr>
            <a:xfrm>
              <a:off x="612649" y="1520057"/>
              <a:ext cx="3288608" cy="951997"/>
            </a:xfrm>
            <a:prstGeom prst="rect">
              <a:avLst/>
            </a:prstGeom>
            <a:gradFill flip="none" rotWithShape="1">
              <a:gsLst>
                <a:gs pos="0">
                  <a:srgbClr val="1E4B88"/>
                </a:gs>
                <a:gs pos="90000">
                  <a:srgbClr val="1E4B88">
                    <a:alpha val="8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defRPr/>
              </a:pPr>
              <a:r>
                <a:rPr lang="en-US" sz="1200" b="1" dirty="0">
                  <a:solidFill>
                    <a:prstClr val="white"/>
                  </a:solidFill>
                  <a:latin typeface="Arial" panose="020B0604020202020204" pitchFamily="34" charset="0"/>
                  <a:ea typeface="Georgia" charset="0"/>
                  <a:cs typeface="Arial" panose="020B0604020202020204" pitchFamily="34" charset="0"/>
                </a:rPr>
                <a:t>Boston Scientific Corporation</a:t>
              </a:r>
              <a:endParaRPr lang="en-US" sz="1000" dirty="0">
                <a:solidFill>
                  <a:prstClr val="white"/>
                </a:solidFill>
                <a:latin typeface="Arial" panose="020B0604020202020204" pitchFamily="34" charset="0"/>
                <a:ea typeface="Georgia" charset="0"/>
                <a:cs typeface="Arial" panose="020B0604020202020204" pitchFamily="34" charset="0"/>
              </a:endParaRPr>
            </a:p>
            <a:p>
              <a:pPr lvl="0" algn="ctr">
                <a:defRPr/>
              </a:pPr>
              <a:endParaRPr lang="en-US" sz="600" dirty="0">
                <a:solidFill>
                  <a:prstClr val="white"/>
                </a:solidFill>
                <a:latin typeface="Arial" panose="020B0604020202020204" pitchFamily="34" charset="0"/>
                <a:ea typeface="Georgia" charset="0"/>
                <a:cs typeface="Arial" panose="020B0604020202020204" pitchFamily="34" charset="0"/>
              </a:endParaRPr>
            </a:p>
            <a:p>
              <a:pPr lvl="0" algn="ctr">
                <a:defRPr/>
              </a:pPr>
              <a:r>
                <a:rPr lang="en-US" sz="1000" cap="all" dirty="0">
                  <a:solidFill>
                    <a:prstClr val="white"/>
                  </a:solidFill>
                  <a:latin typeface="Arial" panose="020B0604020202020204" pitchFamily="34" charset="0"/>
                  <a:ea typeface="Georgia" charset="0"/>
                  <a:cs typeface="Arial" panose="020B0604020202020204" pitchFamily="34" charset="0"/>
                </a:rPr>
                <a:t>Santa Clarita (Valencia), CA </a:t>
              </a:r>
              <a:br>
                <a:rPr lang="en-US" sz="1000" cap="all" dirty="0">
                  <a:solidFill>
                    <a:prstClr val="white"/>
                  </a:solidFill>
                  <a:latin typeface="Arial" panose="020B0604020202020204" pitchFamily="34" charset="0"/>
                  <a:ea typeface="Georgia" charset="0"/>
                  <a:cs typeface="Arial" panose="020B0604020202020204" pitchFamily="34" charset="0"/>
                </a:rPr>
              </a:br>
              <a:r>
                <a:rPr lang="en-US" sz="1000" cap="all" dirty="0">
                  <a:solidFill>
                    <a:prstClr val="white"/>
                  </a:solidFill>
                  <a:latin typeface="Arial" panose="020B0604020202020204" pitchFamily="34" charset="0"/>
                  <a:ea typeface="Georgia" charset="0"/>
                  <a:cs typeface="Arial" panose="020B0604020202020204" pitchFamily="34" charset="0"/>
                </a:rPr>
                <a:t>(Los Angeles County)</a:t>
              </a:r>
            </a:p>
          </p:txBody>
        </p:sp>
        <p:sp>
          <p:nvSpPr>
            <p:cNvPr id="19" name="TextBox 18"/>
            <p:cNvSpPr txBox="1"/>
            <p:nvPr/>
          </p:nvSpPr>
          <p:spPr>
            <a:xfrm>
              <a:off x="854078" y="2532211"/>
              <a:ext cx="2805750" cy="3660903"/>
            </a:xfrm>
            <a:prstGeom prst="rect">
              <a:avLst/>
            </a:prstGeom>
            <a:noFill/>
          </p:spPr>
          <p:txBody>
            <a:bodyPr wrap="square" tIns="91440" bIns="91440" numCol="1" rtlCol="0" anchor="t">
              <a:noAutofit/>
            </a:bodyPr>
            <a:lstStyle/>
            <a:p>
              <a:pPr lvl="0" algn="ctr">
                <a:spcAft>
                  <a:spcPts val="100"/>
                </a:spcAft>
                <a:defRPr/>
              </a:pPr>
              <a:r>
                <a:rPr lang="en-US" sz="900" b="1" dirty="0">
                  <a:solidFill>
                    <a:srgbClr val="595959"/>
                  </a:solidFill>
                  <a:latin typeface="Arial" charset="0"/>
                  <a:ea typeface="Arial" charset="0"/>
                  <a:cs typeface="Arial" charset="0"/>
                </a:rPr>
                <a:t>PURCHASE PRICE</a:t>
              </a:r>
            </a:p>
            <a:p>
              <a:pPr lvl="0" algn="ctr">
                <a:spcAft>
                  <a:spcPts val="100"/>
                </a:spcAft>
                <a:defRPr/>
              </a:pPr>
              <a:r>
                <a:rPr lang="en-US" sz="900" dirty="0">
                  <a:solidFill>
                    <a:srgbClr val="595959"/>
                  </a:solidFill>
                  <a:latin typeface="Arial" charset="0"/>
                  <a:ea typeface="Arial" charset="0"/>
                  <a:cs typeface="Arial" charset="0"/>
                </a:rPr>
                <a:t>92,000,000</a:t>
              </a:r>
              <a:r>
                <a:rPr lang="en-US" sz="900" baseline="30000" dirty="0">
                  <a:solidFill>
                    <a:srgbClr val="595959"/>
                  </a:solidFill>
                  <a:latin typeface="Arial" charset="0"/>
                  <a:ea typeface="Arial" charset="0"/>
                  <a:cs typeface="Arial" charset="0"/>
                </a:rPr>
                <a:t>1</a:t>
              </a:r>
            </a:p>
            <a:p>
              <a:pPr lvl="0" algn="ctr">
                <a:spcAft>
                  <a:spcPts val="100"/>
                </a:spcAft>
                <a:defRPr/>
              </a:pPr>
              <a:endParaRPr lang="en-US" sz="900"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PROPERTY TYPE</a:t>
              </a:r>
            </a:p>
            <a:p>
              <a:pPr lvl="0" algn="ctr">
                <a:spcAft>
                  <a:spcPts val="100"/>
                </a:spcAft>
                <a:defRPr/>
              </a:pPr>
              <a:r>
                <a:rPr lang="en-US" sz="900" dirty="0">
                  <a:solidFill>
                    <a:srgbClr val="595959"/>
                  </a:solidFill>
                  <a:latin typeface="Arial" charset="0"/>
                  <a:ea typeface="Arial" charset="0"/>
                  <a:cs typeface="Arial" charset="0"/>
                </a:rPr>
                <a:t>Class-A Office Building</a:t>
              </a: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TENANT BUSINESS SECTOR</a:t>
              </a:r>
            </a:p>
            <a:p>
              <a:pPr lvl="0" algn="ctr">
                <a:spcAft>
                  <a:spcPts val="100"/>
                </a:spcAft>
                <a:defRPr/>
              </a:pPr>
              <a:r>
                <a:rPr lang="en-US" sz="900" dirty="0">
                  <a:solidFill>
                    <a:srgbClr val="595959"/>
                  </a:solidFill>
                  <a:latin typeface="Arial" charset="0"/>
                  <a:ea typeface="Arial" charset="0"/>
                  <a:cs typeface="Arial" charset="0"/>
                </a:rPr>
                <a:t>Life Sciences</a:t>
              </a: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SQUARE FOOTAGE</a:t>
              </a:r>
            </a:p>
            <a:p>
              <a:pPr lvl="0" algn="ctr">
                <a:spcAft>
                  <a:spcPts val="100"/>
                </a:spcAft>
                <a:defRPr/>
              </a:pPr>
              <a:r>
                <a:rPr lang="en-US" sz="900" dirty="0">
                  <a:solidFill>
                    <a:srgbClr val="595959"/>
                  </a:solidFill>
                  <a:latin typeface="Arial" charset="0"/>
                  <a:ea typeface="Arial" charset="0"/>
                  <a:cs typeface="Arial" charset="0"/>
                </a:rPr>
                <a:t>180,415 (Building), 40.5 Acres (Site), </a:t>
              </a:r>
              <a:br>
                <a:rPr lang="en-US" sz="900" dirty="0">
                  <a:solidFill>
                    <a:srgbClr val="595959"/>
                  </a:solidFill>
                  <a:latin typeface="Arial" charset="0"/>
                  <a:ea typeface="Arial" charset="0"/>
                  <a:cs typeface="Arial" charset="0"/>
                </a:rPr>
              </a:br>
              <a:r>
                <a:rPr lang="en-US" sz="900" dirty="0">
                  <a:solidFill>
                    <a:srgbClr val="595959"/>
                  </a:solidFill>
                  <a:latin typeface="Arial" charset="0"/>
                  <a:ea typeface="Arial" charset="0"/>
                  <a:cs typeface="Arial" charset="0"/>
                </a:rPr>
                <a:t>528 (Parking Spaces)</a:t>
              </a:r>
            </a:p>
            <a:p>
              <a:pPr lvl="0" algn="ctr">
                <a:spcAft>
                  <a:spcPts val="100"/>
                </a:spcAft>
                <a:defRPr/>
              </a:pPr>
              <a:endParaRPr lang="en-US" sz="900"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YEAR COMPLETED</a:t>
              </a:r>
            </a:p>
            <a:p>
              <a:pPr lvl="0" algn="ctr">
                <a:spcAft>
                  <a:spcPts val="100"/>
                </a:spcAft>
                <a:defRPr/>
              </a:pPr>
              <a:r>
                <a:rPr lang="en-US" sz="900" dirty="0">
                  <a:solidFill>
                    <a:srgbClr val="595959"/>
                  </a:solidFill>
                  <a:latin typeface="Arial" charset="0"/>
                  <a:ea typeface="Arial" charset="0"/>
                  <a:cs typeface="Arial" charset="0"/>
                </a:rPr>
                <a:t>2006</a:t>
              </a: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LEASE</a:t>
              </a:r>
            </a:p>
            <a:p>
              <a:pPr lvl="0" algn="ctr">
                <a:spcAft>
                  <a:spcPts val="100"/>
                </a:spcAft>
                <a:defRPr/>
              </a:pPr>
              <a:r>
                <a:rPr lang="en-US" sz="900" dirty="0">
                  <a:solidFill>
                    <a:srgbClr val="595959"/>
                  </a:solidFill>
                  <a:latin typeface="Arial" charset="0"/>
                  <a:ea typeface="Arial" charset="0"/>
                  <a:cs typeface="Arial" charset="0"/>
                </a:rPr>
                <a:t>Triple Net (NNN)</a:t>
              </a:r>
            </a:p>
            <a:p>
              <a:pPr lvl="0" algn="ctr">
                <a:spcAft>
                  <a:spcPts val="100"/>
                </a:spcAft>
                <a:defRPr/>
              </a:pPr>
              <a:endParaRPr lang="en-US" sz="900" dirty="0">
                <a:solidFill>
                  <a:srgbClr val="595959"/>
                </a:solidFill>
                <a:latin typeface="Arial" charset="0"/>
                <a:ea typeface="Arial" charset="0"/>
                <a:cs typeface="Arial" charset="0"/>
              </a:endParaRPr>
            </a:p>
            <a:p>
              <a:pPr lvl="0" algn="ctr" defTabSz="914400" eaLnBrk="0" fontAlgn="base" hangingPunct="0">
                <a:spcBef>
                  <a:spcPct val="0"/>
                </a:spcBef>
                <a:spcAft>
                  <a:spcPts val="100"/>
                </a:spcAft>
                <a:defRPr/>
              </a:pPr>
              <a:r>
                <a:rPr lang="en-US" sz="900" b="1" dirty="0">
                  <a:solidFill>
                    <a:srgbClr val="595959"/>
                  </a:solidFill>
                  <a:latin typeface="Arial" charset="0"/>
                  <a:ea typeface="Arial" charset="0"/>
                  <a:cs typeface="Arial" charset="0"/>
                </a:rPr>
                <a:t>LEASE EXPIRATION</a:t>
              </a:r>
            </a:p>
            <a:p>
              <a:pPr lvl="0" algn="ctr" defTabSz="914400" eaLnBrk="0" fontAlgn="base" hangingPunct="0">
                <a:spcBef>
                  <a:spcPct val="0"/>
                </a:spcBef>
                <a:spcAft>
                  <a:spcPts val="100"/>
                </a:spcAft>
                <a:defRPr/>
              </a:pPr>
              <a:r>
                <a:rPr lang="en-US" sz="900" dirty="0">
                  <a:solidFill>
                    <a:srgbClr val="595959"/>
                  </a:solidFill>
                  <a:latin typeface="Arial" charset="0"/>
                  <a:ea typeface="Arial" charset="0"/>
                  <a:cs typeface="Arial" charset="0"/>
                </a:rPr>
                <a:t>December 31, 2035</a:t>
              </a:r>
            </a:p>
          </p:txBody>
        </p:sp>
        <p:sp>
          <p:nvSpPr>
            <p:cNvPr id="20" name="TextBox 19"/>
            <p:cNvSpPr txBox="1"/>
            <p:nvPr/>
          </p:nvSpPr>
          <p:spPr>
            <a:xfrm>
              <a:off x="4236686" y="4300106"/>
              <a:ext cx="4337370" cy="2385268"/>
            </a:xfrm>
            <a:prstGeom prst="rect">
              <a:avLst/>
            </a:prstGeom>
            <a:noFill/>
          </p:spPr>
          <p:txBody>
            <a:bodyPr wrap="square" numCol="1" rtlCol="0">
              <a:spAutoFit/>
            </a:bodyPr>
            <a:lstStyle/>
            <a:p>
              <a:pPr marL="171450" lvl="0" indent="-171450" eaLnBrk="1" hangingPunct="1">
                <a:spcBef>
                  <a:spcPts val="0"/>
                </a:spcBef>
                <a:spcAft>
                  <a:spcPts val="0"/>
                </a:spcAft>
                <a:buFont typeface="Arial" panose="020B0604020202020204" pitchFamily="34" charset="0"/>
                <a:buChar char="•"/>
                <a:defRPr/>
              </a:pPr>
              <a:endParaRPr lang="en-US" sz="900" dirty="0">
                <a:solidFill>
                  <a:srgbClr val="595959"/>
                </a:solidFill>
                <a:latin typeface="Arial"/>
              </a:endParaRPr>
            </a:p>
            <a:p>
              <a:pPr marL="171450" indent="-171450">
                <a:spcAft>
                  <a:spcPts val="300"/>
                </a:spcAft>
                <a:buClr>
                  <a:srgbClr val="004A8D"/>
                </a:buClr>
                <a:buFont typeface="Arial" panose="020B0604020202020204" pitchFamily="34" charset="0"/>
                <a:buChar char="•"/>
              </a:pPr>
              <a:r>
                <a:rPr lang="en-US" sz="900" b="1" dirty="0">
                  <a:solidFill>
                    <a:srgbClr val="595959"/>
                  </a:solidFill>
                  <a:latin typeface="Arial"/>
                </a:rPr>
                <a:t>High-Quality Headquarters Property</a:t>
              </a:r>
              <a:r>
                <a:rPr lang="en-US" sz="900" dirty="0">
                  <a:solidFill>
                    <a:srgbClr val="595959"/>
                  </a:solidFill>
                  <a:latin typeface="Arial"/>
                </a:rPr>
                <a:t> - </a:t>
              </a:r>
              <a:r>
                <a:rPr lang="en-US" sz="900" dirty="0">
                  <a:solidFill>
                    <a:schemeClr val="tx1">
                      <a:lumMod val="65000"/>
                      <a:lumOff val="35000"/>
                    </a:schemeClr>
                  </a:solidFill>
                  <a:latin typeface="Arial" panose="020B0604020202020204" pitchFamily="34" charset="0"/>
                  <a:cs typeface="Arial" panose="020B0604020202020204" pitchFamily="34" charset="0"/>
                </a:rPr>
                <a:t>The property serves as the global headquarters for Boston Scientific’s Neuromodulation division, which develops implantable electronic technologies that help patients manage chronic pain and neurological conditions.</a:t>
              </a:r>
              <a:br>
                <a:rPr lang="en-US" sz="900" dirty="0">
                  <a:solidFill>
                    <a:schemeClr val="tx1">
                      <a:lumMod val="65000"/>
                      <a:lumOff val="35000"/>
                    </a:schemeClr>
                  </a:solidFill>
                  <a:latin typeface="Arial" panose="020B0604020202020204" pitchFamily="34" charset="0"/>
                  <a:cs typeface="Arial" panose="020B0604020202020204" pitchFamily="34" charset="0"/>
                </a:rPr>
              </a:br>
              <a:endParaRPr lang="en-US" sz="900" b="1" dirty="0">
                <a:solidFill>
                  <a:srgbClr val="595959"/>
                </a:solidFill>
                <a:latin typeface="Arial"/>
              </a:endParaRPr>
            </a:p>
            <a:p>
              <a:pPr marL="171450" indent="-171450">
                <a:spcAft>
                  <a:spcPts val="300"/>
                </a:spcAft>
                <a:buClr>
                  <a:srgbClr val="004A8D"/>
                </a:buClr>
                <a:buFont typeface="Arial" panose="020B0604020202020204" pitchFamily="34" charset="0"/>
                <a:buChar char="•"/>
              </a:pPr>
              <a:r>
                <a:rPr lang="en-US" sz="900" b="1" dirty="0">
                  <a:solidFill>
                    <a:srgbClr val="595959"/>
                  </a:solidFill>
                  <a:latin typeface="Arial"/>
                </a:rPr>
                <a:t>Investment Grade Tenant</a:t>
              </a:r>
              <a:r>
                <a:rPr lang="en-US" sz="900" dirty="0">
                  <a:solidFill>
                    <a:srgbClr val="595959"/>
                  </a:solidFill>
                  <a:latin typeface="Arial"/>
                </a:rPr>
                <a:t> - </a:t>
              </a:r>
              <a:r>
                <a:rPr lang="en-US" sz="900" dirty="0">
                  <a:solidFill>
                    <a:schemeClr val="tx1">
                      <a:lumMod val="65000"/>
                      <a:lumOff val="35000"/>
                    </a:schemeClr>
                  </a:solidFill>
                  <a:latin typeface="Arial" panose="020B0604020202020204" pitchFamily="34" charset="0"/>
                  <a:cs typeface="Arial" panose="020B0604020202020204" pitchFamily="34" charset="0"/>
                </a:rPr>
                <a:t>Boston Scientific (NYSE: BSX), the tenant under the lease, is a leading life sciences company with a market capitalization of over $60.8 billion</a:t>
              </a:r>
              <a:r>
                <a:rPr lang="en-US" sz="900" baseline="30000" dirty="0">
                  <a:solidFill>
                    <a:schemeClr val="tx1">
                      <a:lumMod val="65000"/>
                      <a:lumOff val="35000"/>
                    </a:schemeClr>
                  </a:solidFill>
                  <a:latin typeface="Arial" panose="020B0604020202020204" pitchFamily="34" charset="0"/>
                  <a:cs typeface="Arial" panose="020B0604020202020204" pitchFamily="34" charset="0"/>
                </a:rPr>
                <a:t>2</a:t>
              </a:r>
              <a:r>
                <a:rPr lang="en-US" sz="900" dirty="0">
                  <a:solidFill>
                    <a:schemeClr val="tx1">
                      <a:lumMod val="65000"/>
                      <a:lumOff val="35000"/>
                    </a:schemeClr>
                  </a:solidFill>
                  <a:latin typeface="Arial" panose="020B0604020202020204" pitchFamily="34" charset="0"/>
                  <a:cs typeface="Arial" panose="020B0604020202020204" pitchFamily="34" charset="0"/>
                </a:rPr>
                <a:t>, and maintains an investment grade credit rating from S&amp;P (‘BBB’), Moody’s (‘Baa2’) and Fitch (‘BBB’)</a:t>
              </a:r>
              <a:r>
                <a:rPr lang="en-US" sz="900" baseline="30000" dirty="0">
                  <a:solidFill>
                    <a:schemeClr val="tx1">
                      <a:lumMod val="65000"/>
                      <a:lumOff val="35000"/>
                    </a:schemeClr>
                  </a:solidFill>
                  <a:latin typeface="Arial" panose="020B0604020202020204" pitchFamily="34" charset="0"/>
                  <a:cs typeface="Arial" panose="020B0604020202020204" pitchFamily="34" charset="0"/>
                </a:rPr>
                <a:t>3</a:t>
              </a:r>
              <a:r>
                <a:rPr lang="en-US" sz="900" dirty="0">
                  <a:solidFill>
                    <a:schemeClr val="tx1">
                      <a:lumMod val="65000"/>
                      <a:lumOff val="35000"/>
                    </a:schemeClr>
                  </a:solidFill>
                  <a:latin typeface="Arial" panose="020B0604020202020204" pitchFamily="34" charset="0"/>
                  <a:cs typeface="Arial" panose="020B0604020202020204" pitchFamily="34" charset="0"/>
                </a:rPr>
                <a:t>.</a:t>
              </a:r>
            </a:p>
            <a:p>
              <a:pPr lvl="0">
                <a:defRPr/>
              </a:pPr>
              <a:endParaRPr lang="en-US" sz="900" dirty="0">
                <a:solidFill>
                  <a:srgbClr val="595959"/>
                </a:solidFill>
                <a:latin typeface="Arial"/>
              </a:endParaRPr>
            </a:p>
            <a:p>
              <a:pPr marL="171450" indent="-171450">
                <a:buFont typeface="Arial" panose="020B0604020202020204" pitchFamily="34" charset="0"/>
                <a:buChar char="•"/>
                <a:defRPr/>
              </a:pPr>
              <a:r>
                <a:rPr lang="en-US" sz="900" b="1" dirty="0">
                  <a:solidFill>
                    <a:srgbClr val="595959"/>
                  </a:solidFill>
                  <a:latin typeface="Arial"/>
                </a:rPr>
                <a:t>Well-Located in Greater Los Angeles Life Sciences Corridor </a:t>
              </a:r>
              <a:r>
                <a:rPr lang="en-US" sz="900" dirty="0">
                  <a:solidFill>
                    <a:srgbClr val="595959"/>
                  </a:solidFill>
                  <a:latin typeface="Arial"/>
                </a:rPr>
                <a:t>- </a:t>
              </a:r>
              <a:r>
                <a:rPr lang="en-US" sz="900" dirty="0">
                  <a:solidFill>
                    <a:schemeClr val="tx1">
                      <a:lumMod val="65000"/>
                      <a:lumOff val="35000"/>
                    </a:schemeClr>
                  </a:solidFill>
                  <a:latin typeface="Arial" panose="020B0604020202020204" pitchFamily="34" charset="0"/>
                  <a:cs typeface="Arial" panose="020B0604020202020204" pitchFamily="34" charset="0"/>
                </a:rPr>
                <a:t>The property is located within the Southern California Innovation Park, which consists of 160 acres containing 15 buildings primarily leased to other life sciences tenants.</a:t>
              </a:r>
            </a:p>
            <a:p>
              <a:pPr marL="171450" lvl="0" indent="-171450">
                <a:buFont typeface="Arial" panose="020B0604020202020204" pitchFamily="34" charset="0"/>
                <a:buChar char="•"/>
                <a:defRPr/>
              </a:pPr>
              <a:endParaRPr lang="en-US" sz="900" dirty="0">
                <a:solidFill>
                  <a:srgbClr val="595959"/>
                </a:solidFill>
                <a:latin typeface="Arial"/>
              </a:endParaRPr>
            </a:p>
          </p:txBody>
        </p:sp>
        <p:sp>
          <p:nvSpPr>
            <p:cNvPr id="22" name="TextBox 21">
              <a:extLst>
                <a:ext uri="{FF2B5EF4-FFF2-40B4-BE49-F238E27FC236}">
                  <a16:creationId xmlns:a16="http://schemas.microsoft.com/office/drawing/2014/main" id="{758E16A7-5916-0C48-9360-48222A1774EE}"/>
                </a:ext>
              </a:extLst>
            </p:cNvPr>
            <p:cNvSpPr txBox="1"/>
            <p:nvPr/>
          </p:nvSpPr>
          <p:spPr>
            <a:xfrm>
              <a:off x="4105656" y="3790119"/>
              <a:ext cx="4599432" cy="572544"/>
            </a:xfrm>
            <a:prstGeom prst="rect">
              <a:avLst/>
            </a:prstGeom>
            <a:solidFill>
              <a:srgbClr val="004785"/>
            </a:solidFill>
            <a:effectLst/>
          </p:spPr>
          <p:txBody>
            <a:bodyPr wrap="square" tIns="91440" bIns="91440" numCol="1"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all" spc="0" normalizeH="0" baseline="0" noProof="0" dirty="0">
                  <a:ln>
                    <a:noFill/>
                  </a:ln>
                  <a:solidFill>
                    <a:prstClr val="white"/>
                  </a:solidFill>
                  <a:effectLst/>
                  <a:uLnTx/>
                  <a:uFillTx/>
                  <a:latin typeface="Arial" panose="020B0604020202020204" pitchFamily="34" charset="0"/>
                  <a:ea typeface="Georgia" charset="0"/>
                  <a:cs typeface="Arial" panose="020B0604020202020204" pitchFamily="34" charset="0"/>
                </a:rPr>
                <a:t>INVESTMENT HIGHLIGHTS</a:t>
              </a:r>
            </a:p>
          </p:txBody>
        </p:sp>
      </p:grpSp>
      <p:sp>
        <p:nvSpPr>
          <p:cNvPr id="23" name="Title 5">
            <a:extLst>
              <a:ext uri="{FF2B5EF4-FFF2-40B4-BE49-F238E27FC236}">
                <a16:creationId xmlns:a16="http://schemas.microsoft.com/office/drawing/2014/main" id="{5A048EA9-F7FB-0F49-B240-E69EAFB1DD24}"/>
              </a:ext>
            </a:extLst>
          </p:cNvPr>
          <p:cNvSpPr>
            <a:spLocks noGrp="1"/>
          </p:cNvSpPr>
          <p:nvPr>
            <p:ph type="title"/>
          </p:nvPr>
        </p:nvSpPr>
        <p:spPr>
          <a:xfrm>
            <a:off x="365760" y="182880"/>
            <a:ext cx="6108192" cy="457200"/>
          </a:xfrm>
        </p:spPr>
        <p:txBody>
          <a:bodyPr numCol="1">
            <a:normAutofit/>
          </a:bodyPr>
          <a:lstStyle/>
          <a:p>
            <a:r>
              <a:rPr lang="en-US" dirty="0"/>
              <a:t>Investment Highlights – Boston Scientific Corporation</a:t>
            </a:r>
          </a:p>
        </p:txBody>
      </p:sp>
      <p:pic>
        <p:nvPicPr>
          <p:cNvPr id="11" name="Picture 10" descr="A picture containing sky, building, outdoor, dome  Description automatically generated">
            <a:extLst>
              <a:ext uri="{FF2B5EF4-FFF2-40B4-BE49-F238E27FC236}">
                <a16:creationId xmlns:a16="http://schemas.microsoft.com/office/drawing/2014/main" id="{73F1D9C5-F203-394C-BCCE-0F53F174E2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18786" y="1026432"/>
            <a:ext cx="4599432" cy="2270062"/>
          </a:xfrm>
          <a:prstGeom prst="rect">
            <a:avLst/>
          </a:prstGeom>
        </p:spPr>
      </p:pic>
      <p:sp>
        <p:nvSpPr>
          <p:cNvPr id="12" name="Rectangle 11">
            <a:extLst>
              <a:ext uri="{FF2B5EF4-FFF2-40B4-BE49-F238E27FC236}">
                <a16:creationId xmlns:a16="http://schemas.microsoft.com/office/drawing/2014/main" id="{9155FE5A-C542-2741-931B-32C49E85193D}"/>
              </a:ext>
            </a:extLst>
          </p:cNvPr>
          <p:cNvSpPr/>
          <p:nvPr/>
        </p:nvSpPr>
        <p:spPr>
          <a:xfrm>
            <a:off x="525780" y="6191749"/>
            <a:ext cx="8226552" cy="369332"/>
          </a:xfrm>
          <a:prstGeom prst="rect">
            <a:avLst/>
          </a:prstGeom>
        </p:spPr>
        <p:txBody>
          <a:bodyPr wrap="square" numCol="1">
            <a:spAutoFit/>
          </a:bodyPr>
          <a:lstStyle/>
          <a:p>
            <a:r>
              <a:rPr lang="en-US" sz="600" baseline="30000" dirty="0">
                <a:solidFill>
                  <a:schemeClr val="tx1">
                    <a:lumMod val="65000"/>
                    <a:lumOff val="35000"/>
                  </a:schemeClr>
                </a:solidFill>
                <a:latin typeface="Arial" panose="020B0604020202020204" pitchFamily="34" charset="0"/>
                <a:cs typeface="Arial" panose="020B0604020202020204" pitchFamily="34" charset="0"/>
              </a:rPr>
              <a:t>1 </a:t>
            </a:r>
            <a:r>
              <a:rPr lang="en-US" sz="600" dirty="0">
                <a:solidFill>
                  <a:schemeClr val="tx1">
                    <a:lumMod val="65000"/>
                    <a:lumOff val="35000"/>
                  </a:schemeClr>
                </a:solidFill>
                <a:latin typeface="Arial" panose="020B0604020202020204" pitchFamily="34" charset="0"/>
                <a:cs typeface="Arial" panose="020B0604020202020204" pitchFamily="34" charset="0"/>
              </a:rPr>
              <a:t>Cantor Fitzgerald Income Trust, Inc. acquired, through a joint venture with its sponsor, beneficial interests representing 10% of the CF Valencia Life Sciences DST which owns the fee simple interest in the property..</a:t>
            </a:r>
            <a:endParaRPr lang="en-US" sz="600" baseline="30000" dirty="0">
              <a:solidFill>
                <a:schemeClr val="tx1">
                  <a:lumMod val="65000"/>
                  <a:lumOff val="35000"/>
                </a:schemeClr>
              </a:solidFill>
              <a:latin typeface="Arial" panose="020B0604020202020204" pitchFamily="34" charset="0"/>
              <a:cs typeface="Arial" panose="020B0604020202020204" pitchFamily="34" charset="0"/>
            </a:endParaRPr>
          </a:p>
          <a:p>
            <a:r>
              <a:rPr lang="en-US" sz="600" baseline="30000" dirty="0">
                <a:solidFill>
                  <a:schemeClr val="tx1">
                    <a:lumMod val="65000"/>
                    <a:lumOff val="35000"/>
                  </a:schemeClr>
                </a:solidFill>
                <a:latin typeface="Arial" panose="020B0604020202020204" pitchFamily="34" charset="0"/>
                <a:cs typeface="Arial" panose="020B0604020202020204" pitchFamily="34" charset="0"/>
              </a:rPr>
              <a:t>2 </a:t>
            </a:r>
            <a:r>
              <a:rPr lang="en-US" sz="600" dirty="0">
                <a:solidFill>
                  <a:schemeClr val="tx1">
                    <a:lumMod val="65000"/>
                    <a:lumOff val="35000"/>
                  </a:schemeClr>
                </a:solidFill>
                <a:latin typeface="Arial" panose="020B0604020202020204" pitchFamily="34" charset="0"/>
                <a:cs typeface="Arial" panose="020B0604020202020204" pitchFamily="34" charset="0"/>
              </a:rPr>
              <a:t>As of June 15, 2021</a:t>
            </a:r>
          </a:p>
          <a:p>
            <a:r>
              <a:rPr lang="en-US" sz="600" baseline="30000" dirty="0">
                <a:solidFill>
                  <a:schemeClr val="tx1">
                    <a:lumMod val="65000"/>
                    <a:lumOff val="35000"/>
                  </a:schemeClr>
                </a:solidFill>
                <a:latin typeface="Arial" panose="020B0604020202020204" pitchFamily="34" charset="0"/>
                <a:cs typeface="Arial" panose="020B0604020202020204" pitchFamily="34" charset="0"/>
              </a:rPr>
              <a:t>3 </a:t>
            </a:r>
            <a:r>
              <a:rPr lang="en-US" sz="600" dirty="0">
                <a:solidFill>
                  <a:schemeClr val="tx1">
                    <a:lumMod val="65000"/>
                    <a:lumOff val="35000"/>
                  </a:schemeClr>
                </a:solidFill>
                <a:latin typeface="Arial" panose="020B0604020202020204" pitchFamily="34" charset="0"/>
                <a:cs typeface="Arial" panose="020B0604020202020204" pitchFamily="34" charset="0"/>
              </a:rPr>
              <a:t>As of July 1, 2021</a:t>
            </a:r>
          </a:p>
        </p:txBody>
      </p:sp>
    </p:spTree>
    <p:extLst>
      <p:ext uri="{BB962C8B-B14F-4D97-AF65-F5344CB8AC3E}">
        <p14:creationId xmlns:p14="http://schemas.microsoft.com/office/powerpoint/2010/main" val="1797254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357B50-F86F-1F4B-9EA7-7A1DAAD8A8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98495" y="1373159"/>
            <a:ext cx="4599431" cy="2685384"/>
          </a:xfrm>
          <a:prstGeom prst="rect">
            <a:avLst/>
          </a:prstGeom>
        </p:spPr>
      </p:pic>
      <p:grpSp>
        <p:nvGrpSpPr>
          <p:cNvPr id="2" name="Group 1"/>
          <p:cNvGrpSpPr/>
          <p:nvPr/>
        </p:nvGrpSpPr>
        <p:grpSpPr>
          <a:xfrm>
            <a:off x="502920" y="1373159"/>
            <a:ext cx="8095489" cy="4707601"/>
            <a:chOff x="609599" y="1693199"/>
            <a:chExt cx="8095489" cy="4707601"/>
          </a:xfrm>
        </p:grpSpPr>
        <p:sp>
          <p:nvSpPr>
            <p:cNvPr id="9" name="TextBox 8"/>
            <p:cNvSpPr txBox="1"/>
            <p:nvPr/>
          </p:nvSpPr>
          <p:spPr>
            <a:xfrm>
              <a:off x="609601" y="1696466"/>
              <a:ext cx="3288608" cy="4562444"/>
            </a:xfrm>
            <a:prstGeom prst="rect">
              <a:avLst/>
            </a:prstGeom>
            <a:solidFill>
              <a:schemeClr val="bg1"/>
            </a:solidFill>
            <a:effectLst>
              <a:outerShdw blurRad="177800" sx="104000" sy="104000" algn="ctr" rotWithShape="0">
                <a:prstClr val="black">
                  <a:alpha val="20000"/>
                </a:prstClr>
              </a:outerShdw>
            </a:effectLst>
          </p:spPr>
          <p:txBody>
            <a:bodyPr wrap="square" tIns="685800" bIns="91440" numCol="1" rtlCol="0">
              <a:no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Georgia" charset="0"/>
                <a:cs typeface="Arial" panose="020B0604020202020204" pitchFamily="34" charset="0"/>
              </a:endParaRPr>
            </a:p>
          </p:txBody>
        </p:sp>
        <p:sp>
          <p:nvSpPr>
            <p:cNvPr id="11" name="TextBox 10"/>
            <p:cNvSpPr txBox="1"/>
            <p:nvPr/>
          </p:nvSpPr>
          <p:spPr>
            <a:xfrm>
              <a:off x="609600" y="2645580"/>
              <a:ext cx="3288609" cy="3755220"/>
            </a:xfrm>
            <a:prstGeom prst="rect">
              <a:avLst/>
            </a:prstGeom>
            <a:noFill/>
          </p:spPr>
          <p:txBody>
            <a:bodyPr wrap="square" tIns="91440" bIns="91440" numCol="1" rtlCol="0" anchor="t">
              <a:noAutofit/>
            </a:bodyPr>
            <a:lstStyle/>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PURCHASE</a:t>
              </a:r>
              <a:r>
                <a:rPr kumimoji="0" lang="en-US" sz="900" b="1" i="0" u="none" strike="noStrike" kern="1200" cap="none" spc="0" normalizeH="0" noProof="0" dirty="0">
                  <a:ln>
                    <a:noFill/>
                  </a:ln>
                  <a:solidFill>
                    <a:srgbClr val="595959"/>
                  </a:solidFill>
                  <a:effectLst/>
                  <a:uLnTx/>
                  <a:uFillTx/>
                  <a:latin typeface="Arial" charset="0"/>
                  <a:ea typeface="Arial" charset="0"/>
                  <a:cs typeface="Arial" charset="0"/>
                </a:rPr>
                <a:t> </a:t>
              </a: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PRICE</a:t>
              </a: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$40 Million</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PROPERTY TYPE</a:t>
              </a: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Class A Office</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TENANT BUSINESS SECTOR</a:t>
              </a: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Automotive</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SQUARE FOOTAGE</a:t>
              </a: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150,164</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YEAR BUILT</a:t>
              </a: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February</a:t>
              </a:r>
              <a:r>
                <a:rPr kumimoji="0" lang="en-US" sz="900" b="0" i="0" u="none" strike="noStrike" kern="1200" cap="none" spc="0" normalizeH="0" noProof="0" dirty="0">
                  <a:ln>
                    <a:noFill/>
                  </a:ln>
                  <a:solidFill>
                    <a:srgbClr val="595959"/>
                  </a:solidFill>
                  <a:effectLst/>
                  <a:uLnTx/>
                  <a:uFillTx/>
                  <a:latin typeface="Arial" charset="0"/>
                  <a:ea typeface="Arial" charset="0"/>
                  <a:cs typeface="Arial" charset="0"/>
                </a:rPr>
                <a:t> </a:t>
              </a: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2008</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LEASE</a:t>
              </a: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Triple Net (NNN)</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LEASE</a:t>
              </a:r>
              <a:r>
                <a:rPr kumimoji="0" lang="en-US" sz="900" b="1" i="0" u="none" strike="noStrike" kern="1200" cap="none" spc="0" normalizeH="0" noProof="0" dirty="0">
                  <a:ln>
                    <a:noFill/>
                  </a:ln>
                  <a:solidFill>
                    <a:srgbClr val="595959"/>
                  </a:solidFill>
                  <a:effectLst/>
                  <a:uLnTx/>
                  <a:uFillTx/>
                  <a:latin typeface="Arial" charset="0"/>
                  <a:ea typeface="Arial" charset="0"/>
                  <a:cs typeface="Arial" charset="0"/>
                </a:rPr>
                <a:t> EXPIRATION </a:t>
              </a:r>
              <a:br>
                <a:rPr kumimoji="0" lang="en-US" sz="900" b="1" i="0" u="none" strike="noStrike" kern="1200" cap="none" spc="0" normalizeH="0" noProof="0" dirty="0">
                  <a:ln>
                    <a:noFill/>
                  </a:ln>
                  <a:solidFill>
                    <a:srgbClr val="595959"/>
                  </a:solidFill>
                  <a:effectLst/>
                  <a:uLnTx/>
                  <a:uFillTx/>
                  <a:latin typeface="Arial" charset="0"/>
                  <a:ea typeface="Arial" charset="0"/>
                  <a:cs typeface="Arial" charset="0"/>
                </a:rPr>
              </a:b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12/31/2028</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RENT ESCALATIONS</a:t>
              </a:r>
            </a:p>
            <a:p>
              <a:pPr marL="0" marR="0" lvl="0" indent="0" algn="ctr" defTabSz="914400" rtl="0" eaLnBrk="0" fontAlgn="base" latinLnBrk="0" hangingPunct="0">
                <a:lnSpc>
                  <a:spcPct val="100000"/>
                </a:lnSpc>
                <a:spcBef>
                  <a:spcPct val="0"/>
                </a:spcBef>
                <a:spcAft>
                  <a:spcPts val="100"/>
                </a:spcAft>
                <a:buClrTx/>
                <a:buSzTx/>
                <a:buFontTx/>
                <a:buNone/>
                <a:tabLst/>
                <a:defRPr/>
              </a:pPr>
              <a:r>
                <a:rPr lang="en-US" sz="900" dirty="0">
                  <a:solidFill>
                    <a:srgbClr val="595959"/>
                  </a:solidFill>
                  <a:latin typeface="Arial" charset="0"/>
                  <a:cs typeface="Arial" charset="0"/>
                </a:rPr>
                <a:t>2% Annually </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rPr>
                <a:t> </a:t>
              </a:r>
              <a:endParaRPr kumimoji="0" lang="en-US" sz="1000" b="0"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endParaRPr>
            </a:p>
          </p:txBody>
        </p:sp>
        <p:sp>
          <p:nvSpPr>
            <p:cNvPr id="13" name="Rectangle 12"/>
            <p:cNvSpPr/>
            <p:nvPr/>
          </p:nvSpPr>
          <p:spPr>
            <a:xfrm>
              <a:off x="609599" y="1693199"/>
              <a:ext cx="3288608" cy="951997"/>
            </a:xfrm>
            <a:prstGeom prst="rect">
              <a:avLst/>
            </a:prstGeom>
            <a:gradFill flip="none" rotWithShape="1">
              <a:gsLst>
                <a:gs pos="0">
                  <a:srgbClr val="1E4B88"/>
                </a:gs>
                <a:gs pos="90000">
                  <a:srgbClr val="1E4B88">
                    <a:alpha val="8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defTabSz="914400" eaLnBrk="0" fontAlgn="base" hangingPunct="0">
                <a:spcBef>
                  <a:spcPct val="0"/>
                </a:spcBef>
                <a:spcAft>
                  <a:spcPct val="0"/>
                </a:spcAft>
                <a:defRPr/>
              </a:pPr>
              <a:r>
                <a:rPr lang="en-US" sz="1200" b="1" dirty="0">
                  <a:solidFill>
                    <a:prstClr val="white"/>
                  </a:solidFill>
                  <a:latin typeface="Arial" panose="020B0604020202020204" pitchFamily="34" charset="0"/>
                  <a:ea typeface="Georgia" charset="0"/>
                  <a:cs typeface="Arial" panose="020B0604020202020204" pitchFamily="34" charset="0"/>
                </a:rPr>
                <a:t>Daimler Trucks North America</a:t>
              </a:r>
            </a:p>
            <a:p>
              <a:pPr lvl="0" algn="ctr" defTabSz="914400" eaLnBrk="0" fontAlgn="base" hangingPunct="0">
                <a:spcBef>
                  <a:spcPct val="0"/>
                </a:spcBef>
                <a:spcAft>
                  <a:spcPct val="0"/>
                </a:spcAft>
                <a:defRPr/>
              </a:pPr>
              <a:r>
                <a:rPr lang="en-US" sz="1200" b="1" dirty="0">
                  <a:solidFill>
                    <a:prstClr val="white"/>
                  </a:solidFill>
                  <a:latin typeface="Arial" panose="020B0604020202020204" pitchFamily="34" charset="0"/>
                  <a:ea typeface="Georgia" charset="0"/>
                  <a:cs typeface="Arial" panose="020B0604020202020204" pitchFamily="34" charset="0"/>
                </a:rPr>
                <a:t> Regional Headquarters</a:t>
              </a:r>
            </a:p>
            <a:p>
              <a:pPr lvl="0" algn="ctr" defTabSz="914400" eaLnBrk="0" fontAlgn="base" hangingPunct="0">
                <a:spcBef>
                  <a:spcPct val="0"/>
                </a:spcBef>
                <a:spcAft>
                  <a:spcPct val="0"/>
                </a:spcAft>
                <a:defRPr/>
              </a:pPr>
              <a:endParaRPr lang="en-US" sz="600" dirty="0">
                <a:solidFill>
                  <a:prstClr val="white"/>
                </a:solidFill>
                <a:latin typeface="Arial" panose="020B0604020202020204" pitchFamily="34" charset="0"/>
                <a:ea typeface="Georgia" charset="0"/>
                <a:cs typeface="Arial" panose="020B0604020202020204" pitchFamily="34" charset="0"/>
              </a:endParaRPr>
            </a:p>
            <a:p>
              <a:pPr lvl="0" algn="ctr" defTabSz="914400" eaLnBrk="0" fontAlgn="base" hangingPunct="0">
                <a:spcBef>
                  <a:spcPct val="0"/>
                </a:spcBef>
                <a:spcAft>
                  <a:spcPct val="0"/>
                </a:spcAft>
                <a:defRPr/>
              </a:pPr>
              <a:r>
                <a:rPr lang="en-US" sz="1050" dirty="0">
                  <a:solidFill>
                    <a:prstClr val="white"/>
                  </a:solidFill>
                  <a:latin typeface="Arial" panose="020B0604020202020204" pitchFamily="34" charset="0"/>
                  <a:ea typeface="Georgia" charset="0"/>
                  <a:cs typeface="Arial" panose="020B0604020202020204" pitchFamily="34" charset="0"/>
                </a:rPr>
                <a:t>FORT MILL, SC (CHARLOTTE MSA)</a:t>
              </a:r>
            </a:p>
          </p:txBody>
        </p:sp>
        <p:sp>
          <p:nvSpPr>
            <p:cNvPr id="19" name="TextBox 18">
              <a:extLst>
                <a:ext uri="{FF2B5EF4-FFF2-40B4-BE49-F238E27FC236}">
                  <a16:creationId xmlns:a16="http://schemas.microsoft.com/office/drawing/2014/main" id="{4E47922B-D705-D34D-8B5B-496D1F100839}"/>
                </a:ext>
              </a:extLst>
            </p:cNvPr>
            <p:cNvSpPr txBox="1"/>
            <p:nvPr/>
          </p:nvSpPr>
          <p:spPr>
            <a:xfrm>
              <a:off x="4105656" y="3906093"/>
              <a:ext cx="4599432" cy="2388282"/>
            </a:xfrm>
            <a:prstGeom prst="rect">
              <a:avLst/>
            </a:prstGeom>
            <a:solidFill>
              <a:schemeClr val="bg1"/>
            </a:solidFill>
            <a:effectLst>
              <a:outerShdw blurRad="177800" sx="104000" sy="104000" algn="ctr" rotWithShape="0">
                <a:prstClr val="black">
                  <a:alpha val="20000"/>
                </a:prstClr>
              </a:outerShdw>
            </a:effectLst>
          </p:spPr>
          <p:txBody>
            <a:bodyPr wrap="square" tIns="640080" bIns="91440" numCol="1" rtlCol="0">
              <a:noAutofit/>
            </a:bodyPr>
            <a:lstStyle/>
            <a:p>
              <a:pPr marL="120650" marR="0" lvl="0" indent="-120650" algn="l" defTabSz="914400" rtl="0" eaLnBrk="0" fontAlgn="base" latinLnBrk="0" hangingPunct="0">
                <a:lnSpc>
                  <a:spcPct val="100000"/>
                </a:lnSpc>
                <a:spcBef>
                  <a:spcPts val="0"/>
                </a:spcBef>
                <a:spcAft>
                  <a:spcPts val="300"/>
                </a:spcAft>
                <a:buClr>
                  <a:prstClr val="white">
                    <a:lumMod val="50000"/>
                  </a:prstClr>
                </a:buClr>
                <a:buSzPct val="85000"/>
                <a:buFont typeface="Arial" charset="0"/>
                <a:buChar char="•"/>
                <a:tabLst/>
                <a:defRPr/>
              </a:pPr>
              <a:endParaRPr kumimoji="0" lang="en-US"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0" name="TextBox 19">
              <a:extLst>
                <a:ext uri="{FF2B5EF4-FFF2-40B4-BE49-F238E27FC236}">
                  <a16:creationId xmlns:a16="http://schemas.microsoft.com/office/drawing/2014/main" id="{758E16A7-5916-0C48-9360-48222A1774EE}"/>
                </a:ext>
              </a:extLst>
            </p:cNvPr>
            <p:cNvSpPr txBox="1"/>
            <p:nvPr/>
          </p:nvSpPr>
          <p:spPr>
            <a:xfrm>
              <a:off x="4105656" y="3790119"/>
              <a:ext cx="4599432" cy="572544"/>
            </a:xfrm>
            <a:prstGeom prst="rect">
              <a:avLst/>
            </a:prstGeom>
            <a:solidFill>
              <a:srgbClr val="004785"/>
            </a:solidFill>
            <a:effectLst/>
          </p:spPr>
          <p:txBody>
            <a:bodyPr wrap="square" tIns="91440" bIns="91440" numCol="1"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all" spc="0" normalizeH="0" baseline="0" noProof="0" dirty="0">
                  <a:ln>
                    <a:noFill/>
                  </a:ln>
                  <a:solidFill>
                    <a:prstClr val="white"/>
                  </a:solidFill>
                  <a:effectLst/>
                  <a:uLnTx/>
                  <a:uFillTx/>
                  <a:latin typeface="Arial" panose="020B0604020202020204" pitchFamily="34" charset="0"/>
                  <a:ea typeface="Georgia" charset="0"/>
                  <a:cs typeface="Arial" panose="020B0604020202020204" pitchFamily="34" charset="0"/>
                </a:rPr>
                <a:t>INVESTMENT HIGHLIGHTS</a:t>
              </a:r>
            </a:p>
          </p:txBody>
        </p:sp>
        <p:sp>
          <p:nvSpPr>
            <p:cNvPr id="23" name="TextBox 22"/>
            <p:cNvSpPr txBox="1"/>
            <p:nvPr/>
          </p:nvSpPr>
          <p:spPr>
            <a:xfrm>
              <a:off x="4279392" y="4481652"/>
              <a:ext cx="4250997" cy="1477328"/>
            </a:xfrm>
            <a:prstGeom prst="rect">
              <a:avLst/>
            </a:prstGeom>
            <a:noFill/>
          </p:spPr>
          <p:txBody>
            <a:bodyPr wrap="square" numCol="1" rtlCol="0">
              <a:spAutoFit/>
            </a:bodyPr>
            <a:lstStyle/>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endParaRPr kumimoji="0" lang="en-US" sz="900" i="0" u="none" strike="noStrike" kern="1200" cap="none" spc="0" normalizeH="0" baseline="0" noProof="0" dirty="0">
                <a:ln>
                  <a:noFill/>
                </a:ln>
                <a:solidFill>
                  <a:prstClr val="black">
                    <a:lumMod val="75000"/>
                    <a:lumOff val="25000"/>
                  </a:prstClr>
                </a:solidFill>
                <a:effectLst/>
                <a:uLnTx/>
                <a:uFillTx/>
                <a:latin typeface="Arial"/>
                <a:ea typeface="+mn-ea"/>
              </a:endParaRP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900" b="1" dirty="0">
                  <a:solidFill>
                    <a:schemeClr val="tx1">
                      <a:lumMod val="65000"/>
                      <a:lumOff val="35000"/>
                    </a:schemeClr>
                  </a:solidFill>
                  <a:latin typeface="Arial"/>
                  <a:ea typeface="+mn-ea"/>
                </a:rPr>
                <a:t>Premier Tenant </a:t>
              </a:r>
              <a:r>
                <a:rPr lang="en-US" sz="900" dirty="0">
                  <a:solidFill>
                    <a:schemeClr val="tx1">
                      <a:lumMod val="65000"/>
                      <a:lumOff val="35000"/>
                    </a:schemeClr>
                  </a:solidFill>
                  <a:latin typeface="Arial"/>
                  <a:ea typeface="+mn-ea"/>
                </a:rPr>
                <a:t>– Daimler Trucks is the world’s largest truck manufacturer.</a:t>
              </a: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endParaRPr lang="en-US" sz="900" dirty="0">
                <a:solidFill>
                  <a:schemeClr val="tx1">
                    <a:lumMod val="65000"/>
                    <a:lumOff val="35000"/>
                  </a:schemeClr>
                </a:solidFill>
                <a:latin typeface="Arial"/>
                <a:ea typeface="+mn-ea"/>
              </a:endParaRP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900" b="1" dirty="0">
                  <a:solidFill>
                    <a:schemeClr val="tx1">
                      <a:lumMod val="65000"/>
                      <a:lumOff val="35000"/>
                    </a:schemeClr>
                  </a:solidFill>
                  <a:latin typeface="Arial"/>
                  <a:ea typeface="+mn-ea"/>
                </a:rPr>
                <a:t>Strategic Office Location </a:t>
              </a:r>
              <a:r>
                <a:rPr lang="en-US" sz="900" dirty="0">
                  <a:solidFill>
                    <a:schemeClr val="tx1">
                      <a:lumMod val="65000"/>
                      <a:lumOff val="35000"/>
                    </a:schemeClr>
                  </a:solidFill>
                  <a:latin typeface="Arial"/>
                  <a:ea typeface="+mn-ea"/>
                </a:rPr>
                <a:t>- Regional headquarters located near five of the company’s manufacturing facilities.</a:t>
              </a: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endParaRPr lang="en-US" sz="900" dirty="0">
                <a:solidFill>
                  <a:schemeClr val="tx1">
                    <a:lumMod val="65000"/>
                    <a:lumOff val="35000"/>
                  </a:schemeClr>
                </a:solidFill>
                <a:latin typeface="Arial"/>
                <a:ea typeface="+mn-ea"/>
              </a:endParaRPr>
            </a:p>
            <a:p>
              <a:pPr marL="171450" lvl="0" indent="-171450" defTabSz="914400">
                <a:buFont typeface="Arial" panose="020B0604020202020204" pitchFamily="34" charset="0"/>
                <a:buChar char="•"/>
                <a:defRPr/>
              </a:pPr>
              <a:r>
                <a:rPr lang="en-US" sz="900" b="1" dirty="0">
                  <a:solidFill>
                    <a:srgbClr val="595959"/>
                  </a:solidFill>
                  <a:latin typeface="Arial"/>
                </a:rPr>
                <a:t>Long-Term Triple-Net Lease </a:t>
              </a:r>
              <a:r>
                <a:rPr lang="en-US" sz="900" b="1" dirty="0">
                  <a:solidFill>
                    <a:schemeClr val="tx1">
                      <a:lumMod val="65000"/>
                      <a:lumOff val="35000"/>
                    </a:schemeClr>
                  </a:solidFill>
                  <a:latin typeface="Arial"/>
                  <a:ea typeface="+mn-ea"/>
                </a:rPr>
                <a:t>with </a:t>
              </a:r>
              <a:r>
                <a:rPr lang="en-US" sz="900" b="1" dirty="0">
                  <a:solidFill>
                    <a:schemeClr val="tx1">
                      <a:lumMod val="65000"/>
                      <a:lumOff val="35000"/>
                    </a:schemeClr>
                  </a:solidFill>
                  <a:latin typeface="Arial"/>
                </a:rPr>
                <a:t>A</a:t>
              </a:r>
              <a:r>
                <a:rPr lang="en-US" sz="900" b="1" dirty="0">
                  <a:solidFill>
                    <a:schemeClr val="tx1">
                      <a:lumMod val="65000"/>
                      <a:lumOff val="35000"/>
                    </a:schemeClr>
                  </a:solidFill>
                  <a:latin typeface="Arial"/>
                  <a:ea typeface="+mn-ea"/>
                </a:rPr>
                <a:t>nnual Escalations</a:t>
              </a:r>
            </a:p>
            <a:p>
              <a:pPr marR="0" lvl="0" algn="l" defTabSz="914400" rtl="0" eaLnBrk="1" latinLnBrk="0" hangingPunct="1">
                <a:lnSpc>
                  <a:spcPct val="100000"/>
                </a:lnSpc>
                <a:spcBef>
                  <a:spcPts val="0"/>
                </a:spcBef>
                <a:spcAft>
                  <a:spcPts val="0"/>
                </a:spcAft>
                <a:buClrTx/>
                <a:buSzTx/>
                <a:tabLst/>
                <a:defRPr/>
              </a:pPr>
              <a:endParaRPr lang="en-US" sz="900" dirty="0">
                <a:solidFill>
                  <a:schemeClr val="tx1">
                    <a:lumMod val="65000"/>
                    <a:lumOff val="35000"/>
                  </a:schemeClr>
                </a:solidFill>
                <a:latin typeface="Arial"/>
                <a:ea typeface="+mn-ea"/>
              </a:endParaRP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900" b="1" dirty="0">
                  <a:solidFill>
                    <a:schemeClr val="tx1">
                      <a:lumMod val="65000"/>
                      <a:lumOff val="35000"/>
                    </a:schemeClr>
                  </a:solidFill>
                  <a:latin typeface="Arial"/>
                  <a:ea typeface="+mn-ea"/>
                </a:rPr>
                <a:t>Exceptional Location </a:t>
              </a:r>
              <a:r>
                <a:rPr lang="en-US" sz="900" dirty="0">
                  <a:solidFill>
                    <a:schemeClr val="tx1">
                      <a:lumMod val="65000"/>
                      <a:lumOff val="35000"/>
                    </a:schemeClr>
                  </a:solidFill>
                  <a:latin typeface="Arial"/>
                  <a:ea typeface="+mn-ea"/>
                </a:rPr>
                <a:t>– Strong office market within the growing Charlotte MSA.</a:t>
              </a:r>
            </a:p>
          </p:txBody>
        </p:sp>
      </p:grpSp>
      <p:sp>
        <p:nvSpPr>
          <p:cNvPr id="3" name="Title 2">
            <a:extLst>
              <a:ext uri="{FF2B5EF4-FFF2-40B4-BE49-F238E27FC236}">
                <a16:creationId xmlns:a16="http://schemas.microsoft.com/office/drawing/2014/main" id="{BABF6A07-2420-F849-8DBC-3C25DAB26687}"/>
              </a:ext>
            </a:extLst>
          </p:cNvPr>
          <p:cNvSpPr>
            <a:spLocks noGrp="1"/>
          </p:cNvSpPr>
          <p:nvPr>
            <p:ph type="title"/>
          </p:nvPr>
        </p:nvSpPr>
        <p:spPr>
          <a:xfrm>
            <a:off x="365760" y="182880"/>
            <a:ext cx="7886700" cy="457200"/>
          </a:xfrm>
        </p:spPr>
        <p:txBody>
          <a:bodyPr numCol="1">
            <a:noAutofit/>
          </a:bodyPr>
          <a:lstStyle/>
          <a:p>
            <a:r>
              <a:rPr lang="en-US" dirty="0"/>
              <a:t>Investment Highlights – Daimler Trucks</a:t>
            </a:r>
          </a:p>
        </p:txBody>
      </p:sp>
    </p:spTree>
    <p:extLst>
      <p:ext uri="{BB962C8B-B14F-4D97-AF65-F5344CB8AC3E}">
        <p14:creationId xmlns:p14="http://schemas.microsoft.com/office/powerpoint/2010/main" val="2100756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8978" y="1373160"/>
            <a:ext cx="4599432" cy="2096920"/>
          </a:xfrm>
          <a:prstGeom prst="rect">
            <a:avLst/>
          </a:prstGeom>
        </p:spPr>
      </p:pic>
      <p:grpSp>
        <p:nvGrpSpPr>
          <p:cNvPr id="2" name="Group 1"/>
          <p:cNvGrpSpPr/>
          <p:nvPr/>
        </p:nvGrpSpPr>
        <p:grpSpPr>
          <a:xfrm>
            <a:off x="502920" y="1373159"/>
            <a:ext cx="8095489" cy="4601176"/>
            <a:chOff x="609599" y="1693199"/>
            <a:chExt cx="8095489" cy="4601176"/>
          </a:xfrm>
        </p:grpSpPr>
        <p:sp>
          <p:nvSpPr>
            <p:cNvPr id="9" name="TextBox 8"/>
            <p:cNvSpPr txBox="1"/>
            <p:nvPr/>
          </p:nvSpPr>
          <p:spPr>
            <a:xfrm>
              <a:off x="609601" y="1696465"/>
              <a:ext cx="3288608" cy="4597909"/>
            </a:xfrm>
            <a:prstGeom prst="rect">
              <a:avLst/>
            </a:prstGeom>
            <a:solidFill>
              <a:schemeClr val="bg1"/>
            </a:solidFill>
            <a:effectLst>
              <a:outerShdw blurRad="177800" sx="104000" sy="104000" algn="ctr" rotWithShape="0">
                <a:prstClr val="black">
                  <a:alpha val="20000"/>
                </a:prstClr>
              </a:outerShdw>
            </a:effectLst>
          </p:spPr>
          <p:txBody>
            <a:bodyPr wrap="square" tIns="685800" bIns="91440" numCol="1" rtlCol="0">
              <a:no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Georgia" charset="0"/>
                <a:cs typeface="Arial" panose="020B0604020202020204" pitchFamily="34" charset="0"/>
              </a:endParaRPr>
            </a:p>
          </p:txBody>
        </p:sp>
        <p:sp>
          <p:nvSpPr>
            <p:cNvPr id="11" name="TextBox 10"/>
            <p:cNvSpPr txBox="1"/>
            <p:nvPr/>
          </p:nvSpPr>
          <p:spPr>
            <a:xfrm>
              <a:off x="609600" y="2630340"/>
              <a:ext cx="3288609" cy="3435203"/>
            </a:xfrm>
            <a:prstGeom prst="rect">
              <a:avLst/>
            </a:prstGeom>
            <a:noFill/>
          </p:spPr>
          <p:txBody>
            <a:bodyPr wrap="square" tIns="91440" bIns="91440" numCol="1" rtlCol="0" anchor="t">
              <a:noAutofit/>
            </a:bodyPr>
            <a:lstStyle/>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PURCHASE</a:t>
              </a:r>
              <a:r>
                <a:rPr kumimoji="0" lang="en-US" sz="900" b="1" i="0" u="none" strike="noStrike" kern="1200" cap="none" spc="0" normalizeH="0" noProof="0" dirty="0">
                  <a:ln>
                    <a:noFill/>
                  </a:ln>
                  <a:solidFill>
                    <a:srgbClr val="595959"/>
                  </a:solidFill>
                  <a:effectLst/>
                  <a:uLnTx/>
                  <a:uFillTx/>
                  <a:latin typeface="Arial" charset="0"/>
                  <a:ea typeface="Arial" charset="0"/>
                  <a:cs typeface="Arial" charset="0"/>
                </a:rPr>
                <a:t> </a:t>
              </a: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PRICE</a:t>
              </a: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$7.9 Million</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PROPERTY TYPE</a:t>
              </a: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Single-Tenant</a:t>
              </a:r>
              <a:r>
                <a:rPr lang="en-US" sz="900" dirty="0">
                  <a:solidFill>
                    <a:srgbClr val="595959"/>
                  </a:solidFill>
                  <a:latin typeface="Arial" charset="0"/>
                  <a:ea typeface="Arial" charset="0"/>
                  <a:cs typeface="Arial" charset="0"/>
                </a:rPr>
                <a:t>, Freestanding Retail</a:t>
              </a:r>
              <a:endPar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TENANT BUSINESS SECTOR</a:t>
              </a:r>
            </a:p>
            <a:p>
              <a:pPr lvl="0" algn="ctr" defTabSz="914400" eaLnBrk="0" fontAlgn="base" hangingPunct="0">
                <a:spcBef>
                  <a:spcPct val="0"/>
                </a:spcBef>
                <a:spcAft>
                  <a:spcPts val="100"/>
                </a:spcAft>
                <a:defRPr/>
              </a:pPr>
              <a:r>
                <a:rPr lang="en-US" sz="900" dirty="0">
                  <a:solidFill>
                    <a:srgbClr val="595959"/>
                  </a:solidFill>
                  <a:latin typeface="Arial" charset="0"/>
                  <a:ea typeface="Arial" charset="0"/>
                  <a:cs typeface="Arial" charset="0"/>
                </a:rPr>
                <a:t>Drug/Pharmacy</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SQUARE FOOTAGE</a:t>
              </a: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14,552</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YEAR BUILT</a:t>
              </a: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2007</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LEASE</a:t>
              </a: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Triple Net (NNN)</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0" i="0" u="none" strike="noStrike" kern="1200" cap="none" spc="0" normalizeH="0" baseline="0" noProof="0" dirty="0">
                <a:ln>
                  <a:noFill/>
                </a:ln>
                <a:solidFill>
                  <a:srgbClr val="FF0000"/>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LEASE</a:t>
              </a:r>
              <a:r>
                <a:rPr kumimoji="0" lang="en-US" sz="900" b="1" i="0" u="none" strike="noStrike" kern="1200" cap="none" spc="0" normalizeH="0" noProof="0" dirty="0">
                  <a:ln>
                    <a:noFill/>
                  </a:ln>
                  <a:solidFill>
                    <a:srgbClr val="595959"/>
                  </a:solidFill>
                  <a:effectLst/>
                  <a:uLnTx/>
                  <a:uFillTx/>
                  <a:latin typeface="Arial" charset="0"/>
                  <a:ea typeface="Arial" charset="0"/>
                  <a:cs typeface="Arial" charset="0"/>
                </a:rPr>
                <a:t> EXPIRATION </a:t>
              </a:r>
              <a:br>
                <a:rPr kumimoji="0" lang="en-US" sz="900" b="1" i="0" u="none" strike="noStrike" kern="1200" cap="none" spc="0" normalizeH="0" noProof="0" dirty="0">
                  <a:ln>
                    <a:noFill/>
                  </a:ln>
                  <a:solidFill>
                    <a:srgbClr val="595959"/>
                  </a:solidFill>
                  <a:effectLst/>
                  <a:uLnTx/>
                  <a:uFillTx/>
                  <a:latin typeface="Arial" charset="0"/>
                  <a:ea typeface="Arial" charset="0"/>
                  <a:cs typeface="Arial" charset="0"/>
                </a:rPr>
              </a:br>
              <a:r>
                <a:rPr lang="en-US" sz="900" dirty="0">
                  <a:solidFill>
                    <a:srgbClr val="595959"/>
                  </a:solidFill>
                  <a:latin typeface="Arial" charset="0"/>
                  <a:ea typeface="Arial" charset="0"/>
                  <a:cs typeface="Arial" charset="0"/>
                </a:rPr>
                <a:t>7</a:t>
              </a: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/31/2032</a:t>
              </a:r>
            </a:p>
            <a:p>
              <a:pPr marL="0" marR="0" lvl="0" indent="0" algn="ctr" defTabSz="914400" rtl="0" eaLnBrk="0" fontAlgn="base" latinLnBrk="0" hangingPunct="0">
                <a:lnSpc>
                  <a:spcPct val="100000"/>
                </a:lnSpc>
                <a:spcBef>
                  <a:spcPct val="0"/>
                </a:spcBef>
                <a:spcAft>
                  <a:spcPts val="100"/>
                </a:spcAft>
                <a:buClrTx/>
                <a:buSzTx/>
                <a:buFontTx/>
                <a:buNone/>
                <a:tabLst/>
                <a:defRPr/>
              </a:pPr>
              <a:r>
                <a:rPr lang="en-US" sz="900" dirty="0">
                  <a:solidFill>
                    <a:srgbClr val="595959"/>
                  </a:solidFill>
                  <a:latin typeface="Arial" charset="0"/>
                  <a:ea typeface="Arial" charset="0"/>
                  <a:cs typeface="Arial" charset="0"/>
                </a:rPr>
                <a:t>(With Twelve Five-Year Renewal Options)</a:t>
              </a:r>
              <a:endPar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endParaRPr>
            </a:p>
          </p:txBody>
        </p:sp>
        <p:sp>
          <p:nvSpPr>
            <p:cNvPr id="13" name="Rectangle 12"/>
            <p:cNvSpPr/>
            <p:nvPr/>
          </p:nvSpPr>
          <p:spPr>
            <a:xfrm>
              <a:off x="609599" y="1693199"/>
              <a:ext cx="3288608" cy="951997"/>
            </a:xfrm>
            <a:prstGeom prst="rect">
              <a:avLst/>
            </a:prstGeom>
            <a:gradFill flip="none" rotWithShape="1">
              <a:gsLst>
                <a:gs pos="0">
                  <a:srgbClr val="1E4B88"/>
                </a:gs>
                <a:gs pos="90000">
                  <a:srgbClr val="1E4B88">
                    <a:alpha val="8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defTabSz="914400" eaLnBrk="0" fontAlgn="base" hangingPunct="0">
                <a:spcBef>
                  <a:spcPct val="0"/>
                </a:spcBef>
                <a:spcAft>
                  <a:spcPct val="0"/>
                </a:spcAft>
                <a:defRPr/>
              </a:pPr>
              <a:r>
                <a:rPr lang="en-US" sz="1200" b="1" dirty="0">
                  <a:solidFill>
                    <a:prstClr val="white"/>
                  </a:solidFill>
                  <a:latin typeface="Arial" panose="020B0604020202020204" pitchFamily="34" charset="0"/>
                  <a:ea typeface="Georgia" charset="0"/>
                  <a:cs typeface="Arial" panose="020B0604020202020204" pitchFamily="34" charset="0"/>
                </a:rPr>
                <a:t>Walgreens</a:t>
              </a:r>
            </a:p>
            <a:p>
              <a:pPr lvl="0" algn="ctr" defTabSz="914400" eaLnBrk="0" fontAlgn="base" hangingPunct="0">
                <a:spcBef>
                  <a:spcPct val="0"/>
                </a:spcBef>
                <a:spcAft>
                  <a:spcPct val="0"/>
                </a:spcAft>
                <a:defRPr/>
              </a:pPr>
              <a:endParaRPr lang="en-US" sz="600" dirty="0">
                <a:solidFill>
                  <a:prstClr val="white"/>
                </a:solidFill>
                <a:latin typeface="Arial" panose="020B0604020202020204" pitchFamily="34" charset="0"/>
                <a:ea typeface="Georgia" charset="0"/>
                <a:cs typeface="Arial" panose="020B0604020202020204" pitchFamily="34" charset="0"/>
              </a:endParaRPr>
            </a:p>
            <a:p>
              <a:pPr lvl="0" algn="ctr" defTabSz="914400" eaLnBrk="0" fontAlgn="base" hangingPunct="0">
                <a:spcBef>
                  <a:spcPct val="0"/>
                </a:spcBef>
                <a:spcAft>
                  <a:spcPct val="0"/>
                </a:spcAft>
                <a:defRPr/>
              </a:pPr>
              <a:r>
                <a:rPr lang="en-US" sz="1050" dirty="0">
                  <a:solidFill>
                    <a:prstClr val="white"/>
                  </a:solidFill>
                  <a:latin typeface="Arial" panose="020B0604020202020204" pitchFamily="34" charset="0"/>
                  <a:ea typeface="Georgia" charset="0"/>
                  <a:cs typeface="Arial" panose="020B0604020202020204" pitchFamily="34" charset="0"/>
                </a:rPr>
                <a:t>GRAND RAPIDS, MI</a:t>
              </a:r>
            </a:p>
          </p:txBody>
        </p:sp>
        <p:sp>
          <p:nvSpPr>
            <p:cNvPr id="19" name="TextBox 18">
              <a:extLst>
                <a:ext uri="{FF2B5EF4-FFF2-40B4-BE49-F238E27FC236}">
                  <a16:creationId xmlns:a16="http://schemas.microsoft.com/office/drawing/2014/main" id="{4E47922B-D705-D34D-8B5B-496D1F100839}"/>
                </a:ext>
              </a:extLst>
            </p:cNvPr>
            <p:cNvSpPr txBox="1"/>
            <p:nvPr/>
          </p:nvSpPr>
          <p:spPr>
            <a:xfrm>
              <a:off x="4105656" y="3906093"/>
              <a:ext cx="4599432" cy="2388282"/>
            </a:xfrm>
            <a:prstGeom prst="rect">
              <a:avLst/>
            </a:prstGeom>
            <a:solidFill>
              <a:schemeClr val="bg1"/>
            </a:solidFill>
            <a:effectLst>
              <a:outerShdw blurRad="177800" sx="104000" sy="104000" algn="ctr" rotWithShape="0">
                <a:prstClr val="black">
                  <a:alpha val="20000"/>
                </a:prstClr>
              </a:outerShdw>
            </a:effectLst>
          </p:spPr>
          <p:txBody>
            <a:bodyPr wrap="square" tIns="640080" bIns="91440" numCol="1" rtlCol="0">
              <a:noAutofit/>
            </a:bodyPr>
            <a:lstStyle/>
            <a:p>
              <a:pPr marR="0" lvl="0" algn="l" defTabSz="914400" rtl="0" eaLnBrk="0" fontAlgn="base" latinLnBrk="0" hangingPunct="0">
                <a:lnSpc>
                  <a:spcPct val="100000"/>
                </a:lnSpc>
                <a:spcBef>
                  <a:spcPts val="0"/>
                </a:spcBef>
                <a:spcAft>
                  <a:spcPts val="300"/>
                </a:spcAft>
                <a:buClr>
                  <a:prstClr val="white">
                    <a:lumMod val="50000"/>
                  </a:prstClr>
                </a:buClr>
                <a:buSzPct val="85000"/>
                <a:tabLst/>
                <a:defRPr/>
              </a:pPr>
              <a:endParaRPr kumimoji="0" lang="en-US"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0" name="TextBox 19">
              <a:extLst>
                <a:ext uri="{FF2B5EF4-FFF2-40B4-BE49-F238E27FC236}">
                  <a16:creationId xmlns:a16="http://schemas.microsoft.com/office/drawing/2014/main" id="{758E16A7-5916-0C48-9360-48222A1774EE}"/>
                </a:ext>
              </a:extLst>
            </p:cNvPr>
            <p:cNvSpPr txBox="1"/>
            <p:nvPr/>
          </p:nvSpPr>
          <p:spPr>
            <a:xfrm>
              <a:off x="4105656" y="3790119"/>
              <a:ext cx="4599432" cy="572544"/>
            </a:xfrm>
            <a:prstGeom prst="rect">
              <a:avLst/>
            </a:prstGeom>
            <a:solidFill>
              <a:srgbClr val="004785"/>
            </a:solidFill>
            <a:effectLst/>
          </p:spPr>
          <p:txBody>
            <a:bodyPr wrap="square" tIns="91440" bIns="91440" numCol="1"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all" spc="0" normalizeH="0" baseline="0" noProof="0" dirty="0">
                  <a:ln>
                    <a:noFill/>
                  </a:ln>
                  <a:solidFill>
                    <a:prstClr val="white"/>
                  </a:solidFill>
                  <a:effectLst/>
                  <a:uLnTx/>
                  <a:uFillTx/>
                  <a:latin typeface="Arial" panose="020B0604020202020204" pitchFamily="34" charset="0"/>
                  <a:ea typeface="Georgia" charset="0"/>
                  <a:cs typeface="Arial" panose="020B0604020202020204" pitchFamily="34" charset="0"/>
                </a:rPr>
                <a:t>INVESTMENT HIGHLIGHTS</a:t>
              </a:r>
            </a:p>
          </p:txBody>
        </p:sp>
        <p:sp>
          <p:nvSpPr>
            <p:cNvPr id="23" name="TextBox 22"/>
            <p:cNvSpPr txBox="1"/>
            <p:nvPr/>
          </p:nvSpPr>
          <p:spPr>
            <a:xfrm>
              <a:off x="4279392" y="4481652"/>
              <a:ext cx="4250997" cy="1754326"/>
            </a:xfrm>
            <a:prstGeom prst="rect">
              <a:avLst/>
            </a:prstGeom>
            <a:noFill/>
          </p:spPr>
          <p:txBody>
            <a:bodyPr wrap="square" numCol="1" rtlCol="0">
              <a:spAutoFit/>
            </a:bodyPr>
            <a:lstStyle/>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900" b="1" dirty="0">
                  <a:solidFill>
                    <a:schemeClr val="tx1">
                      <a:lumMod val="65000"/>
                      <a:lumOff val="35000"/>
                    </a:schemeClr>
                  </a:solidFill>
                  <a:latin typeface="Arial"/>
                  <a:ea typeface="+mn-ea"/>
                </a:rPr>
                <a:t>Convenient Access </a:t>
              </a:r>
              <a:r>
                <a:rPr lang="en-US" sz="900" dirty="0">
                  <a:solidFill>
                    <a:schemeClr val="tx1">
                      <a:lumMod val="65000"/>
                      <a:lumOff val="35000"/>
                    </a:schemeClr>
                  </a:solidFill>
                  <a:latin typeface="Arial"/>
                  <a:ea typeface="+mn-ea"/>
                </a:rPr>
                <a:t>– The property is well-positioned with convenient access and strong visibility on the corner of Alpine Ave. NW and 4 Mile Rd. NW. The property is less than 1.0 mile north of 1-96, providing convenient access from anywhere in the Grand Rapids metro area.</a:t>
              </a: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endParaRPr lang="en-US" sz="900" dirty="0">
                <a:solidFill>
                  <a:schemeClr val="tx1">
                    <a:lumMod val="65000"/>
                    <a:lumOff val="35000"/>
                  </a:schemeClr>
                </a:solidFill>
                <a:latin typeface="Arial"/>
                <a:ea typeface="+mn-ea"/>
              </a:endParaRP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900" b="1" dirty="0">
                  <a:solidFill>
                    <a:schemeClr val="tx1">
                      <a:lumMod val="65000"/>
                      <a:lumOff val="35000"/>
                    </a:schemeClr>
                  </a:solidFill>
                  <a:latin typeface="Arial"/>
                  <a:ea typeface="+mn-ea"/>
                </a:rPr>
                <a:t>Desirable Retail and Commercial Corridor – </a:t>
              </a:r>
              <a:r>
                <a:rPr lang="en-US" sz="900" dirty="0">
                  <a:solidFill>
                    <a:schemeClr val="tx1">
                      <a:lumMod val="65000"/>
                      <a:lumOff val="35000"/>
                    </a:schemeClr>
                  </a:solidFill>
                  <a:latin typeface="Arial"/>
                  <a:ea typeface="+mn-ea"/>
                </a:rPr>
                <a:t>Alpin</a:t>
              </a:r>
              <a:r>
                <a:rPr lang="en-US" sz="900" dirty="0">
                  <a:solidFill>
                    <a:schemeClr val="tx1">
                      <a:lumMod val="65000"/>
                      <a:lumOff val="35000"/>
                    </a:schemeClr>
                  </a:solidFill>
                  <a:latin typeface="Arial"/>
                </a:rPr>
                <a:t>e Ave. serves as one of the premier retail corridors in Grand Rapids. Other major retailers in the immediate vicinity include Target, Walmart Supercenter and Home Depot.</a:t>
              </a:r>
              <a:endParaRPr lang="en-US" sz="900" dirty="0">
                <a:solidFill>
                  <a:schemeClr val="tx1">
                    <a:lumMod val="65000"/>
                    <a:lumOff val="35000"/>
                  </a:schemeClr>
                </a:solidFill>
                <a:latin typeface="Arial"/>
                <a:ea typeface="+mn-ea"/>
              </a:endParaRPr>
            </a:p>
            <a:p>
              <a:pPr marR="0" lvl="0" algn="l" defTabSz="914400" rtl="0" eaLnBrk="1" latinLnBrk="0" hangingPunct="1">
                <a:lnSpc>
                  <a:spcPct val="100000"/>
                </a:lnSpc>
                <a:spcBef>
                  <a:spcPts val="0"/>
                </a:spcBef>
                <a:spcAft>
                  <a:spcPts val="0"/>
                </a:spcAft>
                <a:buClrTx/>
                <a:buSzTx/>
                <a:tabLst/>
                <a:defRPr/>
              </a:pPr>
              <a:endParaRPr lang="en-US" sz="900" dirty="0">
                <a:solidFill>
                  <a:schemeClr val="tx1">
                    <a:lumMod val="65000"/>
                    <a:lumOff val="35000"/>
                  </a:schemeClr>
                </a:solidFill>
                <a:latin typeface="Arial"/>
                <a:ea typeface="+mn-ea"/>
              </a:endParaRP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900" b="1" dirty="0">
                  <a:solidFill>
                    <a:schemeClr val="tx1">
                      <a:lumMod val="65000"/>
                      <a:lumOff val="35000"/>
                    </a:schemeClr>
                  </a:solidFill>
                  <a:latin typeface="Arial"/>
                  <a:ea typeface="+mn-ea"/>
                </a:rPr>
                <a:t>Strong Market and Demographics </a:t>
              </a:r>
              <a:r>
                <a:rPr lang="en-US" sz="900" dirty="0">
                  <a:solidFill>
                    <a:schemeClr val="tx1">
                      <a:lumMod val="65000"/>
                      <a:lumOff val="35000"/>
                    </a:schemeClr>
                  </a:solidFill>
                  <a:latin typeface="Arial"/>
                  <a:ea typeface="+mn-ea"/>
                </a:rPr>
                <a:t>– Grand Rapids is Michigan’s second-largest city, with a three-mile population of 48,331 and an annual household income of $57,116.</a:t>
              </a:r>
            </a:p>
          </p:txBody>
        </p:sp>
      </p:grpSp>
      <p:sp>
        <p:nvSpPr>
          <p:cNvPr id="3" name="Title 2">
            <a:extLst>
              <a:ext uri="{FF2B5EF4-FFF2-40B4-BE49-F238E27FC236}">
                <a16:creationId xmlns:a16="http://schemas.microsoft.com/office/drawing/2014/main" id="{BABF6A07-2420-F849-8DBC-3C25DAB26687}"/>
              </a:ext>
            </a:extLst>
          </p:cNvPr>
          <p:cNvSpPr>
            <a:spLocks noGrp="1"/>
          </p:cNvSpPr>
          <p:nvPr>
            <p:ph type="title"/>
          </p:nvPr>
        </p:nvSpPr>
        <p:spPr>
          <a:xfrm>
            <a:off x="365760" y="182880"/>
            <a:ext cx="7886700" cy="457200"/>
          </a:xfrm>
        </p:spPr>
        <p:txBody>
          <a:bodyPr numCol="1">
            <a:noAutofit/>
          </a:bodyPr>
          <a:lstStyle/>
          <a:p>
            <a:r>
              <a:rPr lang="en-US" dirty="0"/>
              <a:t>Investment Highlights – Walgreens</a:t>
            </a:r>
          </a:p>
        </p:txBody>
      </p:sp>
    </p:spTree>
    <p:extLst>
      <p:ext uri="{BB962C8B-B14F-4D97-AF65-F5344CB8AC3E}">
        <p14:creationId xmlns:p14="http://schemas.microsoft.com/office/powerpoint/2010/main" val="2283059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8977" y="1373160"/>
            <a:ext cx="4599432" cy="2096920"/>
          </a:xfrm>
          <a:prstGeom prst="rect">
            <a:avLst/>
          </a:prstGeom>
        </p:spPr>
      </p:pic>
      <p:grpSp>
        <p:nvGrpSpPr>
          <p:cNvPr id="2" name="Group 1"/>
          <p:cNvGrpSpPr/>
          <p:nvPr/>
        </p:nvGrpSpPr>
        <p:grpSpPr>
          <a:xfrm>
            <a:off x="502920" y="1373159"/>
            <a:ext cx="8095489" cy="4601176"/>
            <a:chOff x="609599" y="1693199"/>
            <a:chExt cx="8095489" cy="4601176"/>
          </a:xfrm>
        </p:grpSpPr>
        <p:sp>
          <p:nvSpPr>
            <p:cNvPr id="9" name="TextBox 8"/>
            <p:cNvSpPr txBox="1"/>
            <p:nvPr/>
          </p:nvSpPr>
          <p:spPr>
            <a:xfrm>
              <a:off x="609601" y="1696465"/>
              <a:ext cx="3288608" cy="4597909"/>
            </a:xfrm>
            <a:prstGeom prst="rect">
              <a:avLst/>
            </a:prstGeom>
            <a:solidFill>
              <a:schemeClr val="bg1"/>
            </a:solidFill>
            <a:effectLst>
              <a:outerShdw blurRad="177800" sx="104000" sy="104000" algn="ctr" rotWithShape="0">
                <a:prstClr val="black">
                  <a:alpha val="20000"/>
                </a:prstClr>
              </a:outerShdw>
            </a:effectLst>
          </p:spPr>
          <p:txBody>
            <a:bodyPr wrap="square" tIns="685800" bIns="91440" numCol="1" rtlCol="0">
              <a:no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Georgia" charset="0"/>
                <a:cs typeface="Arial" panose="020B0604020202020204" pitchFamily="34" charset="0"/>
              </a:endParaRPr>
            </a:p>
          </p:txBody>
        </p:sp>
        <p:sp>
          <p:nvSpPr>
            <p:cNvPr id="11" name="TextBox 10"/>
            <p:cNvSpPr txBox="1"/>
            <p:nvPr/>
          </p:nvSpPr>
          <p:spPr>
            <a:xfrm>
              <a:off x="609600" y="2630340"/>
              <a:ext cx="3288609" cy="3435203"/>
            </a:xfrm>
            <a:prstGeom prst="rect">
              <a:avLst/>
            </a:prstGeom>
            <a:noFill/>
          </p:spPr>
          <p:txBody>
            <a:bodyPr wrap="square" tIns="91440" bIns="91440" numCol="1" rtlCol="0" anchor="t">
              <a:noAutofit/>
            </a:bodyPr>
            <a:lstStyle/>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PURCHASE</a:t>
              </a:r>
              <a:r>
                <a:rPr kumimoji="0" lang="en-US" sz="900" b="1" i="0" u="none" strike="noStrike" kern="1200" cap="none" spc="0" normalizeH="0" noProof="0" dirty="0">
                  <a:ln>
                    <a:noFill/>
                  </a:ln>
                  <a:solidFill>
                    <a:srgbClr val="595959"/>
                  </a:solidFill>
                  <a:effectLst/>
                  <a:uLnTx/>
                  <a:uFillTx/>
                  <a:latin typeface="Arial" charset="0"/>
                  <a:ea typeface="Arial" charset="0"/>
                  <a:cs typeface="Arial" charset="0"/>
                </a:rPr>
                <a:t> </a:t>
              </a: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PRICE</a:t>
              </a: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$14.1 Million</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PROPERTY TYPE</a:t>
              </a:r>
            </a:p>
            <a:p>
              <a:pPr lvl="0" algn="ctr" defTabSz="914400" eaLnBrk="0" fontAlgn="base" hangingPunct="0">
                <a:spcBef>
                  <a:spcPct val="0"/>
                </a:spcBef>
                <a:spcAft>
                  <a:spcPts val="100"/>
                </a:spcAft>
                <a:defRPr/>
              </a:pPr>
              <a:r>
                <a:rPr lang="en-US" sz="900" dirty="0">
                  <a:solidFill>
                    <a:srgbClr val="595959"/>
                  </a:solidFill>
                  <a:latin typeface="Arial" charset="0"/>
                  <a:ea typeface="Arial" charset="0"/>
                  <a:cs typeface="Arial" charset="0"/>
                </a:rPr>
                <a:t>Flex Industrial</a:t>
              </a:r>
              <a:endPar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TENANT BUSINESS SECTOR</a:t>
              </a:r>
            </a:p>
            <a:p>
              <a:pPr lvl="0" algn="ctr" defTabSz="914400" eaLnBrk="0" fontAlgn="base" hangingPunct="0">
                <a:spcBef>
                  <a:spcPct val="0"/>
                </a:spcBef>
                <a:spcAft>
                  <a:spcPts val="100"/>
                </a:spcAft>
                <a:defRPr/>
              </a:pPr>
              <a:r>
                <a:rPr lang="en-US" sz="900" dirty="0">
                  <a:solidFill>
                    <a:srgbClr val="595959"/>
                  </a:solidFill>
                  <a:latin typeface="Arial" charset="0"/>
                  <a:ea typeface="Arial" charset="0"/>
                  <a:cs typeface="Arial" charset="0"/>
                </a:rPr>
                <a:t>High-Tech and Health Care</a:t>
              </a:r>
            </a:p>
            <a:p>
              <a:pPr lvl="0" algn="ctr" defTabSz="914400" eaLnBrk="0" fontAlgn="base" hangingPunct="0">
                <a:spcBef>
                  <a:spcPct val="0"/>
                </a:spcBef>
                <a:spcAft>
                  <a:spcPts val="100"/>
                </a:spcAft>
                <a:defRPr/>
              </a:pPr>
              <a:endPar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SQUARE FOOTAGE</a:t>
              </a:r>
            </a:p>
            <a:p>
              <a:pPr lvl="0" algn="ctr" defTabSz="914400" eaLnBrk="0" fontAlgn="base" hangingPunct="0">
                <a:spcBef>
                  <a:spcPct val="0"/>
                </a:spcBef>
                <a:spcAft>
                  <a:spcPts val="100"/>
                </a:spcAft>
                <a:defRPr/>
              </a:pPr>
              <a:r>
                <a:rPr lang="en-US" sz="900" dirty="0">
                  <a:solidFill>
                    <a:srgbClr val="595959"/>
                  </a:solidFill>
                  <a:latin typeface="Arial" charset="0"/>
                  <a:ea typeface="Arial" charset="0"/>
                  <a:cs typeface="Arial" charset="0"/>
                </a:rPr>
                <a:t>89,473</a:t>
              </a:r>
            </a:p>
            <a:p>
              <a:pPr lvl="0" algn="ctr" defTabSz="914400" eaLnBrk="0" fontAlgn="base" hangingPunct="0">
                <a:spcBef>
                  <a:spcPct val="0"/>
                </a:spcBef>
                <a:spcAft>
                  <a:spcPts val="100"/>
                </a:spcAft>
                <a:defRPr/>
              </a:pPr>
              <a:endPar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YEAR BUILT</a:t>
              </a: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1996</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LEASE</a:t>
              </a: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Triple Net (NNN)</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lang="en-US" sz="900" b="1" dirty="0">
                  <a:solidFill>
                    <a:srgbClr val="595959"/>
                  </a:solidFill>
                  <a:latin typeface="Arial" charset="0"/>
                  <a:cs typeface="Arial" charset="0"/>
                </a:rPr>
                <a:t>LEASE EXPIRATION </a:t>
              </a:r>
              <a:br>
                <a:rPr kumimoji="0" lang="en-US" sz="900" b="1" i="0" u="none" strike="noStrike" kern="1200" cap="none" spc="0" normalizeH="0" noProof="0" dirty="0">
                  <a:ln>
                    <a:noFill/>
                  </a:ln>
                  <a:solidFill>
                    <a:srgbClr val="FF0000"/>
                  </a:solidFill>
                  <a:effectLst/>
                  <a:uLnTx/>
                  <a:uFillTx/>
                  <a:latin typeface="Arial" charset="0"/>
                  <a:ea typeface="Arial" charset="0"/>
                  <a:cs typeface="Arial" charset="0"/>
                </a:rPr>
              </a:br>
              <a:r>
                <a:rPr lang="en-US" sz="900" dirty="0">
                  <a:solidFill>
                    <a:srgbClr val="595959"/>
                  </a:solidFill>
                  <a:latin typeface="Arial" charset="0"/>
                  <a:cs typeface="Arial" charset="0"/>
                </a:rPr>
                <a:t>6/30/2028</a:t>
              </a:r>
            </a:p>
            <a:p>
              <a:pPr marL="0" marR="0" lvl="0" indent="0" algn="ctr" defTabSz="914400" rtl="0" eaLnBrk="0" fontAlgn="base" latinLnBrk="0" hangingPunct="0">
                <a:lnSpc>
                  <a:spcPct val="100000"/>
                </a:lnSpc>
                <a:spcBef>
                  <a:spcPct val="0"/>
                </a:spcBef>
                <a:spcAft>
                  <a:spcPts val="100"/>
                </a:spcAft>
                <a:buClrTx/>
                <a:buSzTx/>
                <a:buFontTx/>
                <a:buNone/>
                <a:tabLst/>
                <a:defRPr/>
              </a:pPr>
              <a:r>
                <a:rPr lang="en-US" sz="900" dirty="0">
                  <a:solidFill>
                    <a:srgbClr val="595959"/>
                  </a:solidFill>
                  <a:latin typeface="Arial" charset="0"/>
                  <a:cs typeface="Arial" charset="0"/>
                </a:rPr>
                <a:t>(With Two Seven-Year Renewal Options)</a:t>
              </a:r>
            </a:p>
          </p:txBody>
        </p:sp>
        <p:sp>
          <p:nvSpPr>
            <p:cNvPr id="13" name="Rectangle 12"/>
            <p:cNvSpPr/>
            <p:nvPr/>
          </p:nvSpPr>
          <p:spPr>
            <a:xfrm>
              <a:off x="609599" y="1693199"/>
              <a:ext cx="3288608" cy="951997"/>
            </a:xfrm>
            <a:prstGeom prst="rect">
              <a:avLst/>
            </a:prstGeom>
            <a:gradFill flip="none" rotWithShape="1">
              <a:gsLst>
                <a:gs pos="0">
                  <a:srgbClr val="1E4B88"/>
                </a:gs>
                <a:gs pos="90000">
                  <a:srgbClr val="1E4B88">
                    <a:alpha val="8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defTabSz="914400" eaLnBrk="0" fontAlgn="base" hangingPunct="0">
                <a:spcBef>
                  <a:spcPct val="0"/>
                </a:spcBef>
                <a:spcAft>
                  <a:spcPct val="0"/>
                </a:spcAft>
                <a:defRPr/>
              </a:pPr>
              <a:r>
                <a:rPr lang="en-US" sz="1200" b="1" dirty="0">
                  <a:solidFill>
                    <a:prstClr val="white"/>
                  </a:solidFill>
                  <a:latin typeface="Arial" panose="020B0604020202020204" pitchFamily="34" charset="0"/>
                  <a:ea typeface="Georgia" charset="0"/>
                  <a:cs typeface="Arial" panose="020B0604020202020204" pitchFamily="34" charset="0"/>
                </a:rPr>
                <a:t>Hoya Optical Labs of America</a:t>
              </a:r>
            </a:p>
            <a:p>
              <a:pPr lvl="0" algn="ctr" defTabSz="914400" eaLnBrk="0" fontAlgn="base" hangingPunct="0">
                <a:spcBef>
                  <a:spcPct val="0"/>
                </a:spcBef>
                <a:spcAft>
                  <a:spcPct val="0"/>
                </a:spcAft>
                <a:defRPr/>
              </a:pPr>
              <a:r>
                <a:rPr lang="en-US" sz="1200" dirty="0">
                  <a:solidFill>
                    <a:prstClr val="white"/>
                  </a:solidFill>
                  <a:latin typeface="Arial" panose="020B0604020202020204" pitchFamily="34" charset="0"/>
                  <a:ea typeface="Georgia" charset="0"/>
                  <a:cs typeface="Arial" panose="020B0604020202020204" pitchFamily="34" charset="0"/>
                </a:rPr>
                <a:t>North American Headquarters</a:t>
              </a:r>
            </a:p>
            <a:p>
              <a:pPr lvl="0" algn="ctr" defTabSz="914400" eaLnBrk="0" fontAlgn="base" hangingPunct="0">
                <a:spcBef>
                  <a:spcPct val="0"/>
                </a:spcBef>
                <a:spcAft>
                  <a:spcPct val="0"/>
                </a:spcAft>
                <a:defRPr/>
              </a:pPr>
              <a:endParaRPr lang="en-US" sz="600" dirty="0">
                <a:solidFill>
                  <a:prstClr val="white"/>
                </a:solidFill>
                <a:latin typeface="Arial" panose="020B0604020202020204" pitchFamily="34" charset="0"/>
                <a:ea typeface="Georgia" charset="0"/>
                <a:cs typeface="Arial" panose="020B0604020202020204" pitchFamily="34" charset="0"/>
              </a:endParaRPr>
            </a:p>
            <a:p>
              <a:pPr lvl="0" algn="ctr" defTabSz="914400" eaLnBrk="0" fontAlgn="base" hangingPunct="0">
                <a:spcBef>
                  <a:spcPct val="0"/>
                </a:spcBef>
                <a:spcAft>
                  <a:spcPct val="0"/>
                </a:spcAft>
                <a:defRPr/>
              </a:pPr>
              <a:r>
                <a:rPr lang="en-US" sz="1050" dirty="0">
                  <a:solidFill>
                    <a:prstClr val="white"/>
                  </a:solidFill>
                  <a:latin typeface="Arial" panose="020B0604020202020204" pitchFamily="34" charset="0"/>
                  <a:ea typeface="Georgia" charset="0"/>
                  <a:cs typeface="Arial" panose="020B0604020202020204" pitchFamily="34" charset="0"/>
                </a:rPr>
                <a:t>LEWISVILLE, TX</a:t>
              </a:r>
            </a:p>
            <a:p>
              <a:pPr lvl="0" algn="ctr" defTabSz="914400" eaLnBrk="0" fontAlgn="base" hangingPunct="0">
                <a:spcBef>
                  <a:spcPct val="0"/>
                </a:spcBef>
                <a:spcAft>
                  <a:spcPct val="0"/>
                </a:spcAft>
                <a:defRPr/>
              </a:pPr>
              <a:endParaRPr lang="en-US" sz="1050" dirty="0">
                <a:solidFill>
                  <a:prstClr val="white"/>
                </a:solidFill>
                <a:latin typeface="Arial" panose="020B0604020202020204" pitchFamily="34" charset="0"/>
                <a:ea typeface="Georgia" charset="0"/>
                <a:cs typeface="Arial" panose="020B0604020202020204" pitchFamily="34" charset="0"/>
              </a:endParaRPr>
            </a:p>
          </p:txBody>
        </p:sp>
        <p:sp>
          <p:nvSpPr>
            <p:cNvPr id="19" name="TextBox 18">
              <a:extLst>
                <a:ext uri="{FF2B5EF4-FFF2-40B4-BE49-F238E27FC236}">
                  <a16:creationId xmlns:a16="http://schemas.microsoft.com/office/drawing/2014/main" id="{4E47922B-D705-D34D-8B5B-496D1F100839}"/>
                </a:ext>
              </a:extLst>
            </p:cNvPr>
            <p:cNvSpPr txBox="1"/>
            <p:nvPr/>
          </p:nvSpPr>
          <p:spPr>
            <a:xfrm>
              <a:off x="4105656" y="3906093"/>
              <a:ext cx="4599432" cy="2388282"/>
            </a:xfrm>
            <a:prstGeom prst="rect">
              <a:avLst/>
            </a:prstGeom>
            <a:solidFill>
              <a:schemeClr val="bg1"/>
            </a:solidFill>
            <a:effectLst>
              <a:outerShdw blurRad="177800" sx="104000" sy="104000" algn="ctr" rotWithShape="0">
                <a:prstClr val="black">
                  <a:alpha val="20000"/>
                </a:prstClr>
              </a:outerShdw>
            </a:effectLst>
          </p:spPr>
          <p:txBody>
            <a:bodyPr wrap="square" tIns="640080" bIns="91440" numCol="1" rtlCol="0">
              <a:noAutofit/>
            </a:bodyPr>
            <a:lstStyle/>
            <a:p>
              <a:pPr marR="0" lvl="0" algn="l" defTabSz="914400" rtl="0" eaLnBrk="0" fontAlgn="base" latinLnBrk="0" hangingPunct="0">
                <a:lnSpc>
                  <a:spcPct val="100000"/>
                </a:lnSpc>
                <a:spcBef>
                  <a:spcPts val="0"/>
                </a:spcBef>
                <a:spcAft>
                  <a:spcPts val="300"/>
                </a:spcAft>
                <a:buClr>
                  <a:prstClr val="white">
                    <a:lumMod val="50000"/>
                  </a:prstClr>
                </a:buClr>
                <a:buSzPct val="85000"/>
                <a:tabLst/>
                <a:defRPr/>
              </a:pPr>
              <a:endParaRPr kumimoji="0" lang="en-US"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0" name="TextBox 19">
              <a:extLst>
                <a:ext uri="{FF2B5EF4-FFF2-40B4-BE49-F238E27FC236}">
                  <a16:creationId xmlns:a16="http://schemas.microsoft.com/office/drawing/2014/main" id="{758E16A7-5916-0C48-9360-48222A1774EE}"/>
                </a:ext>
              </a:extLst>
            </p:cNvPr>
            <p:cNvSpPr txBox="1"/>
            <p:nvPr/>
          </p:nvSpPr>
          <p:spPr>
            <a:xfrm>
              <a:off x="4105656" y="3790119"/>
              <a:ext cx="4599432" cy="572544"/>
            </a:xfrm>
            <a:prstGeom prst="rect">
              <a:avLst/>
            </a:prstGeom>
            <a:solidFill>
              <a:srgbClr val="004785"/>
            </a:solidFill>
            <a:effectLst/>
          </p:spPr>
          <p:txBody>
            <a:bodyPr wrap="square" tIns="91440" bIns="91440" numCol="1"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all" spc="0" normalizeH="0" baseline="0" noProof="0" dirty="0">
                  <a:ln>
                    <a:noFill/>
                  </a:ln>
                  <a:solidFill>
                    <a:prstClr val="white"/>
                  </a:solidFill>
                  <a:effectLst/>
                  <a:uLnTx/>
                  <a:uFillTx/>
                  <a:latin typeface="Arial" panose="020B0604020202020204" pitchFamily="34" charset="0"/>
                  <a:ea typeface="Georgia" charset="0"/>
                  <a:cs typeface="Arial" panose="020B0604020202020204" pitchFamily="34" charset="0"/>
                </a:rPr>
                <a:t>INVESTMENT HIGHLIGHTS</a:t>
              </a:r>
            </a:p>
          </p:txBody>
        </p:sp>
        <p:sp>
          <p:nvSpPr>
            <p:cNvPr id="23" name="TextBox 22"/>
            <p:cNvSpPr txBox="1"/>
            <p:nvPr/>
          </p:nvSpPr>
          <p:spPr>
            <a:xfrm>
              <a:off x="4279392" y="4481652"/>
              <a:ext cx="4250997" cy="1754326"/>
            </a:xfrm>
            <a:prstGeom prst="rect">
              <a:avLst/>
            </a:prstGeom>
            <a:noFill/>
          </p:spPr>
          <p:txBody>
            <a:bodyPr wrap="square" numCol="1" rtlCol="0">
              <a:spAutoFit/>
            </a:bodyPr>
            <a:lstStyle/>
            <a:p>
              <a:pPr marL="171450" lvl="0" indent="-171450" defTabSz="914400">
                <a:buFont typeface="Arial" panose="020B0604020202020204" pitchFamily="34" charset="0"/>
                <a:buChar char="•"/>
                <a:defRPr/>
              </a:pPr>
              <a:r>
                <a:rPr lang="en-US" sz="900" b="1" dirty="0">
                  <a:solidFill>
                    <a:schemeClr val="tx1">
                      <a:lumMod val="65000"/>
                      <a:lumOff val="35000"/>
                    </a:schemeClr>
                  </a:solidFill>
                  <a:latin typeface="Arial"/>
                </a:rPr>
                <a:t>Industry-Leading Tenancy </a:t>
              </a:r>
              <a:r>
                <a:rPr lang="en-US" sz="900" dirty="0">
                  <a:solidFill>
                    <a:schemeClr val="tx1">
                      <a:lumMod val="65000"/>
                      <a:lumOff val="35000"/>
                    </a:schemeClr>
                  </a:solidFill>
                  <a:latin typeface="Arial"/>
                </a:rPr>
                <a:t>- HOYA Optical Labs is one of the leading manufacturers of prescription lenses in North America. Clients include large corporate accounts, such as LensCrafters and Costco, and approximately 3,300 eye care professionals. </a:t>
              </a:r>
            </a:p>
            <a:p>
              <a:pPr marL="171450" lvl="0" indent="-171450" defTabSz="914400">
                <a:buFont typeface="Arial" panose="020B0604020202020204" pitchFamily="34" charset="0"/>
                <a:buChar char="•"/>
                <a:defRPr/>
              </a:pPr>
              <a:endParaRPr lang="en-US" sz="900" b="1" dirty="0">
                <a:solidFill>
                  <a:schemeClr val="tx1">
                    <a:lumMod val="65000"/>
                    <a:lumOff val="35000"/>
                  </a:schemeClr>
                </a:solidFill>
                <a:latin typeface="Arial"/>
              </a:endParaRPr>
            </a:p>
            <a:p>
              <a:pPr marL="171450" lvl="0" indent="-171450" defTabSz="914400">
                <a:buFont typeface="Arial" panose="020B0604020202020204" pitchFamily="34" charset="0"/>
                <a:buChar char="•"/>
                <a:defRPr/>
              </a:pPr>
              <a:r>
                <a:rPr lang="en-US" sz="900" b="1" dirty="0">
                  <a:solidFill>
                    <a:schemeClr val="tx1">
                      <a:lumMod val="65000"/>
                      <a:lumOff val="35000"/>
                    </a:schemeClr>
                  </a:solidFill>
                  <a:latin typeface="Arial"/>
                </a:rPr>
                <a:t>Premier Business Park Setting </a:t>
              </a:r>
              <a:r>
                <a:rPr lang="en-US" sz="900" dirty="0">
                  <a:solidFill>
                    <a:schemeClr val="tx1">
                      <a:lumMod val="65000"/>
                      <a:lumOff val="35000"/>
                    </a:schemeClr>
                  </a:solidFill>
                  <a:latin typeface="Arial"/>
                </a:rPr>
                <a:t>– The Property is located in the Waters Ridge Business Park, an institutional-quality industrial and office park comprised of more than 4.4 million square feet of rentable space.</a:t>
              </a: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endParaRPr lang="en-US" sz="900" dirty="0">
                <a:solidFill>
                  <a:schemeClr val="tx1">
                    <a:lumMod val="65000"/>
                    <a:lumOff val="35000"/>
                  </a:schemeClr>
                </a:solidFill>
                <a:latin typeface="Arial"/>
                <a:ea typeface="+mn-ea"/>
              </a:endParaRPr>
            </a:p>
            <a:p>
              <a:pPr marL="171450" lvl="0" indent="-171450" defTabSz="914400">
                <a:buFont typeface="Arial" panose="020B0604020202020204" pitchFamily="34" charset="0"/>
                <a:buChar char="•"/>
                <a:defRPr/>
              </a:pPr>
              <a:r>
                <a:rPr lang="en-US" sz="900" b="1" dirty="0">
                  <a:solidFill>
                    <a:schemeClr val="tx1">
                      <a:lumMod val="65000"/>
                      <a:lumOff val="35000"/>
                    </a:schemeClr>
                  </a:solidFill>
                  <a:latin typeface="Arial"/>
                </a:rPr>
                <a:t>Primary Market Location </a:t>
              </a:r>
              <a:r>
                <a:rPr lang="en-US" sz="900" b="1" dirty="0">
                  <a:solidFill>
                    <a:schemeClr val="tx1">
                      <a:lumMod val="65000"/>
                      <a:lumOff val="35000"/>
                    </a:schemeClr>
                  </a:solidFill>
                  <a:latin typeface="Arial"/>
                  <a:ea typeface="+mn-ea"/>
                </a:rPr>
                <a:t>– </a:t>
              </a:r>
              <a:r>
                <a:rPr lang="en-US" sz="900" dirty="0">
                  <a:solidFill>
                    <a:schemeClr val="tx1">
                      <a:lumMod val="65000"/>
                      <a:lumOff val="35000"/>
                    </a:schemeClr>
                  </a:solidFill>
                  <a:latin typeface="Arial"/>
                </a:rPr>
                <a:t>The Dallas-Fort Worth industrial market is a regional distribution hub with strong fundamentals, including robust job and population growth. </a:t>
              </a:r>
              <a:endParaRPr lang="en-US" sz="900" dirty="0">
                <a:solidFill>
                  <a:schemeClr val="tx1">
                    <a:lumMod val="65000"/>
                    <a:lumOff val="35000"/>
                  </a:schemeClr>
                </a:solidFill>
                <a:latin typeface="Arial"/>
                <a:ea typeface="+mn-ea"/>
              </a:endParaRPr>
            </a:p>
          </p:txBody>
        </p:sp>
      </p:grpSp>
      <p:sp>
        <p:nvSpPr>
          <p:cNvPr id="3" name="Title 2">
            <a:extLst>
              <a:ext uri="{FF2B5EF4-FFF2-40B4-BE49-F238E27FC236}">
                <a16:creationId xmlns:a16="http://schemas.microsoft.com/office/drawing/2014/main" id="{BABF6A07-2420-F849-8DBC-3C25DAB26687}"/>
              </a:ext>
            </a:extLst>
          </p:cNvPr>
          <p:cNvSpPr>
            <a:spLocks noGrp="1"/>
          </p:cNvSpPr>
          <p:nvPr>
            <p:ph type="title"/>
          </p:nvPr>
        </p:nvSpPr>
        <p:spPr>
          <a:xfrm>
            <a:off x="365760" y="182880"/>
            <a:ext cx="7886700" cy="457200"/>
          </a:xfrm>
        </p:spPr>
        <p:txBody>
          <a:bodyPr numCol="1">
            <a:noAutofit/>
          </a:bodyPr>
          <a:lstStyle/>
          <a:p>
            <a:r>
              <a:rPr lang="en-US" dirty="0"/>
              <a:t>Investment Highlights – Hoya Optical Labs of America</a:t>
            </a:r>
          </a:p>
        </p:txBody>
      </p:sp>
    </p:spTree>
    <p:extLst>
      <p:ext uri="{BB962C8B-B14F-4D97-AF65-F5344CB8AC3E}">
        <p14:creationId xmlns:p14="http://schemas.microsoft.com/office/powerpoint/2010/main" val="3873729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992375C-1E14-454F-9BE0-4B56229262D8}"/>
              </a:ext>
            </a:extLst>
          </p:cNvPr>
          <p:cNvSpPr txBox="1"/>
          <p:nvPr/>
        </p:nvSpPr>
        <p:spPr>
          <a:xfrm>
            <a:off x="457200" y="1197864"/>
            <a:ext cx="8238744" cy="646331"/>
          </a:xfrm>
          <a:prstGeom prst="rect">
            <a:avLst/>
          </a:prstGeom>
          <a:noFill/>
        </p:spPr>
        <p:txBody>
          <a:bodyPr wrap="square" lIns="0" numCol="1" rtlCol="0">
            <a:spAutoFit/>
          </a:bodyPr>
          <a:lstStyle/>
          <a:p>
            <a:pPr algn="ctr"/>
            <a:r>
              <a:rPr lang="en-US" dirty="0">
                <a:solidFill>
                  <a:srgbClr val="00367C"/>
                </a:solidFill>
                <a:latin typeface="Arial" panose="020B0604020202020204" pitchFamily="34" charset="0"/>
                <a:cs typeface="Arial" panose="020B0604020202020204" pitchFamily="34" charset="0"/>
              </a:rPr>
              <a:t>Logistics and E-Commerce Demand Creates Growth in Domestic </a:t>
            </a:r>
            <a:br>
              <a:rPr lang="en-US" dirty="0">
                <a:solidFill>
                  <a:srgbClr val="00367C"/>
                </a:solidFill>
                <a:latin typeface="Arial" panose="020B0604020202020204" pitchFamily="34" charset="0"/>
                <a:cs typeface="Arial" panose="020B0604020202020204" pitchFamily="34" charset="0"/>
              </a:rPr>
            </a:br>
            <a:r>
              <a:rPr lang="en-US" dirty="0">
                <a:solidFill>
                  <a:srgbClr val="00367C"/>
                </a:solidFill>
                <a:latin typeface="Arial" panose="020B0604020202020204" pitchFamily="34" charset="0"/>
                <a:cs typeface="Arial" panose="020B0604020202020204" pitchFamily="34" charset="0"/>
              </a:rPr>
              <a:t>Industrial Rents </a:t>
            </a:r>
          </a:p>
        </p:txBody>
      </p:sp>
      <p:sp>
        <p:nvSpPr>
          <p:cNvPr id="13" name="Rectangle 12">
            <a:extLst>
              <a:ext uri="{FF2B5EF4-FFF2-40B4-BE49-F238E27FC236}">
                <a16:creationId xmlns:a16="http://schemas.microsoft.com/office/drawing/2014/main" id="{E4980024-472B-204D-B32B-8476EDB96A14}"/>
              </a:ext>
            </a:extLst>
          </p:cNvPr>
          <p:cNvSpPr/>
          <p:nvPr/>
        </p:nvSpPr>
        <p:spPr>
          <a:xfrm>
            <a:off x="4645152" y="1993392"/>
            <a:ext cx="4151376" cy="4005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graphicFrame>
        <p:nvGraphicFramePr>
          <p:cNvPr id="31" name="Chart 30"/>
          <p:cNvGraphicFramePr/>
          <p:nvPr/>
        </p:nvGraphicFramePr>
        <p:xfrm>
          <a:off x="4796604" y="2110531"/>
          <a:ext cx="3837597" cy="3104343"/>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643E8F74-8245-4130-A5CD-1D51F25C7CAB}"/>
              </a:ext>
            </a:extLst>
          </p:cNvPr>
          <p:cNvSpPr txBox="1"/>
          <p:nvPr/>
        </p:nvSpPr>
        <p:spPr>
          <a:xfrm>
            <a:off x="4746935" y="5513531"/>
            <a:ext cx="2766227" cy="215444"/>
          </a:xfrm>
          <a:prstGeom prst="rect">
            <a:avLst/>
          </a:prstGeom>
          <a:noFill/>
        </p:spPr>
        <p:txBody>
          <a:bodyPr wrap="square" numCol="1" anchor="b">
            <a:spAutoFit/>
          </a:bodyPr>
          <a:lstStyle/>
          <a:p>
            <a:pPr eaLnBrk="1" hangingPunct="1">
              <a:spcBef>
                <a:spcPts val="0"/>
              </a:spcBef>
              <a:spcAft>
                <a:spcPts val="0"/>
              </a:spcAft>
              <a:defRPr/>
            </a:pPr>
            <a:r>
              <a:rPr lang="en-US" sz="800" i="1" dirty="0">
                <a:solidFill>
                  <a:schemeClr val="bg1">
                    <a:lumMod val="50000"/>
                  </a:schemeClr>
                </a:solidFill>
                <a:latin typeface="Arial" charset="0"/>
                <a:ea typeface="Arial" charset="0"/>
                <a:cs typeface="Arial" charset="0"/>
              </a:rPr>
              <a:t>Source: Newmark Knight Frank</a:t>
            </a:r>
            <a:endParaRPr lang="en-US" sz="800" i="1" dirty="0">
              <a:solidFill>
                <a:srgbClr val="FF0000"/>
              </a:solidFill>
              <a:latin typeface="Arial" charset="0"/>
              <a:ea typeface="Arial" charset="0"/>
              <a:cs typeface="Arial" charset="0"/>
            </a:endParaRPr>
          </a:p>
        </p:txBody>
      </p:sp>
      <p:sp>
        <p:nvSpPr>
          <p:cNvPr id="10" name="Rectangle 9">
            <a:extLst>
              <a:ext uri="{FF2B5EF4-FFF2-40B4-BE49-F238E27FC236}">
                <a16:creationId xmlns:a16="http://schemas.microsoft.com/office/drawing/2014/main" id="{E4980024-472B-204D-B32B-8476EDB96A14}"/>
              </a:ext>
            </a:extLst>
          </p:cNvPr>
          <p:cNvSpPr/>
          <p:nvPr/>
        </p:nvSpPr>
        <p:spPr>
          <a:xfrm>
            <a:off x="329184" y="1993393"/>
            <a:ext cx="4151376" cy="4005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grpSp>
        <p:nvGrpSpPr>
          <p:cNvPr id="9" name="Group 8"/>
          <p:cNvGrpSpPr/>
          <p:nvPr/>
        </p:nvGrpSpPr>
        <p:grpSpPr>
          <a:xfrm>
            <a:off x="818602" y="4999430"/>
            <a:ext cx="3382276" cy="219090"/>
            <a:chOff x="736900" y="5123438"/>
            <a:chExt cx="3382276" cy="219090"/>
          </a:xfrm>
        </p:grpSpPr>
        <p:grpSp>
          <p:nvGrpSpPr>
            <p:cNvPr id="5" name="Group 4"/>
            <p:cNvGrpSpPr/>
            <p:nvPr/>
          </p:nvGrpSpPr>
          <p:grpSpPr>
            <a:xfrm>
              <a:off x="736900" y="5127084"/>
              <a:ext cx="1648912" cy="215444"/>
              <a:chOff x="736900" y="5127084"/>
              <a:chExt cx="1648912" cy="215444"/>
            </a:xfrm>
          </p:grpSpPr>
          <p:sp>
            <p:nvSpPr>
              <p:cNvPr id="4" name="TextBox 3"/>
              <p:cNvSpPr txBox="1"/>
              <p:nvPr/>
            </p:nvSpPr>
            <p:spPr>
              <a:xfrm>
                <a:off x="1014212" y="5127084"/>
                <a:ext cx="1371600" cy="215444"/>
              </a:xfrm>
              <a:prstGeom prst="rect">
                <a:avLst/>
              </a:prstGeom>
              <a:noFill/>
            </p:spPr>
            <p:txBody>
              <a:bodyPr wrap="square" numCol="1" rtlCol="0">
                <a:spAutoFit/>
              </a:bodyPr>
              <a:lstStyle/>
              <a:p>
                <a:r>
                  <a:rPr lang="en-US" sz="800" dirty="0">
                    <a:solidFill>
                      <a:srgbClr val="595959"/>
                    </a:solidFill>
                    <a:latin typeface="Arial" panose="020B0604020202020204" pitchFamily="34" charset="0"/>
                    <a:cs typeface="Arial" panose="020B0604020202020204" pitchFamily="34" charset="0"/>
                  </a:rPr>
                  <a:t>E-Commerce Sales</a:t>
                </a:r>
              </a:p>
            </p:txBody>
          </p:sp>
          <p:cxnSp>
            <p:nvCxnSpPr>
              <p:cNvPr id="15" name="Straight Connector 14"/>
              <p:cNvCxnSpPr/>
              <p:nvPr/>
            </p:nvCxnSpPr>
            <p:spPr>
              <a:xfrm>
                <a:off x="736900" y="5238854"/>
                <a:ext cx="329184" cy="0"/>
              </a:xfrm>
              <a:prstGeom prst="line">
                <a:avLst/>
              </a:prstGeom>
              <a:ln w="63500">
                <a:solidFill>
                  <a:srgbClr val="00367C"/>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464020" y="5123438"/>
              <a:ext cx="1655156" cy="215444"/>
              <a:chOff x="2464020" y="5123438"/>
              <a:chExt cx="1655156" cy="215444"/>
            </a:xfrm>
          </p:grpSpPr>
          <p:cxnSp>
            <p:nvCxnSpPr>
              <p:cNvPr id="16" name="Straight Connector 15"/>
              <p:cNvCxnSpPr/>
              <p:nvPr/>
            </p:nvCxnSpPr>
            <p:spPr>
              <a:xfrm>
                <a:off x="2464020" y="5234806"/>
                <a:ext cx="329184" cy="0"/>
              </a:xfrm>
              <a:prstGeom prst="line">
                <a:avLst/>
              </a:prstGeom>
              <a:ln w="31750">
                <a:solidFill>
                  <a:srgbClr val="63C6E7"/>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47576" y="5123438"/>
                <a:ext cx="1371600" cy="215444"/>
              </a:xfrm>
              <a:prstGeom prst="rect">
                <a:avLst/>
              </a:prstGeom>
              <a:noFill/>
            </p:spPr>
            <p:txBody>
              <a:bodyPr wrap="square" numCol="1" rtlCol="0">
                <a:spAutoFit/>
              </a:bodyPr>
              <a:lstStyle/>
              <a:p>
                <a:r>
                  <a:rPr lang="en-US" sz="800" dirty="0">
                    <a:solidFill>
                      <a:srgbClr val="595959"/>
                    </a:solidFill>
                    <a:latin typeface="Arial" panose="020B0604020202020204" pitchFamily="34" charset="0"/>
                    <a:cs typeface="Arial" panose="020B0604020202020204" pitchFamily="34" charset="0"/>
                  </a:rPr>
                  <a:t>E-Commerce Penetration</a:t>
                </a:r>
              </a:p>
            </p:txBody>
          </p:sp>
        </p:grpSp>
      </p:grpSp>
      <p:sp>
        <p:nvSpPr>
          <p:cNvPr id="33" name="TextBox 32">
            <a:extLst>
              <a:ext uri="{FF2B5EF4-FFF2-40B4-BE49-F238E27FC236}">
                <a16:creationId xmlns:a16="http://schemas.microsoft.com/office/drawing/2014/main" id="{643E8F74-8245-4130-A5CD-1D51F25C7CAB}"/>
              </a:ext>
            </a:extLst>
          </p:cNvPr>
          <p:cNvSpPr txBox="1"/>
          <p:nvPr/>
        </p:nvSpPr>
        <p:spPr>
          <a:xfrm>
            <a:off x="394636" y="5504586"/>
            <a:ext cx="2766227" cy="215444"/>
          </a:xfrm>
          <a:prstGeom prst="rect">
            <a:avLst/>
          </a:prstGeom>
          <a:noFill/>
        </p:spPr>
        <p:txBody>
          <a:bodyPr wrap="square" numCol="1" anchor="b">
            <a:spAutoFit/>
          </a:bodyPr>
          <a:lstStyle/>
          <a:p>
            <a:pPr eaLnBrk="1" hangingPunct="1">
              <a:spcBef>
                <a:spcPts val="0"/>
              </a:spcBef>
              <a:spcAft>
                <a:spcPts val="0"/>
              </a:spcAft>
              <a:defRPr/>
            </a:pPr>
            <a:r>
              <a:rPr lang="en-US" sz="800" i="1" dirty="0">
                <a:solidFill>
                  <a:srgbClr val="7F7F7F"/>
                </a:solidFill>
                <a:latin typeface="Arial" charset="0"/>
                <a:ea typeface="Arial" charset="0"/>
                <a:cs typeface="Arial" charset="0"/>
              </a:rPr>
              <a:t>Source: Retail Indicators Branch, U.S. Census Bureau</a:t>
            </a:r>
          </a:p>
        </p:txBody>
      </p:sp>
      <p:graphicFrame>
        <p:nvGraphicFramePr>
          <p:cNvPr id="19" name="Chart 18"/>
          <p:cNvGraphicFramePr>
            <a:graphicFrameLocks/>
          </p:cNvGraphicFramePr>
          <p:nvPr>
            <p:extLst>
              <p:ext uri="{D42A27DB-BD31-4B8C-83A1-F6EECF244321}">
                <p14:modId xmlns:p14="http://schemas.microsoft.com/office/powerpoint/2010/main" val="326225239"/>
              </p:ext>
            </p:extLst>
          </p:nvPr>
        </p:nvGraphicFramePr>
        <p:xfrm>
          <a:off x="394635" y="2139698"/>
          <a:ext cx="3970421" cy="272804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7">
            <a:extLst>
              <a:ext uri="{FF2B5EF4-FFF2-40B4-BE49-F238E27FC236}">
                <a16:creationId xmlns:a16="http://schemas.microsoft.com/office/drawing/2014/main" id="{4D17A183-EFED-E247-B313-A64E33D96533}"/>
              </a:ext>
            </a:extLst>
          </p:cNvPr>
          <p:cNvSpPr>
            <a:spLocks noGrp="1"/>
          </p:cNvSpPr>
          <p:nvPr>
            <p:ph type="ctrTitle"/>
          </p:nvPr>
        </p:nvSpPr>
        <p:spPr>
          <a:xfrm>
            <a:off x="365760" y="182880"/>
            <a:ext cx="6103454" cy="457200"/>
          </a:xfrm>
        </p:spPr>
        <p:txBody>
          <a:bodyPr numCol="1">
            <a:normAutofit/>
          </a:bodyPr>
          <a:lstStyle/>
          <a:p>
            <a:r>
              <a:rPr lang="en-US" dirty="0"/>
              <a:t>Sector Review - Industrial</a:t>
            </a:r>
          </a:p>
        </p:txBody>
      </p:sp>
      <p:sp>
        <p:nvSpPr>
          <p:cNvPr id="18" name="Rectangle 17"/>
          <p:cNvSpPr/>
          <p:nvPr/>
        </p:nvSpPr>
        <p:spPr>
          <a:xfrm>
            <a:off x="318469" y="6153203"/>
            <a:ext cx="8625392" cy="338554"/>
          </a:xfrm>
          <a:prstGeom prst="rect">
            <a:avLst/>
          </a:prstGeom>
        </p:spPr>
        <p:txBody>
          <a:bodyPr wrap="square" numCol="1">
            <a:spAutoFit/>
          </a:bodyPr>
          <a:lstStyle/>
          <a:p>
            <a:pPr>
              <a:spcAft>
                <a:spcPts val="600"/>
              </a:spcAft>
            </a:pPr>
            <a:r>
              <a:rPr lang="en-US" sz="800" dirty="0">
                <a:solidFill>
                  <a:schemeClr val="tx1">
                    <a:lumMod val="65000"/>
                    <a:lumOff val="35000"/>
                  </a:schemeClr>
                </a:solidFill>
                <a:latin typeface="Arial" panose="020B0604020202020204" pitchFamily="34" charset="0"/>
                <a:cs typeface="Arial" panose="020B0604020202020204" pitchFamily="34" charset="0"/>
              </a:rPr>
              <a:t>An investment in Cantor Fitzgerald Income Trust is not a direct investment in real estate, and is subject to certain fees and expenses, as well as certain risks specifically applicable to an investment in non-traded REITs, which may adversely impact the value of the investment. For more information, please refer to the prospectus.</a:t>
            </a:r>
          </a:p>
        </p:txBody>
      </p:sp>
    </p:spTree>
    <p:extLst>
      <p:ext uri="{BB962C8B-B14F-4D97-AF65-F5344CB8AC3E}">
        <p14:creationId xmlns:p14="http://schemas.microsoft.com/office/powerpoint/2010/main" val="1183290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25781" y="1371600"/>
            <a:ext cx="8092439" cy="4785397"/>
            <a:chOff x="612649" y="1691639"/>
            <a:chExt cx="8092439" cy="4785397"/>
          </a:xfrm>
        </p:grpSpPr>
        <p:sp>
          <p:nvSpPr>
            <p:cNvPr id="14" name="TextBox 13"/>
            <p:cNvSpPr txBox="1"/>
            <p:nvPr/>
          </p:nvSpPr>
          <p:spPr>
            <a:xfrm>
              <a:off x="612649" y="1691639"/>
              <a:ext cx="3288608" cy="4755931"/>
            </a:xfrm>
            <a:prstGeom prst="rect">
              <a:avLst/>
            </a:prstGeom>
            <a:solidFill>
              <a:schemeClr val="bg1"/>
            </a:solidFill>
            <a:effectLst>
              <a:outerShdw blurRad="177800" sx="104000" sy="104000" algn="ctr" rotWithShape="0">
                <a:prstClr val="black">
                  <a:alpha val="20000"/>
                </a:prstClr>
              </a:outerShdw>
            </a:effectLst>
          </p:spPr>
          <p:txBody>
            <a:bodyPr wrap="square" tIns="685800" bIns="91440" numCol="1" rtlCol="0">
              <a:no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Georgia" charset="0"/>
                <a:cs typeface="Arial" panose="020B0604020202020204" pitchFamily="34" charset="0"/>
              </a:endParaRPr>
            </a:p>
          </p:txBody>
        </p:sp>
        <p:sp>
          <p:nvSpPr>
            <p:cNvPr id="17" name="TextBox 16">
              <a:extLst>
                <a:ext uri="{FF2B5EF4-FFF2-40B4-BE49-F238E27FC236}">
                  <a16:creationId xmlns:a16="http://schemas.microsoft.com/office/drawing/2014/main" id="{4E47922B-D705-D34D-8B5B-496D1F100839}"/>
                </a:ext>
              </a:extLst>
            </p:cNvPr>
            <p:cNvSpPr txBox="1"/>
            <p:nvPr/>
          </p:nvSpPr>
          <p:spPr>
            <a:xfrm>
              <a:off x="4105656" y="3906092"/>
              <a:ext cx="4599432" cy="2541477"/>
            </a:xfrm>
            <a:prstGeom prst="rect">
              <a:avLst/>
            </a:prstGeom>
            <a:solidFill>
              <a:schemeClr val="bg1"/>
            </a:solidFill>
            <a:effectLst>
              <a:outerShdw blurRad="177800" sx="104000" sy="104000" algn="ctr" rotWithShape="0">
                <a:prstClr val="black">
                  <a:alpha val="20000"/>
                </a:prstClr>
              </a:outerShdw>
            </a:effectLst>
          </p:spPr>
          <p:txBody>
            <a:bodyPr wrap="square" tIns="640080" bIns="91440" numCol="1" rtlCol="0">
              <a:noAutofit/>
            </a:bodyPr>
            <a:lstStyle/>
            <a:p>
              <a:pPr marL="120650" marR="0" lvl="0" indent="-120650" algn="l" defTabSz="914400" rtl="0" eaLnBrk="0" fontAlgn="base" latinLnBrk="0" hangingPunct="0">
                <a:lnSpc>
                  <a:spcPct val="100000"/>
                </a:lnSpc>
                <a:spcBef>
                  <a:spcPts val="0"/>
                </a:spcBef>
                <a:spcAft>
                  <a:spcPts val="300"/>
                </a:spcAft>
                <a:buClr>
                  <a:prstClr val="white">
                    <a:lumMod val="50000"/>
                  </a:prstClr>
                </a:buClr>
                <a:buSzPct val="85000"/>
                <a:buFont typeface="Arial" charset="0"/>
                <a:buChar char="•"/>
                <a:tabLst/>
                <a:defRPr/>
              </a:pPr>
              <a:endParaRPr kumimoji="0" lang="en-US"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 name="Rectangle 17"/>
            <p:cNvSpPr/>
            <p:nvPr/>
          </p:nvSpPr>
          <p:spPr>
            <a:xfrm>
              <a:off x="612649" y="1694047"/>
              <a:ext cx="3288608" cy="951997"/>
            </a:xfrm>
            <a:prstGeom prst="rect">
              <a:avLst/>
            </a:prstGeom>
            <a:gradFill flip="none" rotWithShape="1">
              <a:gsLst>
                <a:gs pos="0">
                  <a:srgbClr val="1E4B88"/>
                </a:gs>
                <a:gs pos="90000">
                  <a:srgbClr val="1E4B88">
                    <a:alpha val="8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defRPr/>
              </a:pPr>
              <a:r>
                <a:rPr lang="en-US" sz="1200" b="1" dirty="0">
                  <a:solidFill>
                    <a:prstClr val="white"/>
                  </a:solidFill>
                  <a:latin typeface="Arial" panose="020B0604020202020204" pitchFamily="34" charset="0"/>
                  <a:ea typeface="Georgia" charset="0"/>
                  <a:cs typeface="Arial" panose="020B0604020202020204" pitchFamily="34" charset="0"/>
                </a:rPr>
                <a:t>Amazon Last Mile</a:t>
              </a:r>
            </a:p>
            <a:p>
              <a:pPr lvl="0" algn="ctr">
                <a:defRPr/>
              </a:pPr>
              <a:r>
                <a:rPr lang="en-US" sz="1200" b="1" dirty="0">
                  <a:solidFill>
                    <a:prstClr val="white"/>
                  </a:solidFill>
                  <a:latin typeface="Arial" panose="020B0604020202020204" pitchFamily="34" charset="0"/>
                  <a:ea typeface="Georgia" charset="0"/>
                  <a:cs typeface="Arial" panose="020B0604020202020204" pitchFamily="34" charset="0"/>
                </a:rPr>
                <a:t>Distribution Facility</a:t>
              </a:r>
              <a:endParaRPr lang="en-US" sz="1000" dirty="0">
                <a:solidFill>
                  <a:prstClr val="white"/>
                </a:solidFill>
                <a:latin typeface="Arial" panose="020B0604020202020204" pitchFamily="34" charset="0"/>
                <a:ea typeface="Georgia" charset="0"/>
                <a:cs typeface="Arial" panose="020B0604020202020204" pitchFamily="34" charset="0"/>
              </a:endParaRPr>
            </a:p>
            <a:p>
              <a:pPr lvl="0" algn="ctr">
                <a:defRPr/>
              </a:pPr>
              <a:endParaRPr lang="en-US" sz="600" dirty="0">
                <a:solidFill>
                  <a:prstClr val="white"/>
                </a:solidFill>
                <a:latin typeface="Arial" panose="020B0604020202020204" pitchFamily="34" charset="0"/>
                <a:ea typeface="Georgia" charset="0"/>
                <a:cs typeface="Arial" panose="020B0604020202020204" pitchFamily="34" charset="0"/>
              </a:endParaRPr>
            </a:p>
            <a:p>
              <a:pPr lvl="0" algn="ctr">
                <a:defRPr/>
              </a:pPr>
              <a:r>
                <a:rPr lang="en-US" sz="1000" dirty="0">
                  <a:solidFill>
                    <a:prstClr val="white"/>
                  </a:solidFill>
                  <a:latin typeface="Arial" panose="020B0604020202020204" pitchFamily="34" charset="0"/>
                  <a:ea typeface="Georgia" charset="0"/>
                  <a:cs typeface="Arial" panose="020B0604020202020204" pitchFamily="34" charset="0"/>
                </a:rPr>
                <a:t>CLEVELAND, OH</a:t>
              </a:r>
            </a:p>
          </p:txBody>
        </p:sp>
        <p:sp>
          <p:nvSpPr>
            <p:cNvPr id="19" name="TextBox 18"/>
            <p:cNvSpPr txBox="1"/>
            <p:nvPr/>
          </p:nvSpPr>
          <p:spPr>
            <a:xfrm>
              <a:off x="854078" y="2633471"/>
              <a:ext cx="2805750" cy="3843565"/>
            </a:xfrm>
            <a:prstGeom prst="rect">
              <a:avLst/>
            </a:prstGeom>
            <a:noFill/>
          </p:spPr>
          <p:txBody>
            <a:bodyPr wrap="square" tIns="91440" bIns="91440" numCol="1" rtlCol="0" anchor="t">
              <a:noAutofit/>
            </a:bodyPr>
            <a:lstStyle/>
            <a:p>
              <a:pPr lvl="0" algn="ctr">
                <a:spcAft>
                  <a:spcPts val="100"/>
                </a:spcAft>
                <a:defRPr/>
              </a:pPr>
              <a:r>
                <a:rPr lang="en-US" sz="900" b="1" dirty="0">
                  <a:solidFill>
                    <a:srgbClr val="595959"/>
                  </a:solidFill>
                  <a:latin typeface="Arial" charset="0"/>
                  <a:ea typeface="Arial" charset="0"/>
                  <a:cs typeface="Arial" charset="0"/>
                </a:rPr>
                <a:t>PURCHASE PRICE</a:t>
              </a:r>
            </a:p>
            <a:p>
              <a:pPr lvl="0" algn="ctr">
                <a:spcAft>
                  <a:spcPts val="100"/>
                </a:spcAft>
                <a:defRPr/>
              </a:pPr>
              <a:r>
                <a:rPr lang="en-US" sz="900" dirty="0">
                  <a:solidFill>
                    <a:srgbClr val="595959"/>
                  </a:solidFill>
                  <a:latin typeface="Arial" charset="0"/>
                  <a:ea typeface="Arial" charset="0"/>
                  <a:cs typeface="Arial" charset="0"/>
                </a:rPr>
                <a:t>$30.8 Million*</a:t>
              </a:r>
            </a:p>
            <a:p>
              <a:pPr lvl="0" algn="ctr">
                <a:spcAft>
                  <a:spcPts val="100"/>
                </a:spcAft>
                <a:defRPr/>
              </a:pPr>
              <a:endParaRPr lang="en-US" sz="900" dirty="0">
                <a:solidFill>
                  <a:srgbClr val="595959"/>
                </a:solidFill>
                <a:latin typeface="Arial" charset="0"/>
                <a:ea typeface="Arial" charset="0"/>
                <a:cs typeface="Arial" charset="0"/>
              </a:endParaRPr>
            </a:p>
            <a:p>
              <a:pPr lvl="0" algn="ctr">
                <a:spcAft>
                  <a:spcPts val="100"/>
                </a:spcAft>
                <a:defRPr/>
              </a:pPr>
              <a:endParaRPr lang="en-US" sz="900"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PROPERTY TYPE</a:t>
              </a:r>
            </a:p>
            <a:p>
              <a:pPr lvl="0" algn="ctr">
                <a:spcAft>
                  <a:spcPts val="100"/>
                </a:spcAft>
                <a:defRPr/>
              </a:pPr>
              <a:r>
                <a:rPr lang="en-US" sz="900" dirty="0">
                  <a:solidFill>
                    <a:srgbClr val="595959"/>
                  </a:solidFill>
                  <a:latin typeface="Arial" charset="0"/>
                  <a:ea typeface="Arial" charset="0"/>
                  <a:cs typeface="Arial" charset="0"/>
                </a:rPr>
                <a:t>Industrial (Class A Last Mile Distribution Facility)</a:t>
              </a: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TENANT BUSINESS SECTOR</a:t>
              </a:r>
            </a:p>
            <a:p>
              <a:pPr lvl="0" algn="ctr">
                <a:spcAft>
                  <a:spcPts val="100"/>
                </a:spcAft>
                <a:defRPr/>
              </a:pPr>
              <a:r>
                <a:rPr lang="en-US" sz="900" dirty="0">
                  <a:solidFill>
                    <a:srgbClr val="595959"/>
                  </a:solidFill>
                  <a:latin typeface="Arial" charset="0"/>
                  <a:ea typeface="Arial" charset="0"/>
                  <a:cs typeface="Arial" charset="0"/>
                </a:rPr>
                <a:t>eCommerce Retailer</a:t>
              </a: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SQUARE FOOTAGE</a:t>
              </a:r>
            </a:p>
            <a:p>
              <a:pPr lvl="0" algn="ctr">
                <a:spcAft>
                  <a:spcPts val="100"/>
                </a:spcAft>
                <a:defRPr/>
              </a:pPr>
              <a:r>
                <a:rPr lang="en-US" sz="900" dirty="0">
                  <a:solidFill>
                    <a:srgbClr val="595959"/>
                  </a:solidFill>
                  <a:latin typeface="Arial" charset="0"/>
                  <a:ea typeface="Arial" charset="0"/>
                  <a:cs typeface="Arial" charset="0"/>
                </a:rPr>
                <a:t>168,750 (Building)</a:t>
              </a:r>
            </a:p>
            <a:p>
              <a:pPr lvl="0" algn="ctr">
                <a:spcAft>
                  <a:spcPts val="100"/>
                </a:spcAft>
                <a:defRPr/>
              </a:pPr>
              <a:endParaRPr lang="en-US" sz="900" dirty="0">
                <a:solidFill>
                  <a:srgbClr val="595959"/>
                </a:solidFill>
                <a:latin typeface="Arial" charset="0"/>
                <a:ea typeface="Arial" charset="0"/>
                <a:cs typeface="Arial" charset="0"/>
              </a:endParaRPr>
            </a:p>
            <a:p>
              <a:pPr lvl="0" algn="ctr">
                <a:spcAft>
                  <a:spcPts val="100"/>
                </a:spcAft>
                <a:defRPr/>
              </a:pPr>
              <a:endParaRPr lang="en-US" sz="900"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YEAR BUILT</a:t>
              </a:r>
            </a:p>
            <a:p>
              <a:pPr lvl="0" algn="ctr">
                <a:spcAft>
                  <a:spcPts val="100"/>
                </a:spcAft>
                <a:defRPr/>
              </a:pPr>
              <a:r>
                <a:rPr lang="en-US" sz="900" dirty="0">
                  <a:solidFill>
                    <a:srgbClr val="595959"/>
                  </a:solidFill>
                  <a:latin typeface="Arial" charset="0"/>
                  <a:ea typeface="Arial" charset="0"/>
                  <a:cs typeface="Arial" charset="0"/>
                </a:rPr>
                <a:t>2020</a:t>
              </a: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LEASE</a:t>
              </a:r>
            </a:p>
            <a:p>
              <a:pPr lvl="0" algn="ctr">
                <a:spcAft>
                  <a:spcPts val="100"/>
                </a:spcAft>
                <a:defRPr/>
              </a:pPr>
              <a:r>
                <a:rPr lang="en-US" sz="900" dirty="0">
                  <a:solidFill>
                    <a:srgbClr val="595959"/>
                  </a:solidFill>
                  <a:latin typeface="Arial" charset="0"/>
                  <a:ea typeface="Arial" charset="0"/>
                  <a:cs typeface="Arial" charset="0"/>
                </a:rPr>
                <a:t>Triple Net (NNN)</a:t>
              </a:r>
            </a:p>
            <a:p>
              <a:pPr lvl="0" algn="ctr">
                <a:spcAft>
                  <a:spcPts val="100"/>
                </a:spcAft>
                <a:defRPr/>
              </a:pPr>
              <a:endParaRPr lang="en-US" sz="900" dirty="0">
                <a:solidFill>
                  <a:srgbClr val="FF0000"/>
                </a:solidFill>
                <a:latin typeface="Arial" charset="0"/>
                <a:ea typeface="Arial" charset="0"/>
                <a:cs typeface="Arial" charset="0"/>
              </a:endParaRPr>
            </a:p>
          </p:txBody>
        </p:sp>
        <p:sp>
          <p:nvSpPr>
            <p:cNvPr id="20" name="TextBox 19"/>
            <p:cNvSpPr txBox="1"/>
            <p:nvPr/>
          </p:nvSpPr>
          <p:spPr>
            <a:xfrm>
              <a:off x="4279392" y="4394226"/>
              <a:ext cx="4337370" cy="1754326"/>
            </a:xfrm>
            <a:prstGeom prst="rect">
              <a:avLst/>
            </a:prstGeom>
            <a:noFill/>
          </p:spPr>
          <p:txBody>
            <a:bodyPr wrap="square" numCol="1" rtlCol="0">
              <a:spAutoFit/>
            </a:bodyPr>
            <a:lstStyle/>
            <a:p>
              <a:pPr marL="171450" lvl="0" indent="-171450" eaLnBrk="1" hangingPunct="1">
                <a:spcBef>
                  <a:spcPts val="0"/>
                </a:spcBef>
                <a:spcAft>
                  <a:spcPts val="0"/>
                </a:spcAft>
                <a:buFont typeface="Arial" panose="020B0604020202020204" pitchFamily="34" charset="0"/>
                <a:buChar char="•"/>
                <a:defRPr/>
              </a:pPr>
              <a:endParaRPr lang="en-US" sz="900" dirty="0">
                <a:solidFill>
                  <a:srgbClr val="595959"/>
                </a:solidFill>
                <a:latin typeface="Arial"/>
              </a:endParaRPr>
            </a:p>
            <a:p>
              <a:pPr marL="171450" lvl="0" indent="-171450">
                <a:buFont typeface="Arial" panose="020B0604020202020204" pitchFamily="34" charset="0"/>
                <a:buChar char="•"/>
                <a:defRPr/>
              </a:pPr>
              <a:r>
                <a:rPr lang="en-US" sz="900" b="1" dirty="0">
                  <a:solidFill>
                    <a:srgbClr val="595959"/>
                  </a:solidFill>
                  <a:latin typeface="Arial"/>
                </a:rPr>
                <a:t>Investment Grade Guarantor</a:t>
              </a:r>
              <a:r>
                <a:rPr lang="en-US" sz="900" dirty="0">
                  <a:solidFill>
                    <a:srgbClr val="595959"/>
                  </a:solidFill>
                  <a:latin typeface="Arial"/>
                </a:rPr>
                <a:t> – A subsidiary of Amazon.com Inc. “Amazon”), the guarantor under the lease, is a publicly traded company on the NASDAQ and is rated investment grade by Moody’s (‘A2) and S&amp;P (‘AA-’). </a:t>
              </a:r>
            </a:p>
            <a:p>
              <a:pPr marL="171450" lvl="0" indent="-171450">
                <a:buFont typeface="Arial" panose="020B0604020202020204" pitchFamily="34" charset="0"/>
                <a:buChar char="•"/>
                <a:defRPr/>
              </a:pPr>
              <a:endParaRPr lang="en-US" sz="900" dirty="0">
                <a:solidFill>
                  <a:srgbClr val="595959"/>
                </a:solidFill>
                <a:latin typeface="Arial"/>
              </a:endParaRPr>
            </a:p>
            <a:p>
              <a:pPr marL="171450" lvl="0" indent="-171450">
                <a:buFont typeface="Arial" panose="020B0604020202020204" pitchFamily="34" charset="0"/>
                <a:buChar char="•"/>
                <a:defRPr/>
              </a:pPr>
              <a:r>
                <a:rPr lang="en-US" sz="900" b="1" dirty="0">
                  <a:solidFill>
                    <a:srgbClr val="595959"/>
                  </a:solidFill>
                  <a:latin typeface="Arial"/>
                </a:rPr>
                <a:t>Operationally Significant</a:t>
              </a:r>
              <a:r>
                <a:rPr lang="en-US" sz="900" dirty="0">
                  <a:solidFill>
                    <a:srgbClr val="595959"/>
                  </a:solidFill>
                  <a:latin typeface="Arial"/>
                </a:rPr>
                <a:t> - The Property is built-to-suit for Amazon serving as one of two Amazon last mile distribution centers for the Cleveland area. </a:t>
              </a:r>
            </a:p>
            <a:p>
              <a:pPr marL="171450" lvl="0" indent="-171450">
                <a:buFont typeface="Arial" panose="020B0604020202020204" pitchFamily="34" charset="0"/>
                <a:buChar char="•"/>
                <a:defRPr/>
              </a:pPr>
              <a:endParaRPr lang="en-US" sz="900" dirty="0">
                <a:solidFill>
                  <a:srgbClr val="595959"/>
                </a:solidFill>
                <a:latin typeface="Arial"/>
              </a:endParaRPr>
            </a:p>
            <a:p>
              <a:pPr marL="171450" lvl="0" indent="-171450">
                <a:buFont typeface="Arial" panose="020B0604020202020204" pitchFamily="34" charset="0"/>
                <a:buChar char="•"/>
                <a:defRPr/>
              </a:pPr>
              <a:r>
                <a:rPr lang="en-US" sz="900" b="1" dirty="0">
                  <a:solidFill>
                    <a:srgbClr val="595959"/>
                  </a:solidFill>
                  <a:latin typeface="Arial"/>
                </a:rPr>
                <a:t>Strong Location</a:t>
              </a:r>
              <a:r>
                <a:rPr lang="en-US" sz="900" dirty="0">
                  <a:solidFill>
                    <a:srgbClr val="595959"/>
                  </a:solidFill>
                  <a:latin typeface="Arial"/>
                </a:rPr>
                <a:t> - The Property is located within the Cleveland industrial submarket which benefits from close proximity to I-90, I-71, and I-490 providing access to Cleveland's primary transportation arteries and to a population of over 3.3 million people within a 50-mile radius. </a:t>
              </a:r>
            </a:p>
          </p:txBody>
        </p:sp>
        <p:pic>
          <p:nvPicPr>
            <p:cNvPr id="21" name="Picture 20">
              <a:extLst>
                <a:ext uri="{FF2B5EF4-FFF2-40B4-BE49-F238E27FC236}">
                  <a16:creationId xmlns:a16="http://schemas.microsoft.com/office/drawing/2014/main" id="{4B43EA4D-B9E4-42F6-842D-32623BDA2C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5657" y="1691639"/>
              <a:ext cx="4599431" cy="2098480"/>
            </a:xfrm>
            <a:prstGeom prst="rect">
              <a:avLst/>
            </a:prstGeom>
          </p:spPr>
        </p:pic>
        <p:sp>
          <p:nvSpPr>
            <p:cNvPr id="22" name="TextBox 21">
              <a:extLst>
                <a:ext uri="{FF2B5EF4-FFF2-40B4-BE49-F238E27FC236}">
                  <a16:creationId xmlns:a16="http://schemas.microsoft.com/office/drawing/2014/main" id="{758E16A7-5916-0C48-9360-48222A1774EE}"/>
                </a:ext>
              </a:extLst>
            </p:cNvPr>
            <p:cNvSpPr txBox="1"/>
            <p:nvPr/>
          </p:nvSpPr>
          <p:spPr>
            <a:xfrm>
              <a:off x="4105656" y="3790119"/>
              <a:ext cx="4599432" cy="572544"/>
            </a:xfrm>
            <a:prstGeom prst="rect">
              <a:avLst/>
            </a:prstGeom>
            <a:solidFill>
              <a:srgbClr val="004785"/>
            </a:solidFill>
            <a:effectLst/>
          </p:spPr>
          <p:txBody>
            <a:bodyPr wrap="square" tIns="91440" bIns="91440" numCol="1"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all" spc="0" normalizeH="0" baseline="0" noProof="0" dirty="0">
                  <a:ln>
                    <a:noFill/>
                  </a:ln>
                  <a:solidFill>
                    <a:prstClr val="white"/>
                  </a:solidFill>
                  <a:effectLst/>
                  <a:uLnTx/>
                  <a:uFillTx/>
                  <a:latin typeface="Arial" panose="020B0604020202020204" pitchFamily="34" charset="0"/>
                  <a:ea typeface="Georgia" charset="0"/>
                  <a:cs typeface="Arial" panose="020B0604020202020204" pitchFamily="34" charset="0"/>
                </a:rPr>
                <a:t>INVESTMENT HIGHLIGHTS</a:t>
              </a:r>
            </a:p>
          </p:txBody>
        </p:sp>
      </p:grpSp>
      <p:sp>
        <p:nvSpPr>
          <p:cNvPr id="23" name="Title 5">
            <a:extLst>
              <a:ext uri="{FF2B5EF4-FFF2-40B4-BE49-F238E27FC236}">
                <a16:creationId xmlns:a16="http://schemas.microsoft.com/office/drawing/2014/main" id="{5A048EA9-F7FB-0F49-B240-E69EAFB1DD24}"/>
              </a:ext>
            </a:extLst>
          </p:cNvPr>
          <p:cNvSpPr>
            <a:spLocks noGrp="1"/>
          </p:cNvSpPr>
          <p:nvPr>
            <p:ph type="title"/>
          </p:nvPr>
        </p:nvSpPr>
        <p:spPr>
          <a:xfrm>
            <a:off x="365760" y="182880"/>
            <a:ext cx="6108192" cy="457200"/>
          </a:xfrm>
        </p:spPr>
        <p:txBody>
          <a:bodyPr numCol="1">
            <a:normAutofit/>
          </a:bodyPr>
          <a:lstStyle/>
          <a:p>
            <a:r>
              <a:rPr lang="en-US" dirty="0"/>
              <a:t>Investment Highlights – Amazon Last Mile</a:t>
            </a:r>
          </a:p>
        </p:txBody>
      </p:sp>
      <p:sp>
        <p:nvSpPr>
          <p:cNvPr id="11" name="Rectangle 10">
            <a:extLst>
              <a:ext uri="{FF2B5EF4-FFF2-40B4-BE49-F238E27FC236}">
                <a16:creationId xmlns:a16="http://schemas.microsoft.com/office/drawing/2014/main" id="{20D0D258-DFD1-1049-8A1C-EE24F8A248A9}"/>
              </a:ext>
            </a:extLst>
          </p:cNvPr>
          <p:cNvSpPr/>
          <p:nvPr/>
        </p:nvSpPr>
        <p:spPr>
          <a:xfrm>
            <a:off x="440933" y="6194544"/>
            <a:ext cx="8625392" cy="184666"/>
          </a:xfrm>
          <a:prstGeom prst="rect">
            <a:avLst/>
          </a:prstGeom>
        </p:spPr>
        <p:txBody>
          <a:bodyPr wrap="square" numCol="1">
            <a:spAutoFit/>
          </a:bodyPr>
          <a:lstStyle/>
          <a:p>
            <a:pPr>
              <a:spcAft>
                <a:spcPts val="600"/>
              </a:spcAft>
            </a:pPr>
            <a:r>
              <a:rPr lang="en-US" sz="600" dirty="0">
                <a:solidFill>
                  <a:srgbClr val="595959"/>
                </a:solidFill>
                <a:latin typeface="Arial" panose="020B0604020202020204" pitchFamily="34" charset="0"/>
                <a:cs typeface="Arial" panose="020B0604020202020204" pitchFamily="34" charset="0"/>
              </a:rPr>
              <a:t>*Cantor Fitzgerald Income Trust, Inc. acquired, through a joint venture, membership interests representing 9.9% and 90.1% in the Amazon Cleveland JV. Price shown is reflective of purchase price for the 100% of the asset.</a:t>
            </a:r>
          </a:p>
        </p:txBody>
      </p:sp>
    </p:spTree>
    <p:extLst>
      <p:ext uri="{BB962C8B-B14F-4D97-AF65-F5344CB8AC3E}">
        <p14:creationId xmlns:p14="http://schemas.microsoft.com/office/powerpoint/2010/main" val="2756355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2920" y="1371600"/>
            <a:ext cx="8092440" cy="4602735"/>
            <a:chOff x="612648" y="1691640"/>
            <a:chExt cx="8092440" cy="4602735"/>
          </a:xfrm>
        </p:grpSpPr>
        <p:sp>
          <p:nvSpPr>
            <p:cNvPr id="9" name="TextBox 8"/>
            <p:cNvSpPr txBox="1"/>
            <p:nvPr/>
          </p:nvSpPr>
          <p:spPr>
            <a:xfrm>
              <a:off x="612649" y="1691640"/>
              <a:ext cx="3288608" cy="4602734"/>
            </a:xfrm>
            <a:prstGeom prst="rect">
              <a:avLst/>
            </a:prstGeom>
            <a:solidFill>
              <a:schemeClr val="bg1"/>
            </a:solidFill>
            <a:effectLst>
              <a:outerShdw blurRad="177800" sx="104000" sy="104000" algn="ctr" rotWithShape="0">
                <a:prstClr val="black">
                  <a:alpha val="20000"/>
                </a:prstClr>
              </a:outerShdw>
            </a:effectLst>
          </p:spPr>
          <p:txBody>
            <a:bodyPr wrap="square" tIns="685800" bIns="91440" numCol="1" rtlCol="0">
              <a:no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Georgia" charset="0"/>
                <a:cs typeface="Arial" panose="020B0604020202020204" pitchFamily="34" charset="0"/>
              </a:endParaRPr>
            </a:p>
          </p:txBody>
        </p:sp>
        <p:sp>
          <p:nvSpPr>
            <p:cNvPr id="15" name="TextBox 14">
              <a:extLst>
                <a:ext uri="{FF2B5EF4-FFF2-40B4-BE49-F238E27FC236}">
                  <a16:creationId xmlns:a16="http://schemas.microsoft.com/office/drawing/2014/main" id="{4E47922B-D705-D34D-8B5B-496D1F100839}"/>
                </a:ext>
              </a:extLst>
            </p:cNvPr>
            <p:cNvSpPr txBox="1"/>
            <p:nvPr/>
          </p:nvSpPr>
          <p:spPr>
            <a:xfrm>
              <a:off x="4105656" y="3906093"/>
              <a:ext cx="4599432" cy="2388282"/>
            </a:xfrm>
            <a:prstGeom prst="rect">
              <a:avLst/>
            </a:prstGeom>
            <a:solidFill>
              <a:schemeClr val="bg1"/>
            </a:solidFill>
            <a:effectLst>
              <a:outerShdw blurRad="177800" sx="104000" sy="104000" algn="ctr" rotWithShape="0">
                <a:prstClr val="black">
                  <a:alpha val="20000"/>
                </a:prstClr>
              </a:outerShdw>
            </a:effectLst>
          </p:spPr>
          <p:txBody>
            <a:bodyPr wrap="square" tIns="640080" bIns="91440" numCol="1" rtlCol="0">
              <a:noAutofit/>
            </a:bodyPr>
            <a:lstStyle/>
            <a:p>
              <a:pPr marL="120650" marR="0" lvl="0" indent="-120650" algn="l" defTabSz="914400" rtl="0" eaLnBrk="0" fontAlgn="base" latinLnBrk="0" hangingPunct="0">
                <a:lnSpc>
                  <a:spcPct val="100000"/>
                </a:lnSpc>
                <a:spcBef>
                  <a:spcPts val="0"/>
                </a:spcBef>
                <a:spcAft>
                  <a:spcPts val="300"/>
                </a:spcAft>
                <a:buClr>
                  <a:prstClr val="white">
                    <a:lumMod val="50000"/>
                  </a:prstClr>
                </a:buClr>
                <a:buSzPct val="85000"/>
                <a:buFont typeface="Arial" charset="0"/>
                <a:buChar char="•"/>
                <a:tabLst/>
                <a:defRPr/>
              </a:pPr>
              <a:endParaRPr kumimoji="0" lang="en-US"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 name="Rectangle 11"/>
            <p:cNvSpPr/>
            <p:nvPr/>
          </p:nvSpPr>
          <p:spPr>
            <a:xfrm>
              <a:off x="612649" y="1694047"/>
              <a:ext cx="3288608" cy="951997"/>
            </a:xfrm>
            <a:prstGeom prst="rect">
              <a:avLst/>
            </a:prstGeom>
            <a:gradFill flip="none" rotWithShape="1">
              <a:gsLst>
                <a:gs pos="0">
                  <a:srgbClr val="1E4B88"/>
                </a:gs>
                <a:gs pos="90000">
                  <a:srgbClr val="1E4B88">
                    <a:alpha val="8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defRPr/>
              </a:pPr>
              <a:r>
                <a:rPr lang="en-US" sz="1200" b="1" dirty="0">
                  <a:solidFill>
                    <a:prstClr val="white"/>
                  </a:solidFill>
                  <a:latin typeface="Arial" panose="020B0604020202020204" pitchFamily="34" charset="0"/>
                  <a:ea typeface="Georgia" charset="0"/>
                  <a:cs typeface="Arial" panose="020B0604020202020204" pitchFamily="34" charset="0"/>
                </a:rPr>
                <a:t>Martin-Brower Cold Storage and Distribution Facility</a:t>
              </a:r>
              <a:endParaRPr lang="en-US" sz="1000" dirty="0">
                <a:solidFill>
                  <a:prstClr val="white"/>
                </a:solidFill>
                <a:latin typeface="Arial" panose="020B0604020202020204" pitchFamily="34" charset="0"/>
                <a:ea typeface="Georgia" charset="0"/>
                <a:cs typeface="Arial" panose="020B0604020202020204" pitchFamily="34" charset="0"/>
              </a:endParaRPr>
            </a:p>
            <a:p>
              <a:pPr lvl="0" algn="ctr">
                <a:defRPr/>
              </a:pPr>
              <a:endParaRPr lang="en-US" sz="600" dirty="0">
                <a:solidFill>
                  <a:prstClr val="white"/>
                </a:solidFill>
                <a:latin typeface="Arial" panose="020B0604020202020204" pitchFamily="34" charset="0"/>
                <a:ea typeface="Georgia" charset="0"/>
                <a:cs typeface="Arial" panose="020B0604020202020204" pitchFamily="34" charset="0"/>
              </a:endParaRPr>
            </a:p>
            <a:p>
              <a:pPr lvl="0" algn="ctr">
                <a:defRPr/>
              </a:pPr>
              <a:r>
                <a:rPr lang="en-US" sz="1000" dirty="0">
                  <a:solidFill>
                    <a:prstClr val="white"/>
                  </a:solidFill>
                  <a:latin typeface="Arial" panose="020B0604020202020204" pitchFamily="34" charset="0"/>
                  <a:ea typeface="Georgia" charset="0"/>
                  <a:cs typeface="Arial" panose="020B0604020202020204" pitchFamily="34" charset="0"/>
                </a:rPr>
                <a:t>PHOENIX, AZ</a:t>
              </a:r>
            </a:p>
          </p:txBody>
        </p:sp>
        <p:sp>
          <p:nvSpPr>
            <p:cNvPr id="11" name="TextBox 10"/>
            <p:cNvSpPr txBox="1"/>
            <p:nvPr/>
          </p:nvSpPr>
          <p:spPr>
            <a:xfrm>
              <a:off x="612648" y="2633472"/>
              <a:ext cx="3288609" cy="3515183"/>
            </a:xfrm>
            <a:prstGeom prst="rect">
              <a:avLst/>
            </a:prstGeom>
            <a:noFill/>
          </p:spPr>
          <p:txBody>
            <a:bodyPr wrap="square" tIns="91440" bIns="91440" numCol="1" rtlCol="0" anchor="t">
              <a:noAutofit/>
            </a:bodyPr>
            <a:lstStyle/>
            <a:p>
              <a:pPr lvl="0" algn="ctr">
                <a:spcAft>
                  <a:spcPts val="100"/>
                </a:spcAft>
                <a:defRPr/>
              </a:pPr>
              <a:r>
                <a:rPr lang="en-US" sz="900" b="1" dirty="0">
                  <a:solidFill>
                    <a:srgbClr val="595959"/>
                  </a:solidFill>
                  <a:latin typeface="Arial" charset="0"/>
                  <a:ea typeface="Arial" charset="0"/>
                  <a:cs typeface="Arial" charset="0"/>
                </a:rPr>
                <a:t>PURCHASE PRICE</a:t>
              </a:r>
            </a:p>
            <a:p>
              <a:pPr lvl="0" algn="ctr">
                <a:spcAft>
                  <a:spcPts val="100"/>
                </a:spcAft>
                <a:defRPr/>
              </a:pPr>
              <a:r>
                <a:rPr lang="en-US" sz="900" dirty="0">
                  <a:solidFill>
                    <a:srgbClr val="595959"/>
                  </a:solidFill>
                  <a:latin typeface="Arial" charset="0"/>
                  <a:ea typeface="Arial" charset="0"/>
                  <a:cs typeface="Arial" charset="0"/>
                </a:rPr>
                <a:t>$17.3 Million</a:t>
              </a:r>
            </a:p>
            <a:p>
              <a:pPr lvl="0" algn="ctr">
                <a:spcAft>
                  <a:spcPts val="100"/>
                </a:spcAft>
                <a:defRPr/>
              </a:pPr>
              <a:endParaRPr lang="en-US" sz="900"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PROPERTY TYPE</a:t>
              </a:r>
            </a:p>
            <a:p>
              <a:pPr lvl="0" algn="ctr">
                <a:spcAft>
                  <a:spcPts val="100"/>
                </a:spcAft>
                <a:defRPr/>
              </a:pPr>
              <a:r>
                <a:rPr lang="en-US" sz="900" dirty="0">
                  <a:solidFill>
                    <a:srgbClr val="595959"/>
                  </a:solidFill>
                  <a:latin typeface="Arial" charset="0"/>
                  <a:ea typeface="Arial" charset="0"/>
                  <a:cs typeface="Arial" charset="0"/>
                </a:rPr>
                <a:t>Industrial (Freezer, Cooler, Dry Storage)</a:t>
              </a: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TENANT BUSINESS SECTOR</a:t>
              </a:r>
            </a:p>
            <a:p>
              <a:pPr lvl="0" algn="ctr">
                <a:spcAft>
                  <a:spcPts val="100"/>
                </a:spcAft>
                <a:defRPr/>
              </a:pPr>
              <a:r>
                <a:rPr lang="en-US" sz="900" dirty="0">
                  <a:solidFill>
                    <a:srgbClr val="595959"/>
                  </a:solidFill>
                  <a:latin typeface="Arial" charset="0"/>
                  <a:ea typeface="Arial" charset="0"/>
                  <a:cs typeface="Arial" charset="0"/>
                </a:rPr>
                <a:t>Foodservice</a:t>
              </a: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SQUARE FOOTAGE</a:t>
              </a:r>
            </a:p>
            <a:p>
              <a:pPr lvl="0" algn="ctr">
                <a:spcAft>
                  <a:spcPts val="100"/>
                </a:spcAft>
                <a:defRPr/>
              </a:pPr>
              <a:r>
                <a:rPr lang="en-US" sz="900" dirty="0">
                  <a:solidFill>
                    <a:srgbClr val="595959"/>
                  </a:solidFill>
                  <a:latin typeface="Arial" charset="0"/>
                  <a:ea typeface="Arial" charset="0"/>
                  <a:cs typeface="Arial" charset="0"/>
                </a:rPr>
                <a:t>93,302</a:t>
              </a:r>
            </a:p>
            <a:p>
              <a:pPr lvl="0" algn="ctr">
                <a:spcAft>
                  <a:spcPts val="100"/>
                </a:spcAft>
                <a:defRPr/>
              </a:pPr>
              <a:endParaRPr lang="en-US" sz="900"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cs typeface="Arial" charset="0"/>
                </a:rPr>
                <a:t>YEAR BUILT</a:t>
              </a:r>
            </a:p>
            <a:p>
              <a:pPr lvl="0" algn="ctr">
                <a:spcAft>
                  <a:spcPts val="100"/>
                </a:spcAft>
                <a:defRPr/>
              </a:pPr>
              <a:r>
                <a:rPr lang="en-US" sz="900" dirty="0">
                  <a:solidFill>
                    <a:srgbClr val="595959"/>
                  </a:solidFill>
                  <a:latin typeface="Arial" charset="0"/>
                  <a:cs typeface="Arial" charset="0"/>
                </a:rPr>
                <a:t>1985 (Renovated/Expanded 2012)</a:t>
              </a: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LEASE</a:t>
              </a:r>
            </a:p>
            <a:p>
              <a:pPr lvl="0" algn="ctr">
                <a:spcAft>
                  <a:spcPts val="100"/>
                </a:spcAft>
                <a:defRPr/>
              </a:pPr>
              <a:r>
                <a:rPr lang="en-US" sz="900" dirty="0">
                  <a:solidFill>
                    <a:srgbClr val="595959"/>
                  </a:solidFill>
                  <a:latin typeface="Arial" charset="0"/>
                  <a:ea typeface="Arial" charset="0"/>
                  <a:cs typeface="Arial" charset="0"/>
                </a:rPr>
                <a:t>Triple Net (NNN)</a:t>
              </a:r>
            </a:p>
            <a:p>
              <a:pPr lvl="0" algn="ctr">
                <a:spcAft>
                  <a:spcPts val="100"/>
                </a:spcAft>
                <a:defRPr/>
              </a:pPr>
              <a:endParaRPr lang="en-US" sz="900" dirty="0">
                <a:solidFill>
                  <a:srgbClr val="595959"/>
                </a:solidFill>
                <a:latin typeface="Arial" charset="0"/>
                <a:ea typeface="Arial" charset="0"/>
                <a:cs typeface="Arial" charset="0"/>
              </a:endParaRPr>
            </a:p>
            <a:p>
              <a:pPr lvl="0" algn="ctr" defTabSz="914400" eaLnBrk="0" fontAlgn="base" hangingPunct="0">
                <a:spcBef>
                  <a:spcPct val="0"/>
                </a:spcBef>
                <a:spcAft>
                  <a:spcPts val="100"/>
                </a:spcAft>
                <a:defRPr/>
              </a:pPr>
              <a:r>
                <a:rPr lang="en-US" sz="900" b="1" dirty="0">
                  <a:solidFill>
                    <a:srgbClr val="595959"/>
                  </a:solidFill>
                  <a:latin typeface="Arial" charset="0"/>
                  <a:cs typeface="Arial" charset="0"/>
                </a:rPr>
                <a:t>LEASE EXPIRATION</a:t>
              </a:r>
            </a:p>
            <a:p>
              <a:pPr lvl="0" algn="ctr" defTabSz="914400" eaLnBrk="0" fontAlgn="base" hangingPunct="0">
                <a:spcBef>
                  <a:spcPct val="0"/>
                </a:spcBef>
                <a:spcAft>
                  <a:spcPts val="100"/>
                </a:spcAft>
                <a:defRPr/>
              </a:pPr>
              <a:r>
                <a:rPr lang="en-US" sz="900" dirty="0">
                  <a:solidFill>
                    <a:srgbClr val="595959"/>
                  </a:solidFill>
                  <a:latin typeface="Arial" charset="0"/>
                  <a:cs typeface="Arial" charset="0"/>
                </a:rPr>
                <a:t>6/20/2032</a:t>
              </a:r>
            </a:p>
            <a:p>
              <a:pPr lvl="0" algn="ctr">
                <a:spcAft>
                  <a:spcPts val="100"/>
                </a:spcAft>
                <a:defRPr/>
              </a:pPr>
              <a:endParaRPr lang="en-US" sz="900" dirty="0">
                <a:solidFill>
                  <a:srgbClr val="FF0000"/>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cs typeface="Arial" charset="0"/>
                </a:rPr>
                <a:t>RENT ESCALATIONS</a:t>
              </a:r>
            </a:p>
            <a:p>
              <a:pPr lvl="0" algn="ctr">
                <a:spcAft>
                  <a:spcPts val="100"/>
                </a:spcAft>
                <a:defRPr/>
              </a:pPr>
              <a:r>
                <a:rPr lang="en-US" sz="900" dirty="0">
                  <a:solidFill>
                    <a:srgbClr val="595959"/>
                  </a:solidFill>
                  <a:latin typeface="Arial" charset="0"/>
                  <a:cs typeface="Arial" charset="0"/>
                </a:rPr>
                <a:t>Approximately 5% Every Five Years</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1"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1"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rPr>
                <a:t> </a:t>
              </a:r>
              <a:endParaRPr kumimoji="0" lang="en-US" sz="1000" b="0"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endParaRPr>
            </a:p>
          </p:txBody>
        </p:sp>
        <p:sp>
          <p:nvSpPr>
            <p:cNvPr id="16" name="TextBox 15">
              <a:extLst>
                <a:ext uri="{FF2B5EF4-FFF2-40B4-BE49-F238E27FC236}">
                  <a16:creationId xmlns:a16="http://schemas.microsoft.com/office/drawing/2014/main" id="{758E16A7-5916-0C48-9360-48222A1774EE}"/>
                </a:ext>
              </a:extLst>
            </p:cNvPr>
            <p:cNvSpPr txBox="1"/>
            <p:nvPr/>
          </p:nvSpPr>
          <p:spPr>
            <a:xfrm>
              <a:off x="4105656" y="3790119"/>
              <a:ext cx="4599432" cy="572544"/>
            </a:xfrm>
            <a:prstGeom prst="rect">
              <a:avLst/>
            </a:prstGeom>
            <a:solidFill>
              <a:srgbClr val="004785"/>
            </a:solidFill>
            <a:effectLst/>
          </p:spPr>
          <p:txBody>
            <a:bodyPr wrap="square" tIns="91440" bIns="91440" numCol="1"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all" spc="0" normalizeH="0" baseline="0" noProof="0" dirty="0">
                  <a:ln>
                    <a:noFill/>
                  </a:ln>
                  <a:solidFill>
                    <a:prstClr val="white"/>
                  </a:solidFill>
                  <a:effectLst/>
                  <a:uLnTx/>
                  <a:uFillTx/>
                  <a:latin typeface="Arial" panose="020B0604020202020204" pitchFamily="34" charset="0"/>
                  <a:ea typeface="Georgia" charset="0"/>
                  <a:cs typeface="Arial" panose="020B0604020202020204" pitchFamily="34" charset="0"/>
                </a:rPr>
                <a:t>INVESTMENT HIGHLIGHTS</a:t>
              </a:r>
            </a:p>
          </p:txBody>
        </p:sp>
        <p:sp>
          <p:nvSpPr>
            <p:cNvPr id="5" name="TextBox 4"/>
            <p:cNvSpPr txBox="1"/>
            <p:nvPr/>
          </p:nvSpPr>
          <p:spPr>
            <a:xfrm>
              <a:off x="4279392" y="4394226"/>
              <a:ext cx="4337370" cy="1631216"/>
            </a:xfrm>
            <a:prstGeom prst="rect">
              <a:avLst/>
            </a:prstGeom>
            <a:noFill/>
          </p:spPr>
          <p:txBody>
            <a:bodyPr wrap="square" numCol="1" rtlCol="0">
              <a:spAutoFit/>
            </a:bodyPr>
            <a:lstStyle/>
            <a:p>
              <a:pPr marL="171450" lvl="0" indent="-171450" eaLnBrk="1" hangingPunct="1">
                <a:spcBef>
                  <a:spcPts val="0"/>
                </a:spcBef>
                <a:spcAft>
                  <a:spcPts val="0"/>
                </a:spcAft>
                <a:buFont typeface="Arial" panose="020B0604020202020204" pitchFamily="34" charset="0"/>
                <a:buChar char="•"/>
                <a:defRPr/>
              </a:pPr>
              <a:endParaRPr lang="en-US" sz="900" dirty="0">
                <a:solidFill>
                  <a:srgbClr val="595959"/>
                </a:solidFill>
                <a:latin typeface="Arial"/>
              </a:endParaRPr>
            </a:p>
            <a:p>
              <a:pPr marL="171450" lvl="0" indent="-171450" eaLnBrk="1" hangingPunct="1">
                <a:spcBef>
                  <a:spcPts val="0"/>
                </a:spcBef>
                <a:spcAft>
                  <a:spcPts val="0"/>
                </a:spcAft>
                <a:buFont typeface="Arial" panose="020B0604020202020204" pitchFamily="34" charset="0"/>
                <a:buChar char="•"/>
                <a:defRPr/>
              </a:pPr>
              <a:r>
                <a:rPr lang="en-US" sz="900" b="1" dirty="0">
                  <a:solidFill>
                    <a:srgbClr val="595959"/>
                  </a:solidFill>
                  <a:latin typeface="Arial"/>
                </a:rPr>
                <a:t>Global Distribution </a:t>
              </a:r>
              <a:r>
                <a:rPr lang="en-US" sz="900" dirty="0">
                  <a:solidFill>
                    <a:srgbClr val="595959"/>
                  </a:solidFill>
                  <a:latin typeface="Arial"/>
                </a:rPr>
                <a:t>– Martin-Brower is one of the largest foodservice companies in the world and the largest distributor of food and supplies to McDonald’s restaurants worldwide.</a:t>
              </a:r>
            </a:p>
            <a:p>
              <a:pPr lvl="0" eaLnBrk="1" hangingPunct="1">
                <a:spcBef>
                  <a:spcPts val="0"/>
                </a:spcBef>
                <a:spcAft>
                  <a:spcPts val="0"/>
                </a:spcAft>
                <a:defRPr/>
              </a:pPr>
              <a:endParaRPr lang="en-US" sz="1000" dirty="0">
                <a:solidFill>
                  <a:srgbClr val="595959"/>
                </a:solidFill>
                <a:latin typeface="Arial"/>
              </a:endParaRPr>
            </a:p>
            <a:p>
              <a:pPr marL="171450" lvl="0" indent="-171450" eaLnBrk="1" hangingPunct="1">
                <a:spcBef>
                  <a:spcPts val="0"/>
                </a:spcBef>
                <a:spcAft>
                  <a:spcPts val="0"/>
                </a:spcAft>
                <a:buFont typeface="Arial" panose="020B0604020202020204" pitchFamily="34" charset="0"/>
                <a:buChar char="•"/>
                <a:defRPr/>
              </a:pPr>
              <a:r>
                <a:rPr lang="en-US" sz="900" b="1" dirty="0">
                  <a:solidFill>
                    <a:srgbClr val="595959"/>
                  </a:solidFill>
                  <a:latin typeface="Arial"/>
                </a:rPr>
                <a:t>Strategic Cold Storage Asset – </a:t>
              </a:r>
              <a:r>
                <a:rPr lang="en-US" sz="900" dirty="0">
                  <a:solidFill>
                    <a:srgbClr val="595959"/>
                  </a:solidFill>
                  <a:latin typeface="Arial"/>
                </a:rPr>
                <a:t>The property serves as a key distribution point to the Southwestern U.S. and serves over 300 McDonald’s locations and over 100 Chipotle locations daily.</a:t>
              </a:r>
            </a:p>
            <a:p>
              <a:pPr lvl="0" eaLnBrk="1" hangingPunct="1">
                <a:spcBef>
                  <a:spcPts val="0"/>
                </a:spcBef>
                <a:spcAft>
                  <a:spcPts val="0"/>
                </a:spcAft>
                <a:defRPr/>
              </a:pPr>
              <a:endParaRPr lang="en-US" sz="900" b="1" dirty="0">
                <a:solidFill>
                  <a:srgbClr val="595959"/>
                </a:solidFill>
                <a:latin typeface="Arial"/>
              </a:endParaRPr>
            </a:p>
            <a:p>
              <a:pPr marL="171450" lvl="0" indent="-171450" eaLnBrk="1" hangingPunct="1">
                <a:spcBef>
                  <a:spcPts val="0"/>
                </a:spcBef>
                <a:spcAft>
                  <a:spcPts val="0"/>
                </a:spcAft>
                <a:buFont typeface="Arial" panose="020B0604020202020204" pitchFamily="34" charset="0"/>
                <a:buChar char="•"/>
                <a:defRPr/>
              </a:pPr>
              <a:r>
                <a:rPr lang="en-US" sz="900" b="1" dirty="0">
                  <a:solidFill>
                    <a:srgbClr val="595959"/>
                  </a:solidFill>
                  <a:latin typeface="Arial"/>
                </a:rPr>
                <a:t>Long-Term Triple-Net Lease – </a:t>
              </a:r>
              <a:r>
                <a:rPr lang="en-US" sz="900" dirty="0">
                  <a:solidFill>
                    <a:srgbClr val="595959"/>
                  </a:solidFill>
                  <a:latin typeface="Arial"/>
                </a:rPr>
                <a:t>Approximately 12 years of contracted cash flow with scheduled increases and virtually no landlord responsibilities.</a:t>
              </a:r>
            </a:p>
          </p:txBody>
        </p:sp>
        <p:pic>
          <p:nvPicPr>
            <p:cNvPr id="7" name="Picture 6">
              <a:extLst>
                <a:ext uri="{FF2B5EF4-FFF2-40B4-BE49-F238E27FC236}">
                  <a16:creationId xmlns:a16="http://schemas.microsoft.com/office/drawing/2014/main" id="{4B43EA4D-B9E4-42F6-842D-32623BDA2C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5656" y="1691640"/>
              <a:ext cx="4599432" cy="2098479"/>
            </a:xfrm>
            <a:prstGeom prst="rect">
              <a:avLst/>
            </a:prstGeom>
          </p:spPr>
        </p:pic>
      </p:grpSp>
      <p:sp>
        <p:nvSpPr>
          <p:cNvPr id="6" name="Title 5">
            <a:extLst>
              <a:ext uri="{FF2B5EF4-FFF2-40B4-BE49-F238E27FC236}">
                <a16:creationId xmlns:a16="http://schemas.microsoft.com/office/drawing/2014/main" id="{5A048EA9-F7FB-0F49-B240-E69EAFB1DD24}"/>
              </a:ext>
            </a:extLst>
          </p:cNvPr>
          <p:cNvSpPr>
            <a:spLocks noGrp="1"/>
          </p:cNvSpPr>
          <p:nvPr>
            <p:ph type="title"/>
          </p:nvPr>
        </p:nvSpPr>
        <p:spPr>
          <a:xfrm>
            <a:off x="365760" y="182880"/>
            <a:ext cx="6108192" cy="457200"/>
          </a:xfrm>
        </p:spPr>
        <p:txBody>
          <a:bodyPr numCol="1">
            <a:normAutofit/>
          </a:bodyPr>
          <a:lstStyle/>
          <a:p>
            <a:r>
              <a:rPr lang="en-US" dirty="0"/>
              <a:t>Investment Highlights – Martin-Brower</a:t>
            </a:r>
          </a:p>
        </p:txBody>
      </p:sp>
    </p:spTree>
    <p:extLst>
      <p:ext uri="{BB962C8B-B14F-4D97-AF65-F5344CB8AC3E}">
        <p14:creationId xmlns:p14="http://schemas.microsoft.com/office/powerpoint/2010/main" val="617040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CEF7B4A-A74F-8347-860D-FE3DFAFBDD49}"/>
              </a:ext>
            </a:extLst>
          </p:cNvPr>
          <p:cNvSpPr txBox="1"/>
          <p:nvPr/>
        </p:nvSpPr>
        <p:spPr>
          <a:xfrm>
            <a:off x="457200" y="1197861"/>
            <a:ext cx="8238744" cy="649224"/>
          </a:xfrm>
          <a:prstGeom prst="rect">
            <a:avLst/>
          </a:prstGeom>
          <a:noFill/>
          <a:effectLst>
            <a:outerShdw blurRad="88900" sx="104000" sy="104000" algn="ctr" rotWithShape="0">
              <a:prstClr val="black">
                <a:alpha val="20000"/>
              </a:prstClr>
            </a:outerShdw>
          </a:effectLst>
        </p:spPr>
        <p:txBody>
          <a:bodyPr wrap="square" lIns="0" tIns="0" rIns="0" bIns="0" numCol="1" rtlCol="0" anchor="ctr" anchorCtr="0">
            <a:noAutofit/>
          </a:bodyPr>
          <a:lstStyle/>
          <a:p>
            <a:pPr algn="ctr"/>
            <a:r>
              <a:rPr lang="en-US" dirty="0">
                <a:solidFill>
                  <a:srgbClr val="00367C"/>
                </a:solidFill>
                <a:latin typeface="Arial" panose="020B0604020202020204" pitchFamily="34" charset="0"/>
                <a:ea typeface="Georgia" charset="0"/>
                <a:cs typeface="Arial" panose="020B0604020202020204" pitchFamily="34" charset="0"/>
              </a:rPr>
              <a:t>Housing Affordability Driving U.S. Homeownership Down and the Number of Renters Up</a:t>
            </a:r>
          </a:p>
        </p:txBody>
      </p:sp>
      <p:grpSp>
        <p:nvGrpSpPr>
          <p:cNvPr id="6" name="Group 5"/>
          <p:cNvGrpSpPr/>
          <p:nvPr/>
        </p:nvGrpSpPr>
        <p:grpSpPr>
          <a:xfrm>
            <a:off x="4645392" y="1996736"/>
            <a:ext cx="4161621" cy="3986784"/>
            <a:chOff x="329184" y="1996736"/>
            <a:chExt cx="4161621" cy="3986784"/>
          </a:xfrm>
        </p:grpSpPr>
        <p:sp>
          <p:nvSpPr>
            <p:cNvPr id="16" name="Rectangle 15">
              <a:extLst>
                <a:ext uri="{FF2B5EF4-FFF2-40B4-BE49-F238E27FC236}">
                  <a16:creationId xmlns:a16="http://schemas.microsoft.com/office/drawing/2014/main" id="{E4980024-472B-204D-B32B-8476EDB96A14}"/>
                </a:ext>
              </a:extLst>
            </p:cNvPr>
            <p:cNvSpPr/>
            <p:nvPr/>
          </p:nvSpPr>
          <p:spPr>
            <a:xfrm>
              <a:off x="332343" y="1996736"/>
              <a:ext cx="4151376" cy="39867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11" name="Rectangle 10"/>
            <p:cNvSpPr/>
            <p:nvPr/>
          </p:nvSpPr>
          <p:spPr>
            <a:xfrm>
              <a:off x="329184" y="5650992"/>
              <a:ext cx="4000500" cy="200055"/>
            </a:xfrm>
            <a:prstGeom prst="rect">
              <a:avLst/>
            </a:prstGeom>
          </p:spPr>
          <p:txBody>
            <a:bodyPr wrap="square" numCol="1">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Source: U.S. Census Bureau, Current Population Survey/Housing Vacancy Survey, June, 2020</a:t>
              </a:r>
            </a:p>
          </p:txBody>
        </p:sp>
        <p:graphicFrame>
          <p:nvGraphicFramePr>
            <p:cNvPr id="13" name="Chart 12">
              <a:extLst>
                <a:ext uri="{FF2B5EF4-FFF2-40B4-BE49-F238E27FC236}">
                  <a16:creationId xmlns:a16="http://schemas.microsoft.com/office/drawing/2014/main" id="{C267C2A8-49F5-43C8-ACD3-4929044C4A4A}"/>
                </a:ext>
              </a:extLst>
            </p:cNvPr>
            <p:cNvGraphicFramePr>
              <a:graphicFrameLocks/>
            </p:cNvGraphicFramePr>
            <p:nvPr/>
          </p:nvGraphicFramePr>
          <p:xfrm>
            <a:off x="409074" y="2112264"/>
            <a:ext cx="4074645" cy="2652922"/>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828545" y="4880714"/>
              <a:ext cx="3662260" cy="239778"/>
              <a:chOff x="715068" y="5134561"/>
              <a:chExt cx="3662260" cy="239778"/>
            </a:xfrm>
          </p:grpSpPr>
          <p:grpSp>
            <p:nvGrpSpPr>
              <p:cNvPr id="18" name="Group 17"/>
              <p:cNvGrpSpPr/>
              <p:nvPr/>
            </p:nvGrpSpPr>
            <p:grpSpPr>
              <a:xfrm>
                <a:off x="715068" y="5134561"/>
                <a:ext cx="1617526" cy="230832"/>
                <a:chOff x="283464" y="5972458"/>
                <a:chExt cx="1617526" cy="230832"/>
              </a:xfrm>
            </p:grpSpPr>
            <p:sp>
              <p:nvSpPr>
                <p:cNvPr id="19" name="TextBox 18"/>
                <p:cNvSpPr txBox="1"/>
                <p:nvPr/>
              </p:nvSpPr>
              <p:spPr>
                <a:xfrm>
                  <a:off x="547437" y="5972458"/>
                  <a:ext cx="1353553" cy="230832"/>
                </a:xfrm>
                <a:prstGeom prst="rect">
                  <a:avLst/>
                </a:prstGeom>
                <a:noFill/>
              </p:spPr>
              <p:txBody>
                <a:bodyPr wrap="square" numCol="1" rtlCol="0">
                  <a:spAutoFit/>
                </a:bodyPr>
                <a:lstStyle/>
                <a:p>
                  <a:r>
                    <a:rPr lang="en-US" sz="900" dirty="0">
                      <a:latin typeface="Arial" panose="020B0604020202020204" pitchFamily="34" charset="0"/>
                      <a:cs typeface="Arial" panose="020B0604020202020204" pitchFamily="34" charset="0"/>
                    </a:rPr>
                    <a:t>Renter Households</a:t>
                  </a:r>
                </a:p>
              </p:txBody>
            </p:sp>
            <p:cxnSp>
              <p:nvCxnSpPr>
                <p:cNvPr id="20" name="Straight Connector 19"/>
                <p:cNvCxnSpPr/>
                <p:nvPr/>
              </p:nvCxnSpPr>
              <p:spPr>
                <a:xfrm>
                  <a:off x="283464" y="6096820"/>
                  <a:ext cx="263973" cy="0"/>
                </a:xfrm>
                <a:prstGeom prst="line">
                  <a:avLst/>
                </a:prstGeom>
                <a:ln w="53975">
                  <a:solidFill>
                    <a:srgbClr val="00367C"/>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291789" y="5143507"/>
                <a:ext cx="2085539" cy="230832"/>
                <a:chOff x="2291789" y="5143507"/>
                <a:chExt cx="2085539" cy="230832"/>
              </a:xfrm>
            </p:grpSpPr>
            <p:sp>
              <p:nvSpPr>
                <p:cNvPr id="22" name="TextBox 21"/>
                <p:cNvSpPr txBox="1"/>
                <p:nvPr/>
              </p:nvSpPr>
              <p:spPr>
                <a:xfrm>
                  <a:off x="2515183" y="5143507"/>
                  <a:ext cx="1862145" cy="230832"/>
                </a:xfrm>
                <a:prstGeom prst="rect">
                  <a:avLst/>
                </a:prstGeom>
                <a:noFill/>
              </p:spPr>
              <p:txBody>
                <a:bodyPr wrap="square" numCol="1" rtlCol="0">
                  <a:spAutoFit/>
                </a:bodyPr>
                <a:lstStyle/>
                <a:p>
                  <a:r>
                    <a:rPr lang="en-US" sz="900" dirty="0">
                      <a:latin typeface="Arial" panose="020B0604020202020204" pitchFamily="34" charset="0"/>
                      <a:cs typeface="Arial" panose="020B0604020202020204" pitchFamily="34" charset="0"/>
                    </a:rPr>
                    <a:t>Homeownership Rate</a:t>
                  </a:r>
                </a:p>
              </p:txBody>
            </p:sp>
            <p:cxnSp>
              <p:nvCxnSpPr>
                <p:cNvPr id="23" name="Straight Connector 22"/>
                <p:cNvCxnSpPr/>
                <p:nvPr/>
              </p:nvCxnSpPr>
              <p:spPr>
                <a:xfrm>
                  <a:off x="2291789" y="5254875"/>
                  <a:ext cx="265176" cy="0"/>
                </a:xfrm>
                <a:prstGeom prst="line">
                  <a:avLst/>
                </a:prstGeom>
                <a:ln w="31750" cmpd="sng">
                  <a:solidFill>
                    <a:srgbClr val="63C6E7"/>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4" name="Group 3"/>
          <p:cNvGrpSpPr/>
          <p:nvPr/>
        </p:nvGrpSpPr>
        <p:grpSpPr>
          <a:xfrm>
            <a:off x="329184" y="1996735"/>
            <a:ext cx="4151376" cy="3986785"/>
            <a:chOff x="4691811" y="1996735"/>
            <a:chExt cx="4151376" cy="3986785"/>
          </a:xfrm>
        </p:grpSpPr>
        <p:sp>
          <p:nvSpPr>
            <p:cNvPr id="15" name="Rectangle 14">
              <a:extLst>
                <a:ext uri="{FF2B5EF4-FFF2-40B4-BE49-F238E27FC236}">
                  <a16:creationId xmlns:a16="http://schemas.microsoft.com/office/drawing/2014/main" id="{E4980024-472B-204D-B32B-8476EDB96A14}"/>
                </a:ext>
              </a:extLst>
            </p:cNvPr>
            <p:cNvSpPr/>
            <p:nvPr/>
          </p:nvSpPr>
          <p:spPr>
            <a:xfrm>
              <a:off x="4691811" y="1996735"/>
              <a:ext cx="4151376" cy="39867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graphicFrame>
          <p:nvGraphicFramePr>
            <p:cNvPr id="21" name="Chart 20"/>
            <p:cNvGraphicFramePr>
              <a:graphicFrameLocks/>
            </p:cNvGraphicFramePr>
            <p:nvPr/>
          </p:nvGraphicFramePr>
          <p:xfrm>
            <a:off x="4850560" y="2179931"/>
            <a:ext cx="3852908" cy="2585254"/>
          </p:xfrm>
          <a:graphic>
            <a:graphicData uri="http://schemas.openxmlformats.org/drawingml/2006/chart">
              <c:chart xmlns:c="http://schemas.openxmlformats.org/drawingml/2006/chart" xmlns:r="http://schemas.openxmlformats.org/officeDocument/2006/relationships" r:id="rId4"/>
            </a:graphicData>
          </a:graphic>
        </p:graphicFrame>
        <p:grpSp>
          <p:nvGrpSpPr>
            <p:cNvPr id="25" name="Group 24"/>
            <p:cNvGrpSpPr/>
            <p:nvPr/>
          </p:nvGrpSpPr>
          <p:grpSpPr>
            <a:xfrm>
              <a:off x="5185146" y="4863220"/>
              <a:ext cx="3518322" cy="415498"/>
              <a:chOff x="715068" y="5134561"/>
              <a:chExt cx="3361156" cy="415498"/>
            </a:xfrm>
          </p:grpSpPr>
          <p:grpSp>
            <p:nvGrpSpPr>
              <p:cNvPr id="26" name="Group 25"/>
              <p:cNvGrpSpPr/>
              <p:nvPr/>
            </p:nvGrpSpPr>
            <p:grpSpPr>
              <a:xfrm>
                <a:off x="715068" y="5134561"/>
                <a:ext cx="1617526" cy="415498"/>
                <a:chOff x="283464" y="5972458"/>
                <a:chExt cx="1617526" cy="415498"/>
              </a:xfrm>
            </p:grpSpPr>
            <p:sp>
              <p:nvSpPr>
                <p:cNvPr id="30" name="TextBox 29"/>
                <p:cNvSpPr txBox="1"/>
                <p:nvPr/>
              </p:nvSpPr>
              <p:spPr>
                <a:xfrm>
                  <a:off x="547437" y="5972458"/>
                  <a:ext cx="1353553" cy="415498"/>
                </a:xfrm>
                <a:prstGeom prst="rect">
                  <a:avLst/>
                </a:prstGeom>
                <a:noFill/>
              </p:spPr>
              <p:txBody>
                <a:bodyPr wrap="square" numCol="1" rtlCol="0">
                  <a:spAutoFit/>
                </a:bodyPr>
                <a:lstStyle/>
                <a:p>
                  <a:r>
                    <a:rPr lang="en-US" sz="700" dirty="0">
                      <a:latin typeface="Arial" panose="020B0604020202020204" pitchFamily="34" charset="0"/>
                      <a:cs typeface="Arial" panose="020B0604020202020204" pitchFamily="34" charset="0"/>
                    </a:rPr>
                    <a:t>S&amp;P/Case-Shiller U.S. National Home Price Index, 2000=100</a:t>
                  </a:r>
                </a:p>
              </p:txBody>
            </p:sp>
            <p:cxnSp>
              <p:nvCxnSpPr>
                <p:cNvPr id="31" name="Straight Connector 30"/>
                <p:cNvCxnSpPr/>
                <p:nvPr/>
              </p:nvCxnSpPr>
              <p:spPr>
                <a:xfrm>
                  <a:off x="283464" y="6096820"/>
                  <a:ext cx="263973" cy="0"/>
                </a:xfrm>
                <a:prstGeom prst="line">
                  <a:avLst/>
                </a:prstGeom>
                <a:ln w="53975">
                  <a:solidFill>
                    <a:srgbClr val="00367C"/>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291789" y="5143507"/>
                <a:ext cx="1784435" cy="307777"/>
                <a:chOff x="2291789" y="5143507"/>
                <a:chExt cx="1784435" cy="307777"/>
              </a:xfrm>
            </p:grpSpPr>
            <p:sp>
              <p:nvSpPr>
                <p:cNvPr id="28" name="TextBox 27"/>
                <p:cNvSpPr txBox="1"/>
                <p:nvPr/>
              </p:nvSpPr>
              <p:spPr>
                <a:xfrm>
                  <a:off x="2515184" y="5143507"/>
                  <a:ext cx="1561040" cy="307777"/>
                </a:xfrm>
                <a:prstGeom prst="rect">
                  <a:avLst/>
                </a:prstGeom>
                <a:noFill/>
              </p:spPr>
              <p:txBody>
                <a:bodyPr wrap="square" numCol="1" rtlCol="0">
                  <a:spAutoFit/>
                </a:bodyPr>
                <a:lstStyle/>
                <a:p>
                  <a:r>
                    <a:rPr lang="en-US" sz="700" dirty="0">
                      <a:latin typeface="Arial" panose="020B0604020202020204" pitchFamily="34" charset="0"/>
                      <a:cs typeface="Arial" panose="020B0604020202020204" pitchFamily="34" charset="0"/>
                    </a:rPr>
                    <a:t>Real Median Household Income in the United States, 2000=100</a:t>
                  </a:r>
                </a:p>
              </p:txBody>
            </p:sp>
            <p:cxnSp>
              <p:nvCxnSpPr>
                <p:cNvPr id="29" name="Straight Connector 28"/>
                <p:cNvCxnSpPr/>
                <p:nvPr/>
              </p:nvCxnSpPr>
              <p:spPr>
                <a:xfrm>
                  <a:off x="2291789" y="5254875"/>
                  <a:ext cx="265176" cy="0"/>
                </a:xfrm>
                <a:prstGeom prst="line">
                  <a:avLst/>
                </a:prstGeom>
                <a:ln w="31750" cmpd="sng">
                  <a:solidFill>
                    <a:srgbClr val="63C6E7"/>
                  </a:solidFill>
                  <a:prstDash val="solid"/>
                </a:ln>
              </p:spPr>
              <p:style>
                <a:lnRef idx="1">
                  <a:schemeClr val="accent1"/>
                </a:lnRef>
                <a:fillRef idx="0">
                  <a:schemeClr val="accent1"/>
                </a:fillRef>
                <a:effectRef idx="0">
                  <a:schemeClr val="accent1"/>
                </a:effectRef>
                <a:fontRef idx="minor">
                  <a:schemeClr val="tx1"/>
                </a:fontRef>
              </p:style>
            </p:cxnSp>
          </p:grpSp>
        </p:grpSp>
        <p:sp>
          <p:nvSpPr>
            <p:cNvPr id="32" name="Rectangle 31"/>
            <p:cNvSpPr/>
            <p:nvPr/>
          </p:nvSpPr>
          <p:spPr>
            <a:xfrm>
              <a:off x="4757468" y="5650992"/>
              <a:ext cx="4000500" cy="200055"/>
            </a:xfrm>
            <a:prstGeom prst="rect">
              <a:avLst/>
            </a:prstGeom>
          </p:spPr>
          <p:txBody>
            <a:bodyPr wrap="square" numCol="1">
              <a:spAutoFit/>
            </a:bodyPr>
            <a:lstStyle/>
            <a:p>
              <a:pPr lvl="0">
                <a:defRPr/>
              </a:pPr>
              <a:r>
                <a:rPr kumimoji="0" lang="en-US" sz="7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Sources: </a:t>
              </a:r>
              <a:r>
                <a:rPr lang="en-US" sz="700" dirty="0">
                  <a:solidFill>
                    <a:prstClr val="black">
                      <a:lumMod val="65000"/>
                      <a:lumOff val="35000"/>
                    </a:prstClr>
                  </a:solidFill>
                  <a:latin typeface="Arial" panose="020B0604020202020204" pitchFamily="34" charset="0"/>
                  <a:cs typeface="Arial" panose="020B0604020202020204" pitchFamily="34" charset="0"/>
                </a:rPr>
                <a:t>S&amp;P Dow Jones Indices LLC and U.S. Census Bureau</a:t>
              </a:r>
              <a:endParaRPr kumimoji="0" lang="en-US" sz="7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grpSp>
      <p:sp>
        <p:nvSpPr>
          <p:cNvPr id="8" name="Title 7">
            <a:extLst>
              <a:ext uri="{FF2B5EF4-FFF2-40B4-BE49-F238E27FC236}">
                <a16:creationId xmlns:a16="http://schemas.microsoft.com/office/drawing/2014/main" id="{162FB95E-F15E-D64C-90E9-3C58EA88942C}"/>
              </a:ext>
            </a:extLst>
          </p:cNvPr>
          <p:cNvSpPr>
            <a:spLocks noGrp="1"/>
          </p:cNvSpPr>
          <p:nvPr>
            <p:ph type="ctrTitle"/>
          </p:nvPr>
        </p:nvSpPr>
        <p:spPr>
          <a:xfrm>
            <a:off x="365760" y="182880"/>
            <a:ext cx="6103454" cy="457200"/>
          </a:xfrm>
        </p:spPr>
        <p:txBody>
          <a:bodyPr numCol="1">
            <a:noAutofit/>
          </a:bodyPr>
          <a:lstStyle/>
          <a:p>
            <a:r>
              <a:rPr lang="en-US" dirty="0"/>
              <a:t>Sector Review - Multifamily</a:t>
            </a:r>
          </a:p>
        </p:txBody>
      </p:sp>
      <p:sp>
        <p:nvSpPr>
          <p:cNvPr id="34" name="Rectangle 33"/>
          <p:cNvSpPr/>
          <p:nvPr/>
        </p:nvSpPr>
        <p:spPr>
          <a:xfrm>
            <a:off x="318469" y="6153203"/>
            <a:ext cx="8625392" cy="338554"/>
          </a:xfrm>
          <a:prstGeom prst="rect">
            <a:avLst/>
          </a:prstGeom>
        </p:spPr>
        <p:txBody>
          <a:bodyPr wrap="square" numCol="1">
            <a:spAutoFit/>
          </a:bodyPr>
          <a:lstStyle/>
          <a:p>
            <a:pPr>
              <a:spcAft>
                <a:spcPts val="600"/>
              </a:spcAft>
            </a:pPr>
            <a:r>
              <a:rPr lang="en-US" sz="800" dirty="0">
                <a:solidFill>
                  <a:schemeClr val="tx1">
                    <a:lumMod val="65000"/>
                    <a:lumOff val="35000"/>
                  </a:schemeClr>
                </a:solidFill>
                <a:latin typeface="Arial" panose="020B0604020202020204" pitchFamily="34" charset="0"/>
                <a:cs typeface="Arial" panose="020B0604020202020204" pitchFamily="34" charset="0"/>
              </a:rPr>
              <a:t>An investment in Cantor Fitzgerald Income Trust is not a direct investment in real estate, and is subject to certain fees and expenses, as well as certain risks specifically applicable to an investment in non-traded REITs, which may adversely impact the value of the investment. For more information, please refer to the prospectus.</a:t>
            </a:r>
          </a:p>
        </p:txBody>
      </p:sp>
    </p:spTree>
    <p:extLst>
      <p:ext uri="{BB962C8B-B14F-4D97-AF65-F5344CB8AC3E}">
        <p14:creationId xmlns:p14="http://schemas.microsoft.com/office/powerpoint/2010/main" val="444919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C103A4E-ED4B-444A-951E-0975BFA237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8977" y="1376426"/>
            <a:ext cx="4599431" cy="2666198"/>
          </a:xfrm>
          <a:prstGeom prst="rect">
            <a:avLst/>
          </a:prstGeom>
        </p:spPr>
      </p:pic>
      <p:grpSp>
        <p:nvGrpSpPr>
          <p:cNvPr id="17" name="Group 16">
            <a:extLst>
              <a:ext uri="{FF2B5EF4-FFF2-40B4-BE49-F238E27FC236}">
                <a16:creationId xmlns:a16="http://schemas.microsoft.com/office/drawing/2014/main" id="{1D0BC9A2-5B15-7E40-BDFC-7DA706521898}"/>
              </a:ext>
            </a:extLst>
          </p:cNvPr>
          <p:cNvGrpSpPr/>
          <p:nvPr/>
        </p:nvGrpSpPr>
        <p:grpSpPr>
          <a:xfrm>
            <a:off x="502920" y="1373159"/>
            <a:ext cx="8095489" cy="4601176"/>
            <a:chOff x="609599" y="1693199"/>
            <a:chExt cx="8095489" cy="4601176"/>
          </a:xfrm>
        </p:grpSpPr>
        <p:sp>
          <p:nvSpPr>
            <p:cNvPr id="18" name="TextBox 17">
              <a:extLst>
                <a:ext uri="{FF2B5EF4-FFF2-40B4-BE49-F238E27FC236}">
                  <a16:creationId xmlns:a16="http://schemas.microsoft.com/office/drawing/2014/main" id="{EC99D4CE-1572-1E40-92D6-1A10177B6E26}"/>
                </a:ext>
              </a:extLst>
            </p:cNvPr>
            <p:cNvSpPr txBox="1"/>
            <p:nvPr/>
          </p:nvSpPr>
          <p:spPr>
            <a:xfrm>
              <a:off x="609601" y="1696465"/>
              <a:ext cx="3288608" cy="4597909"/>
            </a:xfrm>
            <a:prstGeom prst="rect">
              <a:avLst/>
            </a:prstGeom>
            <a:solidFill>
              <a:schemeClr val="bg1"/>
            </a:solidFill>
            <a:effectLst>
              <a:outerShdw blurRad="177800" sx="104000" sy="104000" algn="ctr" rotWithShape="0">
                <a:prstClr val="black">
                  <a:alpha val="20000"/>
                </a:prstClr>
              </a:outerShdw>
            </a:effectLst>
          </p:spPr>
          <p:txBody>
            <a:bodyPr wrap="square" tIns="685800" bIns="91440" numCol="1" rtlCol="0">
              <a:no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Georgia" charset="0"/>
                <a:cs typeface="Arial" panose="020B0604020202020204" pitchFamily="34" charset="0"/>
              </a:endParaRPr>
            </a:p>
          </p:txBody>
        </p:sp>
        <p:sp>
          <p:nvSpPr>
            <p:cNvPr id="19" name="TextBox 18">
              <a:extLst>
                <a:ext uri="{FF2B5EF4-FFF2-40B4-BE49-F238E27FC236}">
                  <a16:creationId xmlns:a16="http://schemas.microsoft.com/office/drawing/2014/main" id="{363F2E4D-7F75-0F4F-8057-7A49BA285D0A}"/>
                </a:ext>
              </a:extLst>
            </p:cNvPr>
            <p:cNvSpPr txBox="1"/>
            <p:nvPr/>
          </p:nvSpPr>
          <p:spPr>
            <a:xfrm>
              <a:off x="609600" y="2662407"/>
              <a:ext cx="3288609" cy="3435203"/>
            </a:xfrm>
            <a:prstGeom prst="rect">
              <a:avLst/>
            </a:prstGeom>
            <a:noFill/>
          </p:spPr>
          <p:txBody>
            <a:bodyPr wrap="square" tIns="91440" bIns="91440" numCol="1" rtlCol="0" anchor="t">
              <a:noAutofit/>
            </a:bodyPr>
            <a:lstStyle/>
            <a:p>
              <a:pPr marL="0" marR="0" lvl="0" indent="0" algn="ctr" defTabSz="914400" rtl="0" eaLnBrk="0" fontAlgn="base" latinLnBrk="0" hangingPunct="0">
                <a:lnSpc>
                  <a:spcPct val="100000"/>
                </a:lnSpc>
                <a:spcBef>
                  <a:spcPts val="60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PURCHASE</a:t>
              </a:r>
              <a:r>
                <a:rPr kumimoji="0" lang="en-US" sz="900" b="1" i="0" u="none" strike="noStrike" kern="1200" cap="none" spc="0" normalizeH="0" noProof="0" dirty="0">
                  <a:ln>
                    <a:noFill/>
                  </a:ln>
                  <a:solidFill>
                    <a:srgbClr val="595959"/>
                  </a:solidFill>
                  <a:effectLst/>
                  <a:uLnTx/>
                  <a:uFillTx/>
                  <a:latin typeface="Arial" charset="0"/>
                  <a:ea typeface="Arial" charset="0"/>
                  <a:cs typeface="Arial" charset="0"/>
                </a:rPr>
                <a:t> </a:t>
              </a: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PRICE</a:t>
              </a:r>
            </a:p>
            <a:p>
              <a:pPr lvl="0" algn="ctr" defTabSz="914400" eaLnBrk="0" fontAlgn="base" hangingPunct="0">
                <a:spcBef>
                  <a:spcPct val="0"/>
                </a:spcBef>
                <a:spcAft>
                  <a:spcPts val="100"/>
                </a:spcAft>
                <a:defRPr/>
              </a:pPr>
              <a:r>
                <a:rPr lang="en-US" sz="900" dirty="0">
                  <a:solidFill>
                    <a:srgbClr val="595959"/>
                  </a:solidFill>
                  <a:latin typeface="Arial" charset="0"/>
                  <a:cs typeface="Arial" charset="0"/>
                </a:rPr>
                <a:t>$106 Million</a:t>
              </a:r>
              <a:r>
                <a:rPr lang="en-US" sz="900" baseline="30000" dirty="0">
                  <a:solidFill>
                    <a:schemeClr val="tx1">
                      <a:lumMod val="65000"/>
                      <a:lumOff val="35000"/>
                    </a:schemeClr>
                  </a:solidFill>
                  <a:latin typeface="Arial" panose="020B0604020202020204" pitchFamily="34" charset="0"/>
                  <a:cs typeface="Arial" panose="020B0604020202020204" pitchFamily="34" charset="0"/>
                </a:rPr>
                <a:t>1</a:t>
              </a:r>
            </a:p>
            <a:p>
              <a:pPr lvl="0" algn="ctr">
                <a:spcAft>
                  <a:spcPts val="100"/>
                </a:spcAft>
                <a:defRPr/>
              </a:pPr>
              <a:endParaRPr lang="en-US" sz="900" dirty="0">
                <a:solidFill>
                  <a:srgbClr val="595959"/>
                </a:solidFill>
                <a:latin typeface="Arial" charset="0"/>
                <a:ea typeface="Arial" charset="0"/>
                <a:cs typeface="Arial" charset="0"/>
              </a:endParaRPr>
            </a:p>
            <a:p>
              <a:pPr lvl="0" algn="ctr">
                <a:spcAft>
                  <a:spcPts val="100"/>
                </a:spcAft>
                <a:defRPr/>
              </a:pPr>
              <a:endParaRPr lang="en-US" sz="900" dirty="0">
                <a:solidFill>
                  <a:srgbClr val="595959"/>
                </a:solidFill>
                <a:latin typeface="Arial" charset="0"/>
                <a:ea typeface="Arial" charset="0"/>
                <a:cs typeface="Arial" charset="0"/>
              </a:endParaRPr>
            </a:p>
            <a:p>
              <a:pPr marL="0" marR="0" lvl="0" indent="0" algn="ctr" defTabSz="914400" rtl="0" eaLnBrk="0" fontAlgn="base" latinLnBrk="0" hangingPunct="0">
                <a:lnSpc>
                  <a:spcPct val="100000"/>
                </a:lnSpc>
                <a:spcBef>
                  <a:spcPts val="60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PROPERTY TYPE</a:t>
              </a:r>
            </a:p>
            <a:p>
              <a:pPr marL="0" marR="0" lvl="0" indent="0" algn="ctr" defTabSz="914400" rtl="0" eaLnBrk="0" fontAlgn="base" latinLnBrk="0" hangingPunct="0">
                <a:lnSpc>
                  <a:spcPct val="100000"/>
                </a:lnSpc>
                <a:spcBef>
                  <a:spcPct val="0"/>
                </a:spcBef>
                <a:spcAft>
                  <a:spcPts val="100"/>
                </a:spcAft>
                <a:buClrTx/>
                <a:buSzTx/>
                <a:buFontTx/>
                <a:buNone/>
                <a:tabLst/>
                <a:defRPr/>
              </a:pPr>
              <a:r>
                <a:rPr lang="en-US" sz="900" dirty="0">
                  <a:solidFill>
                    <a:srgbClr val="595959"/>
                  </a:solidFill>
                  <a:latin typeface="Arial" charset="0"/>
                  <a:cs typeface="Arial" charset="0"/>
                </a:rPr>
                <a:t>Class A Multifamily</a:t>
              </a:r>
            </a:p>
            <a:p>
              <a:pPr lvl="0" algn="ctr">
                <a:spcAft>
                  <a:spcPts val="100"/>
                </a:spcAft>
                <a:defRPr/>
              </a:pPr>
              <a:endParaRPr lang="en-US" sz="900" dirty="0">
                <a:solidFill>
                  <a:srgbClr val="595959"/>
                </a:solidFill>
                <a:latin typeface="Arial" charset="0"/>
                <a:ea typeface="Arial" charset="0"/>
                <a:cs typeface="Arial" charset="0"/>
              </a:endParaRPr>
            </a:p>
            <a:p>
              <a:pPr lvl="0" algn="ctr">
                <a:spcAft>
                  <a:spcPts val="100"/>
                </a:spcAft>
                <a:defRPr/>
              </a:pPr>
              <a:endParaRPr lang="en-US" sz="900" dirty="0">
                <a:solidFill>
                  <a:srgbClr val="595959"/>
                </a:solidFill>
                <a:latin typeface="Arial" charset="0"/>
                <a:ea typeface="Arial" charset="0"/>
                <a:cs typeface="Arial" charset="0"/>
              </a:endParaRPr>
            </a:p>
            <a:p>
              <a:pPr marL="0" marR="0" lvl="0" indent="0" algn="ctr" defTabSz="914400" rtl="0" eaLnBrk="0" fontAlgn="base" latinLnBrk="0" hangingPunct="0">
                <a:lnSpc>
                  <a:spcPct val="100000"/>
                </a:lnSpc>
                <a:spcBef>
                  <a:spcPts val="600"/>
                </a:spcBef>
                <a:spcAft>
                  <a:spcPts val="100"/>
                </a:spcAft>
                <a:buClrTx/>
                <a:buSzTx/>
                <a:buFontTx/>
                <a:buNone/>
                <a:tabLst/>
                <a:defRPr/>
              </a:pPr>
              <a:r>
                <a:rPr kumimoji="0" lang="en-US" sz="900" b="1" i="0" u="none" strike="noStrike" kern="1200" cap="none" spc="0" normalizeH="0" baseline="0" noProof="0" dirty="0">
                  <a:ln>
                    <a:noFill/>
                  </a:ln>
                  <a:solidFill>
                    <a:srgbClr val="595959"/>
                  </a:solidFill>
                  <a:effectLst/>
                  <a:uLnTx/>
                  <a:uFillTx/>
                  <a:latin typeface="Arial" charset="0"/>
                  <a:ea typeface="Arial" charset="0"/>
                  <a:cs typeface="Arial" charset="0"/>
                </a:rPr>
                <a:t>YEAR BUILT</a:t>
              </a:r>
            </a:p>
            <a:p>
              <a:pPr marL="0" marR="0" lvl="0" indent="0" algn="ctr" defTabSz="914400" rtl="0" eaLnBrk="0" fontAlgn="base" latinLnBrk="0" hangingPunct="0">
                <a:lnSpc>
                  <a:spcPct val="100000"/>
                </a:lnSpc>
                <a:spcBef>
                  <a:spcPct val="0"/>
                </a:spcBef>
                <a:spcAft>
                  <a:spcPts val="100"/>
                </a:spcAft>
                <a:buClrTx/>
                <a:buSzTx/>
                <a:buFontTx/>
                <a:buNone/>
                <a:tabLst/>
                <a:defRPr/>
              </a:pPr>
              <a:r>
                <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rPr>
                <a:t>1994</a:t>
              </a:r>
              <a:r>
                <a:rPr kumimoji="0" lang="en-US" sz="900" b="1"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rPr>
                <a:t> </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0"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0"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NUMBER OF UNITS</a:t>
              </a:r>
            </a:p>
            <a:p>
              <a:pPr lvl="0" algn="ctr">
                <a:spcAft>
                  <a:spcPts val="100"/>
                </a:spcAft>
                <a:defRPr/>
              </a:pPr>
              <a:r>
                <a:rPr lang="en-US" sz="900" dirty="0">
                  <a:solidFill>
                    <a:srgbClr val="595959"/>
                  </a:solidFill>
                  <a:latin typeface="Arial" charset="0"/>
                  <a:ea typeface="Arial" charset="0"/>
                  <a:cs typeface="Arial" charset="0"/>
                </a:rPr>
                <a:t>444</a:t>
              </a: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AVERAGE UNIT SIZE</a:t>
              </a:r>
            </a:p>
            <a:p>
              <a:pPr lvl="0" algn="ctr">
                <a:spcAft>
                  <a:spcPts val="100"/>
                </a:spcAft>
                <a:defRPr/>
              </a:pPr>
              <a:r>
                <a:rPr lang="en-US" sz="900" dirty="0">
                  <a:solidFill>
                    <a:srgbClr val="595959"/>
                  </a:solidFill>
                  <a:latin typeface="Arial" charset="0"/>
                  <a:ea typeface="Arial" charset="0"/>
                  <a:cs typeface="Arial" charset="0"/>
                </a:rPr>
                <a:t>1,031</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0" i="0" u="none" strike="noStrike" kern="1200" cap="none" spc="0" normalizeH="0" baseline="0" noProof="0" dirty="0">
                <a:ln>
                  <a:noFill/>
                </a:ln>
                <a:solidFill>
                  <a:srgbClr val="595959"/>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900" b="0"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1000" b="0" i="0" u="none" strike="noStrike" kern="1200" cap="none" spc="0" normalizeH="0" baseline="0" noProof="0" dirty="0">
                <a:ln>
                  <a:noFill/>
                </a:ln>
                <a:solidFill>
                  <a:srgbClr val="FF0000"/>
                </a:solidFill>
                <a:effectLst/>
                <a:uLnTx/>
                <a:uFillTx/>
                <a:latin typeface="Arial" charset="0"/>
                <a:ea typeface="Arial" charset="0"/>
                <a:cs typeface="Arial" charset="0"/>
              </a:endParaRPr>
            </a:p>
          </p:txBody>
        </p:sp>
        <p:sp>
          <p:nvSpPr>
            <p:cNvPr id="20" name="Rectangle 19">
              <a:extLst>
                <a:ext uri="{FF2B5EF4-FFF2-40B4-BE49-F238E27FC236}">
                  <a16:creationId xmlns:a16="http://schemas.microsoft.com/office/drawing/2014/main" id="{2F165818-CEA2-D940-B8CE-82E7CA194183}"/>
                </a:ext>
              </a:extLst>
            </p:cNvPr>
            <p:cNvSpPr/>
            <p:nvPr/>
          </p:nvSpPr>
          <p:spPr>
            <a:xfrm>
              <a:off x="609599" y="1693199"/>
              <a:ext cx="3288608" cy="988535"/>
            </a:xfrm>
            <a:prstGeom prst="rect">
              <a:avLst/>
            </a:prstGeom>
            <a:gradFill flip="none" rotWithShape="1">
              <a:gsLst>
                <a:gs pos="0">
                  <a:srgbClr val="1E4B88"/>
                </a:gs>
                <a:gs pos="90000">
                  <a:srgbClr val="1E4B88">
                    <a:alpha val="8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defTabSz="914400" eaLnBrk="0" fontAlgn="base" hangingPunct="0">
                <a:spcBef>
                  <a:spcPct val="0"/>
                </a:spcBef>
                <a:spcAft>
                  <a:spcPct val="0"/>
                </a:spcAft>
                <a:defRPr/>
              </a:pPr>
              <a:r>
                <a:rPr lang="en-US" sz="1200" b="1" dirty="0">
                  <a:solidFill>
                    <a:prstClr val="white"/>
                  </a:solidFill>
                  <a:latin typeface="Arial" panose="020B0604020202020204" pitchFamily="34" charset="0"/>
                  <a:ea typeface="Georgia" charset="0"/>
                  <a:cs typeface="Arial" panose="020B0604020202020204" pitchFamily="34" charset="0"/>
                </a:rPr>
                <a:t>The Station at MacArthur</a:t>
              </a:r>
              <a:br>
                <a:rPr lang="en-US" sz="1200" b="1" dirty="0">
                  <a:solidFill>
                    <a:prstClr val="white"/>
                  </a:solidFill>
                  <a:latin typeface="Arial" panose="020B0604020202020204" pitchFamily="34" charset="0"/>
                  <a:ea typeface="Georgia" charset="0"/>
                  <a:cs typeface="Arial" panose="020B0604020202020204" pitchFamily="34" charset="0"/>
                </a:rPr>
              </a:br>
              <a:r>
                <a:rPr lang="en-US" sz="1200" b="1" dirty="0">
                  <a:solidFill>
                    <a:prstClr val="white"/>
                  </a:solidFill>
                  <a:latin typeface="Arial" panose="020B0604020202020204" pitchFamily="34" charset="0"/>
                  <a:ea typeface="Georgia" charset="0"/>
                  <a:cs typeface="Arial" panose="020B0604020202020204" pitchFamily="34" charset="0"/>
                </a:rPr>
                <a:t>Apartment Community</a:t>
              </a:r>
            </a:p>
            <a:p>
              <a:pPr lvl="0" algn="ctr" defTabSz="914400" eaLnBrk="0" fontAlgn="base" hangingPunct="0">
                <a:spcBef>
                  <a:spcPct val="0"/>
                </a:spcBef>
                <a:spcAft>
                  <a:spcPct val="0"/>
                </a:spcAft>
                <a:defRPr/>
              </a:pPr>
              <a:endParaRPr lang="en-US" sz="600" dirty="0">
                <a:solidFill>
                  <a:prstClr val="white"/>
                </a:solidFill>
                <a:latin typeface="Arial" panose="020B0604020202020204" pitchFamily="34" charset="0"/>
                <a:ea typeface="Georgia" charset="0"/>
                <a:cs typeface="Arial" panose="020B0604020202020204" pitchFamily="34" charset="0"/>
              </a:endParaRPr>
            </a:p>
            <a:p>
              <a:pPr lvl="0" algn="ctr" defTabSz="914400" eaLnBrk="0" fontAlgn="base" hangingPunct="0">
                <a:spcBef>
                  <a:spcPct val="0"/>
                </a:spcBef>
                <a:spcAft>
                  <a:spcPct val="0"/>
                </a:spcAft>
                <a:defRPr/>
              </a:pPr>
              <a:r>
                <a:rPr lang="en-US" sz="1050" dirty="0">
                  <a:solidFill>
                    <a:prstClr val="white"/>
                  </a:solidFill>
                  <a:latin typeface="Arial" panose="020B0604020202020204" pitchFamily="34" charset="0"/>
                  <a:ea typeface="Georgia" charset="0"/>
                  <a:cs typeface="Arial" panose="020B0604020202020204" pitchFamily="34" charset="0"/>
                </a:rPr>
                <a:t>LAS COLINAS SUBMARKET</a:t>
              </a:r>
            </a:p>
            <a:p>
              <a:pPr lvl="0" algn="ctr" defTabSz="914400" eaLnBrk="0" fontAlgn="base" hangingPunct="0">
                <a:spcBef>
                  <a:spcPct val="0"/>
                </a:spcBef>
                <a:spcAft>
                  <a:spcPct val="0"/>
                </a:spcAft>
                <a:defRPr/>
              </a:pPr>
              <a:r>
                <a:rPr lang="en-US" sz="1050" dirty="0">
                  <a:solidFill>
                    <a:prstClr val="white"/>
                  </a:solidFill>
                  <a:latin typeface="Arial" panose="020B0604020202020204" pitchFamily="34" charset="0"/>
                  <a:ea typeface="Georgia" charset="0"/>
                  <a:cs typeface="Arial" panose="020B0604020202020204" pitchFamily="34" charset="0"/>
                </a:rPr>
                <a:t>IRVING, TX (DALLAS-FORT WORTH MSA)</a:t>
              </a:r>
            </a:p>
          </p:txBody>
        </p:sp>
        <p:sp>
          <p:nvSpPr>
            <p:cNvPr id="21" name="TextBox 20">
              <a:extLst>
                <a:ext uri="{FF2B5EF4-FFF2-40B4-BE49-F238E27FC236}">
                  <a16:creationId xmlns:a16="http://schemas.microsoft.com/office/drawing/2014/main" id="{97E2980E-6FA6-CA47-A8CE-0E782CDE1D7F}"/>
                </a:ext>
              </a:extLst>
            </p:cNvPr>
            <p:cNvSpPr txBox="1"/>
            <p:nvPr/>
          </p:nvSpPr>
          <p:spPr>
            <a:xfrm>
              <a:off x="4105656" y="3906093"/>
              <a:ext cx="4599432" cy="2388282"/>
            </a:xfrm>
            <a:prstGeom prst="rect">
              <a:avLst/>
            </a:prstGeom>
            <a:solidFill>
              <a:schemeClr val="bg1"/>
            </a:solidFill>
            <a:effectLst>
              <a:outerShdw blurRad="177800" sx="104000" sy="104000" algn="ctr" rotWithShape="0">
                <a:prstClr val="black">
                  <a:alpha val="20000"/>
                </a:prstClr>
              </a:outerShdw>
            </a:effectLst>
          </p:spPr>
          <p:txBody>
            <a:bodyPr wrap="square" tIns="640080" bIns="91440" numCol="1" rtlCol="0">
              <a:noAutofit/>
            </a:bodyPr>
            <a:lstStyle/>
            <a:p>
              <a:pPr marL="120650" marR="0" lvl="0" indent="-120650" algn="l" defTabSz="914400" rtl="0" eaLnBrk="0" fontAlgn="base" latinLnBrk="0" hangingPunct="0">
                <a:lnSpc>
                  <a:spcPct val="100000"/>
                </a:lnSpc>
                <a:spcBef>
                  <a:spcPts val="0"/>
                </a:spcBef>
                <a:spcAft>
                  <a:spcPts val="300"/>
                </a:spcAft>
                <a:buClr>
                  <a:prstClr val="white">
                    <a:lumMod val="50000"/>
                  </a:prstClr>
                </a:buClr>
                <a:buSzPct val="85000"/>
                <a:buFont typeface="Arial" charset="0"/>
                <a:buChar char="•"/>
                <a:tabLst/>
                <a:defRPr/>
              </a:pPr>
              <a:endParaRPr kumimoji="0" lang="en-US"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2" name="TextBox 21">
              <a:extLst>
                <a:ext uri="{FF2B5EF4-FFF2-40B4-BE49-F238E27FC236}">
                  <a16:creationId xmlns:a16="http://schemas.microsoft.com/office/drawing/2014/main" id="{446AB5FD-AD15-D14B-A4F4-C7C24517CEB3}"/>
                </a:ext>
              </a:extLst>
            </p:cNvPr>
            <p:cNvSpPr txBox="1"/>
            <p:nvPr/>
          </p:nvSpPr>
          <p:spPr>
            <a:xfrm>
              <a:off x="4105656" y="3790119"/>
              <a:ext cx="4599432" cy="572544"/>
            </a:xfrm>
            <a:prstGeom prst="rect">
              <a:avLst/>
            </a:prstGeom>
            <a:solidFill>
              <a:srgbClr val="004785"/>
            </a:solidFill>
            <a:effectLst/>
          </p:spPr>
          <p:txBody>
            <a:bodyPr wrap="square" tIns="91440" bIns="91440" numCol="1"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all" spc="0" normalizeH="0" baseline="0" noProof="0" dirty="0">
                  <a:ln>
                    <a:noFill/>
                  </a:ln>
                  <a:solidFill>
                    <a:prstClr val="white"/>
                  </a:solidFill>
                  <a:effectLst/>
                  <a:uLnTx/>
                  <a:uFillTx/>
                  <a:latin typeface="Arial" panose="020B0604020202020204" pitchFamily="34" charset="0"/>
                  <a:ea typeface="Georgia" charset="0"/>
                  <a:cs typeface="Arial" panose="020B0604020202020204" pitchFamily="34" charset="0"/>
                </a:rPr>
                <a:t>INVESTMENT HIGHLIGHTS</a:t>
              </a:r>
            </a:p>
          </p:txBody>
        </p:sp>
        <p:sp>
          <p:nvSpPr>
            <p:cNvPr id="23" name="TextBox 22">
              <a:extLst>
                <a:ext uri="{FF2B5EF4-FFF2-40B4-BE49-F238E27FC236}">
                  <a16:creationId xmlns:a16="http://schemas.microsoft.com/office/drawing/2014/main" id="{C54886CA-0EDE-FC47-8267-4FC9FD288EE3}"/>
                </a:ext>
              </a:extLst>
            </p:cNvPr>
            <p:cNvSpPr txBox="1"/>
            <p:nvPr/>
          </p:nvSpPr>
          <p:spPr>
            <a:xfrm>
              <a:off x="4279392" y="4402140"/>
              <a:ext cx="4250997" cy="1846659"/>
            </a:xfrm>
            <a:prstGeom prst="rect">
              <a:avLst/>
            </a:prstGeom>
            <a:noFill/>
          </p:spPr>
          <p:txBody>
            <a:bodyPr wrap="square" numCol="1" rtlCol="0">
              <a:spAutoFit/>
            </a:bodyPr>
            <a:lstStyle/>
            <a:p>
              <a:pPr marL="171450" marR="0" lvl="0" indent="-171450" algn="l" defTabSz="914400" rtl="0" eaLnBrk="1" latinLnBrk="0" hangingPunct="1">
                <a:lnSpc>
                  <a:spcPct val="100000"/>
                </a:lnSpc>
                <a:spcBef>
                  <a:spcPts val="300"/>
                </a:spcBef>
                <a:spcAft>
                  <a:spcPts val="300"/>
                </a:spcAft>
                <a:buClrTx/>
                <a:buSzTx/>
                <a:buFont typeface="Arial" panose="020B0604020202020204" pitchFamily="34" charset="0"/>
                <a:buChar char="•"/>
                <a:tabLst/>
                <a:defRPr/>
              </a:pPr>
              <a:r>
                <a:rPr lang="en-US" sz="900" b="1" dirty="0">
                  <a:solidFill>
                    <a:schemeClr val="tx1">
                      <a:lumMod val="65000"/>
                      <a:lumOff val="35000"/>
                    </a:schemeClr>
                  </a:solidFill>
                  <a:latin typeface="Arial"/>
                  <a:ea typeface="+mn-ea"/>
                </a:rPr>
                <a:t>High-Quality Stabilized Asset </a:t>
              </a:r>
              <a:r>
                <a:rPr lang="en-US" sz="900" dirty="0">
                  <a:solidFill>
                    <a:schemeClr val="tx1">
                      <a:lumMod val="65000"/>
                      <a:lumOff val="35000"/>
                    </a:schemeClr>
                  </a:solidFill>
                  <a:latin typeface="Arial"/>
                  <a:ea typeface="+mn-ea"/>
                </a:rPr>
                <a:t>– 304 units were fully renovated recently, 100% of the units include a direct-access garage, and 81% of the units offer a townhome floor plan.</a:t>
              </a:r>
            </a:p>
            <a:p>
              <a:pPr marL="171450" marR="0" lvl="0" indent="-171450" algn="l" defTabSz="914400" rtl="0" eaLnBrk="1" latinLnBrk="0" hangingPunct="1">
                <a:lnSpc>
                  <a:spcPct val="100000"/>
                </a:lnSpc>
                <a:spcBef>
                  <a:spcPts val="300"/>
                </a:spcBef>
                <a:spcAft>
                  <a:spcPts val="300"/>
                </a:spcAft>
                <a:buClrTx/>
                <a:buSzTx/>
                <a:buFont typeface="Arial" panose="020B0604020202020204" pitchFamily="34" charset="0"/>
                <a:buChar char="•"/>
                <a:tabLst/>
                <a:defRPr/>
              </a:pPr>
              <a:r>
                <a:rPr lang="en-US" sz="900" b="1" dirty="0">
                  <a:solidFill>
                    <a:schemeClr val="tx1">
                      <a:lumMod val="65000"/>
                      <a:lumOff val="35000"/>
                    </a:schemeClr>
                  </a:solidFill>
                  <a:latin typeface="Arial"/>
                  <a:ea typeface="+mn-ea"/>
                </a:rPr>
                <a:t>Desirable Location within Strong Market </a:t>
              </a:r>
              <a:r>
                <a:rPr lang="en-US" sz="900" dirty="0">
                  <a:solidFill>
                    <a:schemeClr val="tx1">
                      <a:lumMod val="65000"/>
                      <a:lumOff val="35000"/>
                    </a:schemeClr>
                  </a:solidFill>
                  <a:latin typeface="Arial"/>
                  <a:ea typeface="+mn-ea"/>
                </a:rPr>
                <a:t>– Dallas Fort Worth ranked as one of the top ten metros for employment and population growth over the past decade and is poised for continued growth.</a:t>
              </a:r>
            </a:p>
            <a:p>
              <a:pPr marL="171450" lvl="0" indent="-171450" defTabSz="914400">
                <a:spcBef>
                  <a:spcPts val="300"/>
                </a:spcBef>
                <a:spcAft>
                  <a:spcPts val="300"/>
                </a:spcAft>
                <a:buFont typeface="Arial" panose="020B0604020202020204" pitchFamily="34" charset="0"/>
                <a:buChar char="•"/>
                <a:defRPr/>
              </a:pPr>
              <a:r>
                <a:rPr lang="en-US" sz="900" b="1" dirty="0">
                  <a:solidFill>
                    <a:srgbClr val="595959"/>
                  </a:solidFill>
                  <a:latin typeface="Arial"/>
                </a:rPr>
                <a:t>Positive Rental Market Fundamentals</a:t>
              </a:r>
              <a:r>
                <a:rPr lang="en-US" sz="900" dirty="0">
                  <a:solidFill>
                    <a:schemeClr val="tx1">
                      <a:lumMod val="65000"/>
                      <a:lumOff val="35000"/>
                    </a:schemeClr>
                  </a:solidFill>
                  <a:latin typeface="Arial"/>
                </a:rPr>
                <a:t> – As of Q2 2020, the Dallas Fort Worth metro area had the highest demand for apartment units in the country.</a:t>
              </a:r>
            </a:p>
            <a:p>
              <a:pPr marL="171450" marR="0" lvl="0" indent="-171450" algn="l" defTabSz="914400" rtl="0" eaLnBrk="1" latinLnBrk="0" hangingPunct="1">
                <a:lnSpc>
                  <a:spcPct val="100000"/>
                </a:lnSpc>
                <a:spcBef>
                  <a:spcPts val="300"/>
                </a:spcBef>
                <a:spcAft>
                  <a:spcPts val="300"/>
                </a:spcAft>
                <a:buClrTx/>
                <a:buSzTx/>
                <a:buFont typeface="Arial" panose="020B0604020202020204" pitchFamily="34" charset="0"/>
                <a:buChar char="•"/>
                <a:tabLst/>
                <a:defRPr/>
              </a:pPr>
              <a:r>
                <a:rPr lang="en-US" sz="900" b="1" dirty="0">
                  <a:solidFill>
                    <a:schemeClr val="tx1">
                      <a:lumMod val="65000"/>
                      <a:lumOff val="35000"/>
                    </a:schemeClr>
                  </a:solidFill>
                  <a:latin typeface="Arial"/>
                  <a:ea typeface="+mn-ea"/>
                </a:rPr>
                <a:t>Experienced Operator </a:t>
              </a:r>
              <a:r>
                <a:rPr lang="en-US" sz="900" dirty="0">
                  <a:solidFill>
                    <a:schemeClr val="tx1">
                      <a:lumMod val="65000"/>
                      <a:lumOff val="35000"/>
                    </a:schemeClr>
                  </a:solidFill>
                  <a:latin typeface="Arial"/>
                  <a:ea typeface="+mn-ea"/>
                </a:rPr>
                <a:t>– Founded in 2010, CAF is a Dallas Fort Worth based real estate management firm which manages 50 properties (15,827 units) in Texas and 29 properties in the Dallas MSA.</a:t>
              </a:r>
            </a:p>
          </p:txBody>
        </p:sp>
      </p:grpSp>
      <p:sp>
        <p:nvSpPr>
          <p:cNvPr id="3" name="Title 2">
            <a:extLst>
              <a:ext uri="{FF2B5EF4-FFF2-40B4-BE49-F238E27FC236}">
                <a16:creationId xmlns:a16="http://schemas.microsoft.com/office/drawing/2014/main" id="{2198E6DA-4158-1A4D-AC8B-B5C36BDE2D1A}"/>
              </a:ext>
            </a:extLst>
          </p:cNvPr>
          <p:cNvSpPr>
            <a:spLocks noGrp="1"/>
          </p:cNvSpPr>
          <p:nvPr>
            <p:ph type="title"/>
          </p:nvPr>
        </p:nvSpPr>
        <p:spPr>
          <a:xfrm>
            <a:off x="365760" y="182880"/>
            <a:ext cx="6108192" cy="457200"/>
          </a:xfrm>
        </p:spPr>
        <p:txBody>
          <a:bodyPr numCol="1">
            <a:noAutofit/>
          </a:bodyPr>
          <a:lstStyle/>
          <a:p>
            <a:r>
              <a:rPr lang="en-US" dirty="0"/>
              <a:t>Investment Highlights – The Station at MacArthur</a:t>
            </a:r>
          </a:p>
        </p:txBody>
      </p:sp>
      <p:sp>
        <p:nvSpPr>
          <p:cNvPr id="28" name="Rectangle 27">
            <a:extLst>
              <a:ext uri="{FF2B5EF4-FFF2-40B4-BE49-F238E27FC236}">
                <a16:creationId xmlns:a16="http://schemas.microsoft.com/office/drawing/2014/main" id="{20D0D258-DFD1-1049-8A1C-EE24F8A248A9}"/>
              </a:ext>
            </a:extLst>
          </p:cNvPr>
          <p:cNvSpPr/>
          <p:nvPr/>
        </p:nvSpPr>
        <p:spPr>
          <a:xfrm>
            <a:off x="440933" y="6054844"/>
            <a:ext cx="8625392" cy="446276"/>
          </a:xfrm>
          <a:prstGeom prst="rect">
            <a:avLst/>
          </a:prstGeom>
        </p:spPr>
        <p:txBody>
          <a:bodyPr wrap="square" numCol="1">
            <a:spAutoFit/>
          </a:bodyPr>
          <a:lstStyle/>
          <a:p>
            <a:pPr>
              <a:spcAft>
                <a:spcPts val="600"/>
              </a:spcAft>
            </a:pPr>
            <a:r>
              <a:rPr lang="en-US" sz="600" dirty="0">
                <a:solidFill>
                  <a:schemeClr val="tx1">
                    <a:lumMod val="65000"/>
                    <a:lumOff val="35000"/>
                  </a:schemeClr>
                </a:solidFill>
                <a:latin typeface="Arial" panose="020B0604020202020204" pitchFamily="34" charset="0"/>
                <a:cs typeface="Arial" panose="020B0604020202020204" pitchFamily="34" charset="0"/>
              </a:rPr>
              <a:t>*in select units</a:t>
            </a:r>
          </a:p>
          <a:p>
            <a:pPr>
              <a:spcAft>
                <a:spcPts val="600"/>
              </a:spcAft>
            </a:pPr>
            <a:r>
              <a:rPr lang="en-US" sz="600" baseline="30000" dirty="0">
                <a:solidFill>
                  <a:schemeClr val="tx1">
                    <a:lumMod val="65000"/>
                    <a:lumOff val="35000"/>
                  </a:schemeClr>
                </a:solidFill>
                <a:latin typeface="Arial" panose="020B0604020202020204" pitchFamily="34" charset="0"/>
                <a:cs typeface="Arial" panose="020B0604020202020204" pitchFamily="34" charset="0"/>
              </a:rPr>
              <a:t>1 </a:t>
            </a:r>
            <a:r>
              <a:rPr lang="en-US" sz="600" dirty="0">
                <a:solidFill>
                  <a:schemeClr val="tx1">
                    <a:lumMod val="65000"/>
                    <a:lumOff val="35000"/>
                  </a:schemeClr>
                </a:solidFill>
                <a:latin typeface="Arial" panose="020B0604020202020204" pitchFamily="34" charset="0"/>
                <a:cs typeface="Arial" panose="020B0604020202020204" pitchFamily="34" charset="0"/>
              </a:rPr>
              <a:t>Cantor Fitzgerald Income Trust, Inc. acquired, through its operating partnership, beneficial interests representing 15% of the Station DST which owns the fee simple interest in The Station at MacArthur. Price shown is reflective of purchase price for the 100% of the asset.</a:t>
            </a:r>
          </a:p>
        </p:txBody>
      </p:sp>
    </p:spTree>
    <p:extLst>
      <p:ext uri="{BB962C8B-B14F-4D97-AF65-F5344CB8AC3E}">
        <p14:creationId xmlns:p14="http://schemas.microsoft.com/office/powerpoint/2010/main" val="2206793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9839" y="2926078"/>
            <a:ext cx="8234549" cy="2310967"/>
            <a:chOff x="457200" y="2609288"/>
            <a:chExt cx="8234549" cy="2310967"/>
          </a:xfrm>
        </p:grpSpPr>
        <p:grpSp>
          <p:nvGrpSpPr>
            <p:cNvPr id="20" name="Group 19">
              <a:extLst>
                <a:ext uri="{FF2B5EF4-FFF2-40B4-BE49-F238E27FC236}">
                  <a16:creationId xmlns:a16="http://schemas.microsoft.com/office/drawing/2014/main" id="{A7AE7263-20B7-C84C-8788-B28B69EAF84E}"/>
                </a:ext>
              </a:extLst>
            </p:cNvPr>
            <p:cNvGrpSpPr/>
            <p:nvPr/>
          </p:nvGrpSpPr>
          <p:grpSpPr>
            <a:xfrm>
              <a:off x="2192979" y="2609288"/>
              <a:ext cx="1317170" cy="1816230"/>
              <a:chOff x="2286000" y="2403996"/>
              <a:chExt cx="1317170" cy="1920886"/>
            </a:xfrm>
          </p:grpSpPr>
          <p:sp>
            <p:nvSpPr>
              <p:cNvPr id="21" name="TextBox 20">
                <a:extLst>
                  <a:ext uri="{FF2B5EF4-FFF2-40B4-BE49-F238E27FC236}">
                    <a16:creationId xmlns:a16="http://schemas.microsoft.com/office/drawing/2014/main" id="{3C3533EB-2AAA-5344-9F5A-33EBBE931154}"/>
                  </a:ext>
                </a:extLst>
              </p:cNvPr>
              <p:cNvSpPr txBox="1"/>
              <p:nvPr/>
            </p:nvSpPr>
            <p:spPr>
              <a:xfrm>
                <a:off x="2321800" y="3218980"/>
                <a:ext cx="1260746" cy="439440"/>
              </a:xfrm>
              <a:prstGeom prst="rect">
                <a:avLst/>
              </a:prstGeom>
              <a:noFill/>
            </p:spPr>
            <p:txBody>
              <a:bodyPr wrap="square" numCol="1" rtlCol="0">
                <a:spAutoFit/>
              </a:bodyPr>
              <a:lstStyle/>
              <a:p>
                <a:pPr algn="ctr"/>
                <a:r>
                  <a:rPr lang="en-US" sz="1050" b="1" cap="all" dirty="0">
                    <a:solidFill>
                      <a:srgbClr val="004B8D"/>
                    </a:solidFill>
                    <a:latin typeface="Arial" panose="020B0604020202020204" pitchFamily="34" charset="0"/>
                    <a:ea typeface="Georgia" charset="0"/>
                    <a:cs typeface="Arial" panose="020B0604020202020204" pitchFamily="34" charset="0"/>
                  </a:rPr>
                  <a:t>12,000+</a:t>
                </a:r>
              </a:p>
              <a:p>
                <a:pPr algn="ctr"/>
                <a:r>
                  <a:rPr lang="en-US" sz="1050" b="1" cap="all" dirty="0">
                    <a:solidFill>
                      <a:srgbClr val="004B8D"/>
                    </a:solidFill>
                    <a:latin typeface="Arial" panose="020B0604020202020204" pitchFamily="34" charset="0"/>
                    <a:ea typeface="Georgia" charset="0"/>
                    <a:cs typeface="Arial" panose="020B0604020202020204" pitchFamily="34" charset="0"/>
                  </a:rPr>
                  <a:t>Employees</a:t>
                </a:r>
              </a:p>
            </p:txBody>
          </p:sp>
          <p:sp>
            <p:nvSpPr>
              <p:cNvPr id="22" name="Rectangle 5">
                <a:extLst>
                  <a:ext uri="{FF2B5EF4-FFF2-40B4-BE49-F238E27FC236}">
                    <a16:creationId xmlns:a16="http://schemas.microsoft.com/office/drawing/2014/main" id="{DD247F54-A3C6-284D-B230-61C4AB52C383}"/>
                  </a:ext>
                </a:extLst>
              </p:cNvPr>
              <p:cNvSpPr>
                <a:spLocks noChangeArrowheads="1"/>
              </p:cNvSpPr>
              <p:nvPr/>
            </p:nvSpPr>
            <p:spPr>
              <a:xfrm>
                <a:off x="2286000" y="3738962"/>
                <a:ext cx="1317170" cy="585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57150" algn="ctr">
                  <a:buNone/>
                </a:pPr>
                <a:r>
                  <a:rPr lang="en-US" sz="1000" dirty="0">
                    <a:solidFill>
                      <a:schemeClr val="tx1">
                        <a:lumMod val="65000"/>
                        <a:lumOff val="35000"/>
                      </a:schemeClr>
                    </a:solidFill>
                    <a:latin typeface="Arial" charset="0"/>
                    <a:ea typeface="Arial" charset="0"/>
                    <a:cs typeface="Arial" charset="0"/>
                  </a:rPr>
                  <a:t>More than 12,000 employees worldwide</a:t>
                </a:r>
              </a:p>
            </p:txBody>
          </p:sp>
          <p:pic>
            <p:nvPicPr>
              <p:cNvPr id="23" name="Picture 22">
                <a:extLst>
                  <a:ext uri="{FF2B5EF4-FFF2-40B4-BE49-F238E27FC236}">
                    <a16:creationId xmlns:a16="http://schemas.microsoft.com/office/drawing/2014/main" id="{76B9DD1E-1316-7D41-8419-9E468D42AF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5555" y="2403996"/>
                <a:ext cx="622442" cy="622442"/>
              </a:xfrm>
              <a:prstGeom prst="rect">
                <a:avLst/>
              </a:prstGeom>
            </p:spPr>
          </p:pic>
          <p:cxnSp>
            <p:nvCxnSpPr>
              <p:cNvPr id="24" name="Straight Connector 23">
                <a:extLst>
                  <a:ext uri="{FF2B5EF4-FFF2-40B4-BE49-F238E27FC236}">
                    <a16:creationId xmlns:a16="http://schemas.microsoft.com/office/drawing/2014/main" id="{0DCF2083-B819-2A40-85DF-EE5EF1EBD0EA}"/>
                  </a:ext>
                </a:extLst>
              </p:cNvPr>
              <p:cNvCxnSpPr>
                <a:cxnSpLocks/>
              </p:cNvCxnSpPr>
              <p:nvPr/>
            </p:nvCxnSpPr>
            <p:spPr>
              <a:xfrm>
                <a:off x="2357250" y="3656383"/>
                <a:ext cx="1225296"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4AD9DD2-5B59-544A-96B8-B6E391609D57}"/>
                </a:ext>
              </a:extLst>
            </p:cNvPr>
            <p:cNvGrpSpPr/>
            <p:nvPr/>
          </p:nvGrpSpPr>
          <p:grpSpPr>
            <a:xfrm>
              <a:off x="3879691" y="2610120"/>
              <a:ext cx="1230658" cy="2153959"/>
              <a:chOff x="4129804" y="2404872"/>
              <a:chExt cx="1230658" cy="2278072"/>
            </a:xfrm>
          </p:grpSpPr>
          <p:sp>
            <p:nvSpPr>
              <p:cNvPr id="26" name="TextBox 25">
                <a:extLst>
                  <a:ext uri="{FF2B5EF4-FFF2-40B4-BE49-F238E27FC236}">
                    <a16:creationId xmlns:a16="http://schemas.microsoft.com/office/drawing/2014/main" id="{CA8833C6-4781-6C40-88B9-AE44540F9295}"/>
                  </a:ext>
                </a:extLst>
              </p:cNvPr>
              <p:cNvSpPr txBox="1"/>
              <p:nvPr/>
            </p:nvSpPr>
            <p:spPr>
              <a:xfrm>
                <a:off x="4133088" y="3218980"/>
                <a:ext cx="1225296" cy="439439"/>
              </a:xfrm>
              <a:prstGeom prst="rect">
                <a:avLst/>
              </a:prstGeom>
              <a:noFill/>
            </p:spPr>
            <p:txBody>
              <a:bodyPr wrap="square" numCol="1" rtlCol="0">
                <a:spAutoFit/>
              </a:bodyPr>
              <a:lstStyle/>
              <a:p>
                <a:pPr algn="ctr"/>
                <a:r>
                  <a:rPr lang="en-US" sz="1050" b="1" cap="all" dirty="0">
                    <a:solidFill>
                      <a:srgbClr val="004B8D"/>
                    </a:solidFill>
                    <a:latin typeface="Arial" panose="020B0604020202020204" pitchFamily="34" charset="0"/>
                    <a:ea typeface="Georgia" charset="0"/>
                    <a:cs typeface="Arial" panose="020B0604020202020204" pitchFamily="34" charset="0"/>
                  </a:rPr>
                  <a:t>160 Offices in worldwide</a:t>
                </a:r>
              </a:p>
            </p:txBody>
          </p:sp>
          <p:sp>
            <p:nvSpPr>
              <p:cNvPr id="27" name="Rectangle 5">
                <a:extLst>
                  <a:ext uri="{FF2B5EF4-FFF2-40B4-BE49-F238E27FC236}">
                    <a16:creationId xmlns:a16="http://schemas.microsoft.com/office/drawing/2014/main" id="{BE0ED9B3-CCDA-CE49-8617-A2FAC2B11EEC}"/>
                  </a:ext>
                </a:extLst>
              </p:cNvPr>
              <p:cNvSpPr>
                <a:spLocks noChangeArrowheads="1"/>
              </p:cNvSpPr>
              <p:nvPr/>
            </p:nvSpPr>
            <p:spPr>
              <a:xfrm>
                <a:off x="4129804" y="3738962"/>
                <a:ext cx="1225296" cy="943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112713" algn="ctr">
                  <a:buNone/>
                </a:pPr>
                <a:r>
                  <a:rPr lang="en-US" sz="1000" dirty="0">
                    <a:solidFill>
                      <a:schemeClr val="tx1">
                        <a:lumMod val="65000"/>
                        <a:lumOff val="35000"/>
                      </a:schemeClr>
                    </a:solidFill>
                    <a:latin typeface="Arial" charset="0"/>
                    <a:ea typeface="Arial" charset="0"/>
                    <a:cs typeface="Arial" charset="0"/>
                  </a:rPr>
                  <a:t>Cantor Fitzgerald maintains more than 160 offices in 22 countries</a:t>
                </a:r>
              </a:p>
              <a:p>
                <a:pPr marL="112713" algn="ctr">
                  <a:buNone/>
                </a:pPr>
                <a:endParaRPr lang="en-US" sz="1000" dirty="0">
                  <a:solidFill>
                    <a:schemeClr val="tx1">
                      <a:lumMod val="65000"/>
                      <a:lumOff val="35000"/>
                    </a:schemeClr>
                  </a:solidFill>
                  <a:latin typeface="Arial" charset="0"/>
                  <a:ea typeface="Arial" charset="0"/>
                  <a:cs typeface="Arial" charset="0"/>
                </a:endParaRPr>
              </a:p>
            </p:txBody>
          </p:sp>
          <p:pic>
            <p:nvPicPr>
              <p:cNvPr id="28" name="Picture 27">
                <a:extLst>
                  <a:ext uri="{FF2B5EF4-FFF2-40B4-BE49-F238E27FC236}">
                    <a16:creationId xmlns:a16="http://schemas.microsoft.com/office/drawing/2014/main" id="{FAD7B47B-4CF6-6843-A568-5564E10C52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4274" y="2404872"/>
                <a:ext cx="683971" cy="621792"/>
              </a:xfrm>
              <a:prstGeom prst="rect">
                <a:avLst/>
              </a:prstGeom>
            </p:spPr>
          </p:pic>
          <p:cxnSp>
            <p:nvCxnSpPr>
              <p:cNvPr id="29" name="Straight Connector 28">
                <a:extLst>
                  <a:ext uri="{FF2B5EF4-FFF2-40B4-BE49-F238E27FC236}">
                    <a16:creationId xmlns:a16="http://schemas.microsoft.com/office/drawing/2014/main" id="{0AEE27CF-4F18-8E48-A4AF-E71517582EED}"/>
                  </a:ext>
                </a:extLst>
              </p:cNvPr>
              <p:cNvCxnSpPr>
                <a:cxnSpLocks/>
              </p:cNvCxnSpPr>
              <p:nvPr/>
            </p:nvCxnSpPr>
            <p:spPr>
              <a:xfrm>
                <a:off x="4135166" y="3656383"/>
                <a:ext cx="1225296"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B94A392C-7414-1A48-A414-ADF1AFE26EFD}"/>
                </a:ext>
              </a:extLst>
            </p:cNvPr>
            <p:cNvGrpSpPr/>
            <p:nvPr/>
          </p:nvGrpSpPr>
          <p:grpSpPr>
            <a:xfrm>
              <a:off x="5635620" y="2610121"/>
              <a:ext cx="1227329" cy="2310134"/>
              <a:chOff x="5404104" y="2404646"/>
              <a:chExt cx="1227329" cy="2443246"/>
            </a:xfrm>
          </p:grpSpPr>
          <p:sp>
            <p:nvSpPr>
              <p:cNvPr id="31" name="TextBox 30">
                <a:extLst>
                  <a:ext uri="{FF2B5EF4-FFF2-40B4-BE49-F238E27FC236}">
                    <a16:creationId xmlns:a16="http://schemas.microsoft.com/office/drawing/2014/main" id="{2EAAF01E-A9D5-804B-9303-350F964CD31F}"/>
                  </a:ext>
                </a:extLst>
              </p:cNvPr>
              <p:cNvSpPr txBox="1"/>
              <p:nvPr/>
            </p:nvSpPr>
            <p:spPr>
              <a:xfrm>
                <a:off x="5404104" y="3218980"/>
                <a:ext cx="1225296" cy="415498"/>
              </a:xfrm>
              <a:prstGeom prst="rect">
                <a:avLst/>
              </a:prstGeom>
              <a:noFill/>
            </p:spPr>
            <p:txBody>
              <a:bodyPr wrap="square" numCol="1" rtlCol="0">
                <a:spAutoFit/>
              </a:bodyPr>
              <a:lstStyle/>
              <a:p>
                <a:pPr algn="ctr"/>
                <a:r>
                  <a:rPr lang="en-US" sz="1050" b="1" cap="all" dirty="0">
                    <a:solidFill>
                      <a:srgbClr val="004B8D"/>
                    </a:solidFill>
                    <a:latin typeface="Arial" panose="020B0604020202020204" pitchFamily="34" charset="0"/>
                    <a:ea typeface="Georgia" charset="0"/>
                    <a:cs typeface="Arial" panose="020B0604020202020204" pitchFamily="34" charset="0"/>
                  </a:rPr>
                  <a:t>Investment Grade</a:t>
                </a:r>
              </a:p>
            </p:txBody>
          </p:sp>
          <p:sp>
            <p:nvSpPr>
              <p:cNvPr id="32" name="Rectangle 5">
                <a:extLst>
                  <a:ext uri="{FF2B5EF4-FFF2-40B4-BE49-F238E27FC236}">
                    <a16:creationId xmlns:a16="http://schemas.microsoft.com/office/drawing/2014/main" id="{D2E941B1-8890-0B45-9F57-F84795E862F6}"/>
                  </a:ext>
                </a:extLst>
              </p:cNvPr>
              <p:cNvSpPr>
                <a:spLocks noChangeArrowheads="1"/>
              </p:cNvSpPr>
              <p:nvPr/>
            </p:nvSpPr>
            <p:spPr>
              <a:xfrm>
                <a:off x="5404104" y="3739896"/>
                <a:ext cx="1225296"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US" sz="1000" dirty="0">
                    <a:solidFill>
                      <a:schemeClr val="tx1">
                        <a:lumMod val="65000"/>
                        <a:lumOff val="35000"/>
                      </a:schemeClr>
                    </a:solidFill>
                    <a:latin typeface="Arial" charset="0"/>
                    <a:ea typeface="Arial" charset="0"/>
                    <a:cs typeface="Arial" charset="0"/>
                  </a:rPr>
                  <a:t>Maintains an investment-grade</a:t>
                </a:r>
                <a:br>
                  <a:rPr lang="en-US" sz="1000" dirty="0">
                    <a:solidFill>
                      <a:schemeClr val="tx1">
                        <a:lumMod val="65000"/>
                        <a:lumOff val="35000"/>
                      </a:schemeClr>
                    </a:solidFill>
                    <a:latin typeface="Arial" charset="0"/>
                    <a:ea typeface="Arial" charset="0"/>
                    <a:cs typeface="Arial" charset="0"/>
                  </a:rPr>
                </a:br>
                <a:r>
                  <a:rPr lang="en-US" sz="1000" dirty="0">
                    <a:solidFill>
                      <a:schemeClr val="tx1">
                        <a:lumMod val="65000"/>
                        <a:lumOff val="35000"/>
                      </a:schemeClr>
                    </a:solidFill>
                    <a:latin typeface="Arial" charset="0"/>
                    <a:ea typeface="Arial" charset="0"/>
                    <a:cs typeface="Arial" charset="0"/>
                  </a:rPr>
                  <a:t>credit rating by Standard &amp; Poor’s </a:t>
                </a:r>
                <a:br>
                  <a:rPr lang="en-US" sz="1000" dirty="0">
                    <a:solidFill>
                      <a:schemeClr val="tx1">
                        <a:lumMod val="65000"/>
                        <a:lumOff val="35000"/>
                      </a:schemeClr>
                    </a:solidFill>
                    <a:latin typeface="Arial" charset="0"/>
                    <a:ea typeface="Arial" charset="0"/>
                    <a:cs typeface="Arial" charset="0"/>
                  </a:rPr>
                </a:br>
                <a:r>
                  <a:rPr lang="en-US" sz="1000" dirty="0">
                    <a:solidFill>
                      <a:schemeClr val="tx1">
                        <a:lumMod val="65000"/>
                        <a:lumOff val="35000"/>
                      </a:schemeClr>
                    </a:solidFill>
                    <a:latin typeface="Arial" charset="0"/>
                    <a:ea typeface="Arial" charset="0"/>
                    <a:cs typeface="Arial" charset="0"/>
                  </a:rPr>
                  <a:t>and Fitch</a:t>
                </a:r>
              </a:p>
            </p:txBody>
          </p:sp>
          <p:pic>
            <p:nvPicPr>
              <p:cNvPr id="33" name="Picture 32">
                <a:extLst>
                  <a:ext uri="{FF2B5EF4-FFF2-40B4-BE49-F238E27FC236}">
                    <a16:creationId xmlns:a16="http://schemas.microsoft.com/office/drawing/2014/main" id="{0F4AA136-633B-F14B-85A3-F89C151356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48251" y="2404646"/>
                <a:ext cx="537002" cy="621792"/>
              </a:xfrm>
              <a:prstGeom prst="rect">
                <a:avLst/>
              </a:prstGeom>
            </p:spPr>
          </p:pic>
          <p:cxnSp>
            <p:nvCxnSpPr>
              <p:cNvPr id="34" name="Straight Connector 33">
                <a:extLst>
                  <a:ext uri="{FF2B5EF4-FFF2-40B4-BE49-F238E27FC236}">
                    <a16:creationId xmlns:a16="http://schemas.microsoft.com/office/drawing/2014/main" id="{DEB1B8BD-5F17-C648-873C-4A8179A23BC2}"/>
                  </a:ext>
                </a:extLst>
              </p:cNvPr>
              <p:cNvCxnSpPr>
                <a:cxnSpLocks/>
              </p:cNvCxnSpPr>
              <p:nvPr/>
            </p:nvCxnSpPr>
            <p:spPr>
              <a:xfrm>
                <a:off x="5406137" y="3656383"/>
                <a:ext cx="1225296"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54668E38-5A41-1F4C-BCC0-50E20A1C5369}"/>
                </a:ext>
              </a:extLst>
            </p:cNvPr>
            <p:cNvGrpSpPr/>
            <p:nvPr/>
          </p:nvGrpSpPr>
          <p:grpSpPr>
            <a:xfrm>
              <a:off x="7182989" y="2653351"/>
              <a:ext cx="1508760" cy="1894687"/>
              <a:chOff x="7254240" y="2450592"/>
              <a:chExt cx="1508760" cy="2003860"/>
            </a:xfrm>
          </p:grpSpPr>
          <p:sp>
            <p:nvSpPr>
              <p:cNvPr id="36" name="TextBox 35">
                <a:extLst>
                  <a:ext uri="{FF2B5EF4-FFF2-40B4-BE49-F238E27FC236}">
                    <a16:creationId xmlns:a16="http://schemas.microsoft.com/office/drawing/2014/main" id="{6FE39CE1-810E-DB4B-A946-A0FAD1F7D774}"/>
                  </a:ext>
                </a:extLst>
              </p:cNvPr>
              <p:cNvSpPr txBox="1"/>
              <p:nvPr/>
            </p:nvSpPr>
            <p:spPr>
              <a:xfrm>
                <a:off x="7254240" y="3218688"/>
                <a:ext cx="1508760" cy="415498"/>
              </a:xfrm>
              <a:prstGeom prst="rect">
                <a:avLst/>
              </a:prstGeom>
              <a:noFill/>
            </p:spPr>
            <p:txBody>
              <a:bodyPr wrap="square" numCol="1" rtlCol="0">
                <a:spAutoFit/>
              </a:bodyPr>
              <a:lstStyle/>
              <a:p>
                <a:pPr algn="ctr"/>
                <a:r>
                  <a:rPr lang="en-US" sz="1050" b="1" cap="all" dirty="0">
                    <a:solidFill>
                      <a:srgbClr val="004B8D"/>
                    </a:solidFill>
                    <a:latin typeface="Arial" panose="020B0604020202020204" pitchFamily="34" charset="0"/>
                    <a:ea typeface="Georgia" charset="0"/>
                    <a:cs typeface="Arial" panose="020B0604020202020204" pitchFamily="34" charset="0"/>
                  </a:rPr>
                  <a:t>1 of 24</a:t>
                </a:r>
                <a:br>
                  <a:rPr lang="en-US" sz="1050" b="1" cap="all" dirty="0">
                    <a:solidFill>
                      <a:srgbClr val="004B8D"/>
                    </a:solidFill>
                    <a:latin typeface="Arial" panose="020B0604020202020204" pitchFamily="34" charset="0"/>
                    <a:ea typeface="Georgia" charset="0"/>
                    <a:cs typeface="Arial" panose="020B0604020202020204" pitchFamily="34" charset="0"/>
                  </a:rPr>
                </a:br>
                <a:r>
                  <a:rPr lang="en-US" sz="1050" b="1" cap="all" dirty="0">
                    <a:solidFill>
                      <a:srgbClr val="004B8D"/>
                    </a:solidFill>
                    <a:latin typeface="Arial" panose="020B0604020202020204" pitchFamily="34" charset="0"/>
                    <a:ea typeface="Georgia" charset="0"/>
                    <a:cs typeface="Arial" panose="020B0604020202020204" pitchFamily="34" charset="0"/>
                  </a:rPr>
                  <a:t>Primary Dealers</a:t>
                </a:r>
              </a:p>
            </p:txBody>
          </p:sp>
          <p:sp>
            <p:nvSpPr>
              <p:cNvPr id="37" name="Rectangle 5">
                <a:extLst>
                  <a:ext uri="{FF2B5EF4-FFF2-40B4-BE49-F238E27FC236}">
                    <a16:creationId xmlns:a16="http://schemas.microsoft.com/office/drawing/2014/main" id="{2D5A8D92-DA55-2142-A4BE-EADD1A9320C9}"/>
                  </a:ext>
                </a:extLst>
              </p:cNvPr>
              <p:cNvSpPr>
                <a:spLocks noChangeArrowheads="1"/>
              </p:cNvSpPr>
              <p:nvPr/>
            </p:nvSpPr>
            <p:spPr>
              <a:xfrm>
                <a:off x="7379509" y="3746566"/>
                <a:ext cx="128306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57150" algn="ctr">
                  <a:buNone/>
                </a:pPr>
                <a:r>
                  <a:rPr lang="en-US" sz="1000" dirty="0">
                    <a:solidFill>
                      <a:schemeClr val="tx1">
                        <a:lumMod val="65000"/>
                        <a:lumOff val="35000"/>
                      </a:schemeClr>
                    </a:solidFill>
                    <a:latin typeface="Arial" charset="0"/>
                    <a:ea typeface="Arial" charset="0"/>
                    <a:cs typeface="Arial" charset="0"/>
                  </a:rPr>
                  <a:t>One of 24 primary dealers of U.S. government securities</a:t>
                </a:r>
              </a:p>
            </p:txBody>
          </p:sp>
          <p:pic>
            <p:nvPicPr>
              <p:cNvPr id="38" name="Picture 37">
                <a:extLst>
                  <a:ext uri="{FF2B5EF4-FFF2-40B4-BE49-F238E27FC236}">
                    <a16:creationId xmlns:a16="http://schemas.microsoft.com/office/drawing/2014/main" id="{80DA5E0E-388F-F143-98D1-05BAA3D76D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08497" y="2450592"/>
                <a:ext cx="865707" cy="542591"/>
              </a:xfrm>
              <a:prstGeom prst="rect">
                <a:avLst/>
              </a:prstGeom>
            </p:spPr>
          </p:pic>
          <p:cxnSp>
            <p:nvCxnSpPr>
              <p:cNvPr id="39" name="Straight Connector 38">
                <a:extLst>
                  <a:ext uri="{FF2B5EF4-FFF2-40B4-BE49-F238E27FC236}">
                    <a16:creationId xmlns:a16="http://schemas.microsoft.com/office/drawing/2014/main" id="{D061B0C5-B784-E94A-9BE1-7B8C3281D068}"/>
                  </a:ext>
                </a:extLst>
              </p:cNvPr>
              <p:cNvCxnSpPr>
                <a:cxnSpLocks/>
              </p:cNvCxnSpPr>
              <p:nvPr/>
            </p:nvCxnSpPr>
            <p:spPr>
              <a:xfrm>
                <a:off x="7379510" y="3657600"/>
                <a:ext cx="1225296"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9D99C603-748C-5944-AD3E-BCD782D8863E}"/>
                </a:ext>
              </a:extLst>
            </p:cNvPr>
            <p:cNvGrpSpPr/>
            <p:nvPr/>
          </p:nvGrpSpPr>
          <p:grpSpPr>
            <a:xfrm>
              <a:off x="457200" y="2609294"/>
              <a:ext cx="1509364" cy="2222565"/>
              <a:chOff x="528451" y="2403996"/>
              <a:chExt cx="1509364" cy="2350629"/>
            </a:xfrm>
          </p:grpSpPr>
          <p:sp>
            <p:nvSpPr>
              <p:cNvPr id="41" name="TextBox 40">
                <a:extLst>
                  <a:ext uri="{FF2B5EF4-FFF2-40B4-BE49-F238E27FC236}">
                    <a16:creationId xmlns:a16="http://schemas.microsoft.com/office/drawing/2014/main" id="{03A9778B-153D-0F47-905F-443A463C76F7}"/>
                  </a:ext>
                </a:extLst>
              </p:cNvPr>
              <p:cNvSpPr txBox="1"/>
              <p:nvPr/>
            </p:nvSpPr>
            <p:spPr>
              <a:xfrm>
                <a:off x="528451" y="3218980"/>
                <a:ext cx="1503633" cy="415498"/>
              </a:xfrm>
              <a:prstGeom prst="rect">
                <a:avLst/>
              </a:prstGeom>
              <a:noFill/>
            </p:spPr>
            <p:txBody>
              <a:bodyPr wrap="square" numCol="1" rtlCol="0">
                <a:spAutoFit/>
              </a:bodyPr>
              <a:lstStyle/>
              <a:p>
                <a:pPr algn="ctr"/>
                <a:r>
                  <a:rPr lang="en-US" sz="1050" b="1" cap="all" dirty="0">
                    <a:solidFill>
                      <a:srgbClr val="004B8D"/>
                    </a:solidFill>
                    <a:latin typeface="Arial" panose="020B0604020202020204" pitchFamily="34" charset="0"/>
                    <a:ea typeface="Georgia" charset="0"/>
                    <a:cs typeface="Arial" panose="020B0604020202020204" pitchFamily="34" charset="0"/>
                  </a:rPr>
                  <a:t>Founded </a:t>
                </a:r>
                <a:br>
                  <a:rPr lang="en-US" sz="1050" b="1" cap="all" dirty="0">
                    <a:solidFill>
                      <a:srgbClr val="004B8D"/>
                    </a:solidFill>
                    <a:latin typeface="Arial" panose="020B0604020202020204" pitchFamily="34" charset="0"/>
                    <a:ea typeface="Georgia" charset="0"/>
                    <a:cs typeface="Arial" panose="020B0604020202020204" pitchFamily="34" charset="0"/>
                  </a:rPr>
                </a:br>
                <a:r>
                  <a:rPr lang="en-US" sz="1050" b="1" cap="all" dirty="0">
                    <a:solidFill>
                      <a:srgbClr val="004B8D"/>
                    </a:solidFill>
                    <a:latin typeface="Arial" panose="020B0604020202020204" pitchFamily="34" charset="0"/>
                    <a:ea typeface="Georgia" charset="0"/>
                    <a:cs typeface="Arial" panose="020B0604020202020204" pitchFamily="34" charset="0"/>
                  </a:rPr>
                  <a:t>in 1945</a:t>
                </a:r>
              </a:p>
            </p:txBody>
          </p:sp>
          <p:cxnSp>
            <p:nvCxnSpPr>
              <p:cNvPr id="42" name="Straight Connector 41">
                <a:extLst>
                  <a:ext uri="{FF2B5EF4-FFF2-40B4-BE49-F238E27FC236}">
                    <a16:creationId xmlns:a16="http://schemas.microsoft.com/office/drawing/2014/main" id="{5A929AEF-DE4E-254D-963D-CD1813DB20F3}"/>
                  </a:ext>
                </a:extLst>
              </p:cNvPr>
              <p:cNvCxnSpPr>
                <a:cxnSpLocks/>
              </p:cNvCxnSpPr>
              <p:nvPr/>
            </p:nvCxnSpPr>
            <p:spPr>
              <a:xfrm>
                <a:off x="678232" y="3656383"/>
                <a:ext cx="122676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Rectangle 5">
                <a:extLst>
                  <a:ext uri="{FF2B5EF4-FFF2-40B4-BE49-F238E27FC236}">
                    <a16:creationId xmlns:a16="http://schemas.microsoft.com/office/drawing/2014/main" id="{AA2CF376-259E-2A4E-A9C7-AE4271CF0BE9}"/>
                  </a:ext>
                </a:extLst>
              </p:cNvPr>
              <p:cNvSpPr>
                <a:spLocks noChangeArrowheads="1"/>
              </p:cNvSpPr>
              <p:nvPr/>
            </p:nvSpPr>
            <p:spPr>
              <a:xfrm>
                <a:off x="533400" y="3738962"/>
                <a:ext cx="150441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US" sz="1000" dirty="0">
                    <a:solidFill>
                      <a:schemeClr val="tx1">
                        <a:lumMod val="65000"/>
                        <a:lumOff val="35000"/>
                      </a:schemeClr>
                    </a:solidFill>
                    <a:latin typeface="Arial" charset="0"/>
                    <a:ea typeface="Arial" charset="0"/>
                    <a:cs typeface="Arial" charset="0"/>
                  </a:rPr>
                  <a:t>A global financial services firm with significant real estate, capital markets, research and investment expertise</a:t>
                </a:r>
              </a:p>
            </p:txBody>
          </p:sp>
          <p:pic>
            <p:nvPicPr>
              <p:cNvPr id="44" name="Picture 43">
                <a:extLst>
                  <a:ext uri="{FF2B5EF4-FFF2-40B4-BE49-F238E27FC236}">
                    <a16:creationId xmlns:a16="http://schemas.microsoft.com/office/drawing/2014/main" id="{076004E9-A446-6E43-955D-AF41727686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1657" y="2403996"/>
                <a:ext cx="628543" cy="622442"/>
              </a:xfrm>
              <a:prstGeom prst="rect">
                <a:avLst/>
              </a:prstGeom>
            </p:spPr>
          </p:pic>
        </p:grpSp>
        <p:cxnSp>
          <p:nvCxnSpPr>
            <p:cNvPr id="45" name="Straight Connector 44">
              <a:extLst>
                <a:ext uri="{FF2B5EF4-FFF2-40B4-BE49-F238E27FC236}">
                  <a16:creationId xmlns:a16="http://schemas.microsoft.com/office/drawing/2014/main" id="{8B2A9E58-F908-5846-A81A-2C044FA6ABBE}"/>
                </a:ext>
              </a:extLst>
            </p:cNvPr>
            <p:cNvCxnSpPr/>
            <p:nvPr/>
          </p:nvCxnSpPr>
          <p:spPr>
            <a:xfrm>
              <a:off x="2062349" y="2647041"/>
              <a:ext cx="0" cy="2184811"/>
            </a:xfrm>
            <a:prstGeom prst="line">
              <a:avLst/>
            </a:prstGeom>
            <a:ln w="12700">
              <a:solidFill>
                <a:srgbClr val="002A5D"/>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D4F13F6-BDEF-1F44-B8D7-A1DC7A60D970}"/>
                </a:ext>
              </a:extLst>
            </p:cNvPr>
            <p:cNvCxnSpPr/>
            <p:nvPr/>
          </p:nvCxnSpPr>
          <p:spPr>
            <a:xfrm>
              <a:off x="3662549" y="2647041"/>
              <a:ext cx="0" cy="2184811"/>
            </a:xfrm>
            <a:prstGeom prst="line">
              <a:avLst/>
            </a:prstGeom>
            <a:ln w="12700">
              <a:solidFill>
                <a:srgbClr val="002A5D"/>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A231388-361E-8E45-A0A1-56CAF641F631}"/>
                </a:ext>
              </a:extLst>
            </p:cNvPr>
            <p:cNvCxnSpPr/>
            <p:nvPr/>
          </p:nvCxnSpPr>
          <p:spPr>
            <a:xfrm>
              <a:off x="5338949" y="2691631"/>
              <a:ext cx="0" cy="2184811"/>
            </a:xfrm>
            <a:prstGeom prst="line">
              <a:avLst/>
            </a:prstGeom>
            <a:ln w="12700">
              <a:solidFill>
                <a:srgbClr val="002A5D"/>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05E67EA-579E-F240-80A2-F09914D61D9F}"/>
                </a:ext>
              </a:extLst>
            </p:cNvPr>
            <p:cNvCxnSpPr/>
            <p:nvPr/>
          </p:nvCxnSpPr>
          <p:spPr>
            <a:xfrm>
              <a:off x="7091549" y="2674374"/>
              <a:ext cx="0" cy="2184811"/>
            </a:xfrm>
            <a:prstGeom prst="line">
              <a:avLst/>
            </a:prstGeom>
            <a:ln w="12700">
              <a:solidFill>
                <a:srgbClr val="002A5D"/>
              </a:solidFill>
              <a:prstDash val="sysDot"/>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C181100E-E1BB-CE47-B7F8-2E6A93BA5B7A}"/>
              </a:ext>
            </a:extLst>
          </p:cNvPr>
          <p:cNvSpPr txBox="1"/>
          <p:nvPr/>
        </p:nvSpPr>
        <p:spPr>
          <a:xfrm>
            <a:off x="287317" y="5757500"/>
            <a:ext cx="8375321" cy="784830"/>
          </a:xfrm>
          <a:prstGeom prst="rect">
            <a:avLst/>
          </a:prstGeom>
          <a:noFill/>
        </p:spPr>
        <p:txBody>
          <a:bodyPr wrap="square" numCol="1" anchor="b">
            <a:spAutoFit/>
          </a:bodyPr>
          <a:lstStyle/>
          <a:p>
            <a:pPr>
              <a:defRPr/>
            </a:pPr>
            <a:r>
              <a:rPr lang="en-US" sz="700" dirty="0">
                <a:solidFill>
                  <a:schemeClr val="tx1">
                    <a:lumMod val="65000"/>
                    <a:lumOff val="35000"/>
                  </a:schemeClr>
                </a:solidFill>
                <a:latin typeface="Arial" charset="0"/>
                <a:ea typeface="Arial" charset="0"/>
                <a:cs typeface="Arial" charset="0"/>
              </a:rPr>
              <a:t>Cantor Fitzgerald refers to Cantor Fitzgerald, L.P., its subsidiaries, including Cantor Fitzgerald &amp; Co., and its affiliates including BGC Partners (NASDAQ: BGCP) and Newmark Knight Frank (NASDAQ:NMRK).</a:t>
            </a:r>
          </a:p>
          <a:p>
            <a:pPr marL="9525" marR="3810">
              <a:spcBef>
                <a:spcPts val="600"/>
              </a:spcBef>
            </a:pPr>
            <a:r>
              <a:rPr lang="en-US" sz="700" dirty="0">
                <a:solidFill>
                  <a:schemeClr val="tx1">
                    <a:lumMod val="65000"/>
                    <a:lumOff val="35000"/>
                  </a:schemeClr>
                </a:solidFill>
                <a:latin typeface="Arial" charset="0"/>
                <a:ea typeface="Arial" charset="0"/>
                <a:cs typeface="Arial" charset="0"/>
              </a:rPr>
              <a:t>The performance of Cantor Fitzgerald, L.P. is not indicative of the performance of Cantor Fitzgerald Income Trust. Cantor Fitzgerald Income Trust and Cantor Fitzgerald, L.P. are separate companies. An investor purchasing shares in Cantor Fitzgerald Income Trust’s public offering is making an investment in Cantor Fitzgerald Income Trust, not in Cantor Fitzgerald, L.P. Past performance does not guarantee future results.</a:t>
            </a:r>
          </a:p>
          <a:p>
            <a:pPr marL="9525">
              <a:spcBef>
                <a:spcPts val="600"/>
              </a:spcBef>
            </a:pPr>
            <a:r>
              <a:rPr lang="en-US" sz="700" dirty="0">
                <a:solidFill>
                  <a:schemeClr val="tx1">
                    <a:lumMod val="65000"/>
                    <a:lumOff val="35000"/>
                  </a:schemeClr>
                </a:solidFill>
                <a:latin typeface="Arial" charset="0"/>
                <a:ea typeface="Arial" charset="0"/>
                <a:cs typeface="Arial" charset="0"/>
              </a:rPr>
              <a:t>The securities of Cantor Fitzgerald Income Trust have not been rated by any rating agency.</a:t>
            </a:r>
          </a:p>
        </p:txBody>
      </p:sp>
      <p:sp>
        <p:nvSpPr>
          <p:cNvPr id="53" name="Title 1">
            <a:extLst>
              <a:ext uri="{FF2B5EF4-FFF2-40B4-BE49-F238E27FC236}">
                <a16:creationId xmlns:a16="http://schemas.microsoft.com/office/drawing/2014/main" id="{4B492CE3-54E5-434D-BFF4-78CDD5437F84}"/>
              </a:ext>
            </a:extLst>
          </p:cNvPr>
          <p:cNvSpPr txBox="1">
            <a:spLocks/>
          </p:cNvSpPr>
          <p:nvPr/>
        </p:nvSpPr>
        <p:spPr>
          <a:xfrm>
            <a:off x="325673" y="748745"/>
            <a:ext cx="6173735" cy="772821"/>
          </a:xfrm>
          <a:prstGeom prst="rect">
            <a:avLst/>
          </a:prstGeom>
          <a:ln>
            <a:noFill/>
          </a:ln>
        </p:spPr>
        <p:txBody>
          <a:bodyPr numCol="1"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200" b="1" dirty="0">
                <a:solidFill>
                  <a:schemeClr val="bg1"/>
                </a:solidFill>
                <a:latin typeface="Arial Narrow" panose="020B0604020202020204" pitchFamily="34" charset="0"/>
                <a:cs typeface="Arial Narrow" panose="020B0604020202020204" pitchFamily="34" charset="0"/>
              </a:rPr>
              <a:t>Global Financial Services Firm with </a:t>
            </a:r>
            <a:br>
              <a:rPr lang="en-US" sz="2200" b="1" dirty="0">
                <a:solidFill>
                  <a:schemeClr val="bg1"/>
                </a:solidFill>
                <a:latin typeface="Arial Narrow" panose="020B0604020202020204" pitchFamily="34" charset="0"/>
                <a:cs typeface="Arial Narrow" panose="020B0604020202020204" pitchFamily="34" charset="0"/>
              </a:rPr>
            </a:br>
            <a:r>
              <a:rPr lang="en-US" sz="2200" b="1" dirty="0">
                <a:solidFill>
                  <a:schemeClr val="bg1"/>
                </a:solidFill>
                <a:latin typeface="Arial Narrow" panose="020B0604020202020204" pitchFamily="34" charset="0"/>
                <a:cs typeface="Arial Narrow" panose="020B0604020202020204" pitchFamily="34" charset="0"/>
              </a:rPr>
              <a:t>Fully-Integrated Real Estate Capabilities</a:t>
            </a:r>
          </a:p>
        </p:txBody>
      </p:sp>
    </p:spTree>
    <p:extLst>
      <p:ext uri="{BB962C8B-B14F-4D97-AF65-F5344CB8AC3E}">
        <p14:creationId xmlns:p14="http://schemas.microsoft.com/office/powerpoint/2010/main" val="3331729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E47922B-D705-D34D-8B5B-496D1F100839}"/>
              </a:ext>
            </a:extLst>
          </p:cNvPr>
          <p:cNvSpPr txBox="1"/>
          <p:nvPr/>
        </p:nvSpPr>
        <p:spPr>
          <a:xfrm>
            <a:off x="3995928" y="3592869"/>
            <a:ext cx="4599432" cy="2400387"/>
          </a:xfrm>
          <a:prstGeom prst="rect">
            <a:avLst/>
          </a:prstGeom>
          <a:solidFill>
            <a:schemeClr val="bg1"/>
          </a:solidFill>
          <a:effectLst>
            <a:outerShdw blurRad="177800" sx="104000" sy="104000" algn="ctr" rotWithShape="0">
              <a:prstClr val="black">
                <a:alpha val="20000"/>
              </a:prstClr>
            </a:outerShdw>
          </a:effectLst>
        </p:spPr>
        <p:txBody>
          <a:bodyPr wrap="square" tIns="640080" bIns="91440" numCol="1" rtlCol="0">
            <a:noAutofit/>
          </a:bodyPr>
          <a:lstStyle/>
          <a:p>
            <a:pPr marL="120650" marR="0" lvl="0" indent="-120650" algn="l" defTabSz="914400" rtl="0" eaLnBrk="0" fontAlgn="base" latinLnBrk="0" hangingPunct="0">
              <a:lnSpc>
                <a:spcPct val="100000"/>
              </a:lnSpc>
              <a:spcBef>
                <a:spcPts val="0"/>
              </a:spcBef>
              <a:spcAft>
                <a:spcPts val="300"/>
              </a:spcAft>
              <a:buClr>
                <a:prstClr val="white">
                  <a:lumMod val="50000"/>
                </a:prstClr>
              </a:buClr>
              <a:buSzPct val="85000"/>
              <a:buFont typeface="Arial" charset="0"/>
              <a:buChar char="•"/>
              <a:tabLst/>
              <a:defRPr/>
            </a:pPr>
            <a:endParaRPr kumimoji="0" lang="en-US"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 name="TextBox 8"/>
          <p:cNvSpPr txBox="1"/>
          <p:nvPr/>
        </p:nvSpPr>
        <p:spPr>
          <a:xfrm>
            <a:off x="502921" y="1371600"/>
            <a:ext cx="3288608" cy="4614839"/>
          </a:xfrm>
          <a:prstGeom prst="rect">
            <a:avLst/>
          </a:prstGeom>
          <a:solidFill>
            <a:schemeClr val="bg1"/>
          </a:solidFill>
          <a:effectLst>
            <a:outerShdw blurRad="177800" sx="104000" sy="104000" algn="ctr" rotWithShape="0">
              <a:prstClr val="black">
                <a:alpha val="20000"/>
              </a:prstClr>
            </a:outerShdw>
          </a:effectLst>
        </p:spPr>
        <p:txBody>
          <a:bodyPr wrap="square" tIns="685800" bIns="91440" numCol="1" rtlCol="0">
            <a:no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Georgia" charset="0"/>
              <a:cs typeface="Arial" panose="020B0604020202020204" pitchFamily="34" charset="0"/>
            </a:endParaRPr>
          </a:p>
        </p:txBody>
      </p:sp>
      <p:sp>
        <p:nvSpPr>
          <p:cNvPr id="12" name="Rectangle 11"/>
          <p:cNvSpPr/>
          <p:nvPr/>
        </p:nvSpPr>
        <p:spPr>
          <a:xfrm>
            <a:off x="502920" y="1371600"/>
            <a:ext cx="3288608" cy="951997"/>
          </a:xfrm>
          <a:prstGeom prst="rect">
            <a:avLst/>
          </a:prstGeom>
          <a:gradFill flip="none" rotWithShape="1">
            <a:gsLst>
              <a:gs pos="0">
                <a:srgbClr val="1E4B88"/>
              </a:gs>
              <a:gs pos="90000">
                <a:srgbClr val="1E4B88">
                  <a:alpha val="8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defRPr/>
            </a:pPr>
            <a:r>
              <a:rPr lang="en-US" sz="1200" b="1" dirty="0">
                <a:solidFill>
                  <a:prstClr val="white"/>
                </a:solidFill>
                <a:latin typeface="Arial" panose="020B0604020202020204" pitchFamily="34" charset="0"/>
                <a:ea typeface="Georgia" charset="0"/>
                <a:cs typeface="Arial" panose="020B0604020202020204" pitchFamily="34" charset="0"/>
              </a:rPr>
              <a:t>Keller Springs Crossing</a:t>
            </a:r>
          </a:p>
          <a:p>
            <a:pPr lvl="0" algn="ctr">
              <a:defRPr/>
            </a:pPr>
            <a:r>
              <a:rPr lang="en-US" sz="1200" b="1" dirty="0">
                <a:solidFill>
                  <a:prstClr val="white"/>
                </a:solidFill>
                <a:latin typeface="Arial" panose="020B0604020202020204" pitchFamily="34" charset="0"/>
                <a:ea typeface="Georgia" charset="0"/>
                <a:cs typeface="Arial" panose="020B0604020202020204" pitchFamily="34" charset="0"/>
              </a:rPr>
              <a:t>Multifamily Property</a:t>
            </a:r>
            <a:endParaRPr lang="en-US" sz="1000" dirty="0">
              <a:solidFill>
                <a:prstClr val="white"/>
              </a:solidFill>
              <a:latin typeface="Arial" panose="020B0604020202020204" pitchFamily="34" charset="0"/>
              <a:ea typeface="Georgia" charset="0"/>
              <a:cs typeface="Arial" panose="020B0604020202020204" pitchFamily="34" charset="0"/>
            </a:endParaRPr>
          </a:p>
          <a:p>
            <a:pPr lvl="0" algn="ctr">
              <a:defRPr/>
            </a:pPr>
            <a:endParaRPr lang="en-US" sz="600" dirty="0">
              <a:solidFill>
                <a:prstClr val="white"/>
              </a:solidFill>
              <a:latin typeface="Arial" panose="020B0604020202020204" pitchFamily="34" charset="0"/>
              <a:ea typeface="Georgia" charset="0"/>
              <a:cs typeface="Arial" panose="020B0604020202020204" pitchFamily="34" charset="0"/>
            </a:endParaRPr>
          </a:p>
          <a:p>
            <a:pPr lvl="0" algn="ctr">
              <a:defRPr/>
            </a:pPr>
            <a:r>
              <a:rPr lang="en-US" sz="1000" dirty="0">
                <a:solidFill>
                  <a:prstClr val="white"/>
                </a:solidFill>
                <a:latin typeface="Arial" panose="020B0604020202020204" pitchFamily="34" charset="0"/>
                <a:ea typeface="Georgia" charset="0"/>
                <a:cs typeface="Arial" panose="020B0604020202020204" pitchFamily="34" charset="0"/>
              </a:rPr>
              <a:t>CARROLLTON, TX</a:t>
            </a:r>
          </a:p>
        </p:txBody>
      </p:sp>
      <p:sp>
        <p:nvSpPr>
          <p:cNvPr id="11" name="TextBox 10"/>
          <p:cNvSpPr txBox="1"/>
          <p:nvPr/>
        </p:nvSpPr>
        <p:spPr>
          <a:xfrm>
            <a:off x="502920" y="2313432"/>
            <a:ext cx="3288609" cy="3515183"/>
          </a:xfrm>
          <a:prstGeom prst="rect">
            <a:avLst/>
          </a:prstGeom>
          <a:noFill/>
        </p:spPr>
        <p:txBody>
          <a:bodyPr wrap="square" tIns="91440" bIns="91440" numCol="1" rtlCol="0" anchor="t">
            <a:noAutofit/>
          </a:bodyPr>
          <a:lstStyle/>
          <a:p>
            <a:pPr lvl="0" algn="ctr">
              <a:spcAft>
                <a:spcPts val="100"/>
              </a:spcAft>
              <a:defRPr/>
            </a:pPr>
            <a:r>
              <a:rPr lang="en-US" sz="900" b="1" dirty="0">
                <a:solidFill>
                  <a:srgbClr val="595959"/>
                </a:solidFill>
                <a:latin typeface="Arial" charset="0"/>
                <a:ea typeface="Arial" charset="0"/>
                <a:cs typeface="Arial" charset="0"/>
              </a:rPr>
              <a:t>PURCHASE PRICE</a:t>
            </a:r>
          </a:p>
          <a:p>
            <a:pPr lvl="0" algn="ctr">
              <a:spcAft>
                <a:spcPts val="100"/>
              </a:spcAft>
              <a:defRPr/>
            </a:pPr>
            <a:r>
              <a:rPr lang="en-US" sz="900" dirty="0">
                <a:solidFill>
                  <a:srgbClr val="595959"/>
                </a:solidFill>
                <a:latin typeface="Arial" charset="0"/>
                <a:ea typeface="Arial" charset="0"/>
                <a:cs typeface="Arial" charset="0"/>
              </a:rPr>
              <a:t>$56.5 Million*</a:t>
            </a:r>
            <a:endParaRPr lang="en-US" sz="900" i="1" dirty="0">
              <a:solidFill>
                <a:srgbClr val="595959"/>
              </a:solidFill>
              <a:latin typeface="Arial" charset="0"/>
              <a:ea typeface="Arial" charset="0"/>
              <a:cs typeface="Arial" charset="0"/>
            </a:endParaRPr>
          </a:p>
          <a:p>
            <a:pPr lvl="0" algn="ctr">
              <a:spcAft>
                <a:spcPts val="100"/>
              </a:spcAft>
              <a:defRPr/>
            </a:pPr>
            <a:endParaRPr lang="en-US" sz="900"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PROPERTY TYPE</a:t>
            </a:r>
          </a:p>
          <a:p>
            <a:pPr lvl="0" algn="ctr">
              <a:spcAft>
                <a:spcPts val="100"/>
              </a:spcAft>
              <a:defRPr/>
            </a:pPr>
            <a:r>
              <a:rPr lang="en-US" sz="900" dirty="0">
                <a:solidFill>
                  <a:srgbClr val="595959"/>
                </a:solidFill>
                <a:latin typeface="Arial" charset="0"/>
                <a:ea typeface="Arial" charset="0"/>
                <a:cs typeface="Arial" charset="0"/>
              </a:rPr>
              <a:t>Multifamily</a:t>
            </a: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NUMBER OF UNITS</a:t>
            </a:r>
          </a:p>
          <a:p>
            <a:pPr lvl="0" algn="ctr">
              <a:spcAft>
                <a:spcPts val="100"/>
              </a:spcAft>
              <a:defRPr/>
            </a:pPr>
            <a:r>
              <a:rPr lang="en-US" sz="900" dirty="0">
                <a:solidFill>
                  <a:srgbClr val="595959"/>
                </a:solidFill>
                <a:latin typeface="Arial" charset="0"/>
                <a:ea typeface="Arial" charset="0"/>
                <a:cs typeface="Arial" charset="0"/>
              </a:rPr>
              <a:t>304</a:t>
            </a:r>
          </a:p>
          <a:p>
            <a:pPr lvl="0" algn="ctr">
              <a:spcAft>
                <a:spcPts val="100"/>
              </a:spcAft>
              <a:defRPr/>
            </a:pPr>
            <a:endParaRPr lang="en-US" sz="900" b="1" dirty="0">
              <a:solidFill>
                <a:srgbClr val="595959"/>
              </a:solidFill>
              <a:latin typeface="Arial" charset="0"/>
              <a:ea typeface="Arial" charset="0"/>
              <a:cs typeface="Arial" charset="0"/>
            </a:endParaRPr>
          </a:p>
          <a:p>
            <a:pPr lvl="0" algn="ctr">
              <a:spcAft>
                <a:spcPts val="100"/>
              </a:spcAft>
              <a:defRPr/>
            </a:pPr>
            <a:r>
              <a:rPr lang="en-US" sz="900" b="1" dirty="0">
                <a:solidFill>
                  <a:srgbClr val="595959"/>
                </a:solidFill>
                <a:latin typeface="Arial" charset="0"/>
                <a:ea typeface="Arial" charset="0"/>
                <a:cs typeface="Arial" charset="0"/>
              </a:rPr>
              <a:t>AVERAGE UNIT SIZE</a:t>
            </a:r>
          </a:p>
          <a:p>
            <a:pPr lvl="0" algn="ctr">
              <a:spcAft>
                <a:spcPts val="100"/>
              </a:spcAft>
              <a:defRPr/>
            </a:pPr>
            <a:r>
              <a:rPr lang="en-US" sz="900" dirty="0">
                <a:solidFill>
                  <a:srgbClr val="595959"/>
                </a:solidFill>
                <a:latin typeface="Arial" charset="0"/>
                <a:ea typeface="Arial" charset="0"/>
                <a:cs typeface="Arial" charset="0"/>
              </a:rPr>
              <a:t>841</a:t>
            </a:r>
          </a:p>
          <a:p>
            <a:pPr lvl="0" algn="ctr">
              <a:spcAft>
                <a:spcPts val="100"/>
              </a:spcAft>
              <a:defRPr/>
            </a:pPr>
            <a:endParaRPr lang="en-US" sz="900" dirty="0">
              <a:solidFill>
                <a:srgbClr val="595959"/>
              </a:solidFill>
              <a:latin typeface="Arial" charset="0"/>
              <a:ea typeface="Arial" charset="0"/>
              <a:cs typeface="Arial" charset="0"/>
            </a:endParaRPr>
          </a:p>
          <a:p>
            <a:pPr lvl="0" algn="ctr">
              <a:spcAft>
                <a:spcPts val="100"/>
              </a:spcAft>
              <a:defRPr/>
            </a:pPr>
            <a:r>
              <a:rPr lang="en-US" sz="900" b="1" cap="all" dirty="0">
                <a:solidFill>
                  <a:srgbClr val="595959"/>
                </a:solidFill>
                <a:latin typeface="Arial" charset="0"/>
                <a:ea typeface="Arial" charset="0"/>
                <a:cs typeface="Arial" charset="0"/>
              </a:rPr>
              <a:t>Loan Amount </a:t>
            </a:r>
          </a:p>
          <a:p>
            <a:pPr lvl="0" algn="ctr">
              <a:spcAft>
                <a:spcPts val="100"/>
              </a:spcAft>
              <a:defRPr/>
            </a:pPr>
            <a:r>
              <a:rPr lang="en-US" sz="900" dirty="0">
                <a:solidFill>
                  <a:srgbClr val="595959"/>
                </a:solidFill>
                <a:latin typeface="Arial" charset="0"/>
                <a:ea typeface="Arial" charset="0"/>
                <a:cs typeface="Arial" charset="0"/>
              </a:rPr>
              <a:t>$31,277,000</a:t>
            </a:r>
          </a:p>
          <a:p>
            <a:pPr lvl="0" algn="ctr">
              <a:spcAft>
                <a:spcPts val="100"/>
              </a:spcAft>
              <a:defRPr/>
            </a:pPr>
            <a:endParaRPr lang="en-US" sz="900" dirty="0">
              <a:solidFill>
                <a:srgbClr val="595959"/>
              </a:solidFill>
              <a:latin typeface="Arial" charset="0"/>
              <a:ea typeface="Arial" charset="0"/>
              <a:cs typeface="Arial" charset="0"/>
            </a:endParaRPr>
          </a:p>
          <a:p>
            <a:pPr lvl="0" algn="ctr">
              <a:spcAft>
                <a:spcPts val="100"/>
              </a:spcAft>
              <a:defRPr/>
            </a:pPr>
            <a:r>
              <a:rPr lang="en-US" sz="900" b="1" cap="all" dirty="0">
                <a:solidFill>
                  <a:srgbClr val="595959"/>
                </a:solidFill>
                <a:latin typeface="Arial" charset="0"/>
                <a:ea typeface="Arial" charset="0"/>
                <a:cs typeface="Arial" charset="0"/>
              </a:rPr>
              <a:t>Loan term </a:t>
            </a:r>
          </a:p>
          <a:p>
            <a:pPr lvl="0" algn="ctr">
              <a:spcAft>
                <a:spcPts val="100"/>
              </a:spcAft>
              <a:defRPr/>
            </a:pPr>
            <a:r>
              <a:rPr lang="en-US" sz="900" dirty="0">
                <a:solidFill>
                  <a:srgbClr val="595959"/>
                </a:solidFill>
                <a:latin typeface="Arial" charset="0"/>
                <a:ea typeface="Arial" charset="0"/>
                <a:cs typeface="Arial" charset="0"/>
              </a:rPr>
              <a:t>10 Year Interest Only</a:t>
            </a:r>
          </a:p>
          <a:p>
            <a:pPr lvl="0" algn="ctr">
              <a:spcAft>
                <a:spcPts val="100"/>
              </a:spcAft>
              <a:defRPr/>
            </a:pPr>
            <a:endParaRPr lang="en-US" sz="900" dirty="0">
              <a:solidFill>
                <a:srgbClr val="595959"/>
              </a:solidFill>
              <a:latin typeface="Arial" charset="0"/>
              <a:ea typeface="Arial" charset="0"/>
              <a:cs typeface="Arial" charset="0"/>
            </a:endParaRPr>
          </a:p>
          <a:p>
            <a:pPr lvl="0" algn="ctr">
              <a:spcAft>
                <a:spcPts val="100"/>
              </a:spcAft>
              <a:defRPr/>
            </a:pPr>
            <a:r>
              <a:rPr lang="en-US" sz="900" b="1" cap="all" dirty="0">
                <a:solidFill>
                  <a:srgbClr val="595959"/>
                </a:solidFill>
                <a:latin typeface="Arial" charset="0"/>
                <a:ea typeface="Arial" charset="0"/>
                <a:cs typeface="Arial" charset="0"/>
              </a:rPr>
              <a:t>interest RATE </a:t>
            </a:r>
          </a:p>
          <a:p>
            <a:pPr lvl="0" algn="ctr">
              <a:spcAft>
                <a:spcPts val="100"/>
              </a:spcAft>
              <a:defRPr/>
            </a:pPr>
            <a:r>
              <a:rPr lang="en-US" sz="900" dirty="0">
                <a:solidFill>
                  <a:srgbClr val="595959"/>
                </a:solidFill>
                <a:latin typeface="Arial" charset="0"/>
                <a:ea typeface="Arial" charset="0"/>
                <a:cs typeface="Arial" charset="0"/>
              </a:rPr>
              <a:t>SOFR + 216 bps </a:t>
            </a:r>
          </a:p>
          <a:p>
            <a:pPr marL="0" marR="0" lvl="0" indent="0" algn="ctr" defTabSz="914400" rtl="0" eaLnBrk="0" fontAlgn="base" latinLnBrk="0" hangingPunct="0">
              <a:lnSpc>
                <a:spcPct val="100000"/>
              </a:lnSpc>
              <a:spcBef>
                <a:spcPct val="0"/>
              </a:spcBef>
              <a:spcAft>
                <a:spcPts val="10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endParaRPr>
          </a:p>
        </p:txBody>
      </p:sp>
      <p:sp>
        <p:nvSpPr>
          <p:cNvPr id="16" name="TextBox 15">
            <a:extLst>
              <a:ext uri="{FF2B5EF4-FFF2-40B4-BE49-F238E27FC236}">
                <a16:creationId xmlns:a16="http://schemas.microsoft.com/office/drawing/2014/main" id="{758E16A7-5916-0C48-9360-48222A1774EE}"/>
              </a:ext>
            </a:extLst>
          </p:cNvPr>
          <p:cNvSpPr txBox="1"/>
          <p:nvPr/>
        </p:nvSpPr>
        <p:spPr>
          <a:xfrm>
            <a:off x="3995928" y="3506655"/>
            <a:ext cx="4599432" cy="572544"/>
          </a:xfrm>
          <a:prstGeom prst="rect">
            <a:avLst/>
          </a:prstGeom>
          <a:solidFill>
            <a:srgbClr val="004785"/>
          </a:solidFill>
          <a:effectLst/>
        </p:spPr>
        <p:txBody>
          <a:bodyPr wrap="square" tIns="91440" bIns="91440" numCol="1"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all" spc="0" normalizeH="0" baseline="0" noProof="0" dirty="0">
                <a:ln>
                  <a:noFill/>
                </a:ln>
                <a:solidFill>
                  <a:prstClr val="white"/>
                </a:solidFill>
                <a:effectLst/>
                <a:uLnTx/>
                <a:uFillTx/>
                <a:latin typeface="Arial" panose="020B0604020202020204" pitchFamily="34" charset="0"/>
                <a:ea typeface="Georgia" charset="0"/>
                <a:cs typeface="Arial" panose="020B0604020202020204" pitchFamily="34" charset="0"/>
              </a:rPr>
              <a:t>INVESTMENT HIGHLIGHTS</a:t>
            </a:r>
          </a:p>
        </p:txBody>
      </p:sp>
      <p:sp>
        <p:nvSpPr>
          <p:cNvPr id="5" name="TextBox 4"/>
          <p:cNvSpPr txBox="1"/>
          <p:nvPr/>
        </p:nvSpPr>
        <p:spPr>
          <a:xfrm>
            <a:off x="4137499" y="4123649"/>
            <a:ext cx="4337370" cy="1892826"/>
          </a:xfrm>
          <a:prstGeom prst="rect">
            <a:avLst/>
          </a:prstGeom>
          <a:noFill/>
        </p:spPr>
        <p:txBody>
          <a:bodyPr wrap="square" numCol="1" rtlCol="0">
            <a:spAutoFit/>
          </a:bodyPr>
          <a:lstStyle/>
          <a:p>
            <a:pPr marL="171450" indent="-171450">
              <a:buFont typeface="Arial" panose="020B0604020202020204" pitchFamily="34" charset="0"/>
              <a:buChar char="•"/>
              <a:defRPr/>
            </a:pPr>
            <a:r>
              <a:rPr lang="en-US" sz="900" b="1" dirty="0">
                <a:solidFill>
                  <a:srgbClr val="595959"/>
                </a:solidFill>
                <a:latin typeface="Arial"/>
              </a:rPr>
              <a:t>Desirable Location </a:t>
            </a:r>
            <a:r>
              <a:rPr lang="en-US" sz="900" dirty="0">
                <a:solidFill>
                  <a:srgbClr val="595959"/>
                </a:solidFill>
                <a:latin typeface="Arial"/>
              </a:rPr>
              <a:t>– </a:t>
            </a:r>
            <a:r>
              <a:rPr lang="en-US" sz="900" dirty="0">
                <a:solidFill>
                  <a:srgbClr val="595959"/>
                </a:solidFill>
                <a:latin typeface="Arial" panose="020B0604020202020204" pitchFamily="34" charset="0"/>
                <a:cs typeface="Arial" panose="020B0604020202020204" pitchFamily="34" charset="0"/>
              </a:rPr>
              <a:t>The Property is strategically located near Dallas North Tollway and President George Bush Turnpike, with easy access to DFW international Airport and major employment centers. Nearby downtown Carrollton offers commuters multiple light rail transit options with Dallas Area Rapid Transit (DART) and service to Denton using the Denton County Transportation Authority (DCTA). In addition, Keller Springs Crossing just 16 miles from downtown Dallas and minutes from world-class shopping and premier country clubs along with beautiful parks and wooded areas.</a:t>
            </a:r>
          </a:p>
          <a:p>
            <a:pPr>
              <a:defRPr/>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900" b="1" dirty="0">
                <a:solidFill>
                  <a:schemeClr val="tx1">
                    <a:lumMod val="65000"/>
                    <a:lumOff val="35000"/>
                  </a:schemeClr>
                </a:solidFill>
                <a:latin typeface="Arial"/>
              </a:rPr>
              <a:t>Experienced Operator </a:t>
            </a:r>
            <a:r>
              <a:rPr lang="en-US" sz="900" dirty="0">
                <a:solidFill>
                  <a:schemeClr val="tx1">
                    <a:lumMod val="65000"/>
                    <a:lumOff val="35000"/>
                  </a:schemeClr>
                </a:solidFill>
                <a:latin typeface="Arial"/>
              </a:rPr>
              <a:t>– Founded in 2010, CAF is a Dallas Fort Worth based real estate management firm which manages 50 properties (15,827 units) in Texas and 29 properties in the Dallas MSA.</a:t>
            </a:r>
          </a:p>
          <a:p>
            <a:pPr marL="171450" lvl="0" indent="-171450">
              <a:buFont typeface="Arial" panose="020B0604020202020204" pitchFamily="34" charset="0"/>
              <a:buChar char="•"/>
              <a:defRPr/>
            </a:pPr>
            <a:endParaRPr lang="en-US" sz="900" dirty="0">
              <a:solidFill>
                <a:srgbClr val="595959"/>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B43EA4D-B9E4-42F6-842D-32623BDA2C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5928" y="1371600"/>
            <a:ext cx="4599431" cy="2135055"/>
          </a:xfrm>
          <a:prstGeom prst="rect">
            <a:avLst/>
          </a:prstGeom>
        </p:spPr>
      </p:pic>
      <p:sp>
        <p:nvSpPr>
          <p:cNvPr id="3" name="Title 2">
            <a:extLst>
              <a:ext uri="{FF2B5EF4-FFF2-40B4-BE49-F238E27FC236}">
                <a16:creationId xmlns:a16="http://schemas.microsoft.com/office/drawing/2014/main" id="{64E91CA7-B805-8A45-8690-AC1F40D491F6}"/>
              </a:ext>
            </a:extLst>
          </p:cNvPr>
          <p:cNvSpPr>
            <a:spLocks noGrp="1"/>
          </p:cNvSpPr>
          <p:nvPr>
            <p:ph type="title"/>
          </p:nvPr>
        </p:nvSpPr>
        <p:spPr>
          <a:xfrm>
            <a:off x="365759" y="182880"/>
            <a:ext cx="6383383" cy="457200"/>
          </a:xfrm>
        </p:spPr>
        <p:txBody>
          <a:bodyPr numCol="1">
            <a:noAutofit/>
          </a:bodyPr>
          <a:lstStyle/>
          <a:p>
            <a:r>
              <a:rPr lang="en-US" dirty="0"/>
              <a:t>Investment Highlights – Keller Springs Crossing</a:t>
            </a:r>
          </a:p>
        </p:txBody>
      </p:sp>
      <p:sp>
        <p:nvSpPr>
          <p:cNvPr id="13" name="Rectangle 12">
            <a:extLst>
              <a:ext uri="{FF2B5EF4-FFF2-40B4-BE49-F238E27FC236}">
                <a16:creationId xmlns:a16="http://schemas.microsoft.com/office/drawing/2014/main" id="{20D0D258-DFD1-1049-8A1C-EE24F8A248A9}"/>
              </a:ext>
            </a:extLst>
          </p:cNvPr>
          <p:cNvSpPr/>
          <p:nvPr/>
        </p:nvSpPr>
        <p:spPr>
          <a:xfrm>
            <a:off x="440933" y="6054844"/>
            <a:ext cx="8625392" cy="276999"/>
          </a:xfrm>
          <a:prstGeom prst="rect">
            <a:avLst/>
          </a:prstGeom>
        </p:spPr>
        <p:txBody>
          <a:bodyPr wrap="square" numCol="1">
            <a:spAutoFit/>
          </a:bodyPr>
          <a:lstStyle/>
          <a:p>
            <a:pPr>
              <a:spcAft>
                <a:spcPts val="600"/>
              </a:spcAft>
            </a:pPr>
            <a:r>
              <a:rPr lang="en-US" sz="600" dirty="0">
                <a:solidFill>
                  <a:schemeClr val="tx1">
                    <a:lumMod val="65000"/>
                    <a:lumOff val="35000"/>
                  </a:schemeClr>
                </a:solidFill>
                <a:latin typeface="Arial" panose="020B0604020202020204" pitchFamily="34" charset="0"/>
                <a:cs typeface="Arial" panose="020B0604020202020204" pitchFamily="34" charset="0"/>
              </a:rPr>
              <a:t>* Cantor Fitzgerald Income Trust, Inc. acquired, through its operating partnership, membership interests representing 78% of the Keller JV which owns the fee simple interest in the Keller Property. Price shown is reflective of purchase price for the 100% of the asset.</a:t>
            </a:r>
          </a:p>
        </p:txBody>
      </p:sp>
    </p:spTree>
    <p:extLst>
      <p:ext uri="{BB962C8B-B14F-4D97-AF65-F5344CB8AC3E}">
        <p14:creationId xmlns:p14="http://schemas.microsoft.com/office/powerpoint/2010/main" val="582413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49480" y="1145014"/>
            <a:ext cx="7110248" cy="646331"/>
          </a:xfrm>
          <a:prstGeom prst="rect">
            <a:avLst/>
          </a:prstGeom>
        </p:spPr>
        <p:txBody>
          <a:bodyPr wrap="square" lIns="0" numCol="1">
            <a:spAutoFit/>
          </a:bodyPr>
          <a:lstStyle/>
          <a:p>
            <a:pPr algn="ctr"/>
            <a:r>
              <a:rPr lang="en-US" dirty="0">
                <a:solidFill>
                  <a:srgbClr val="00367C"/>
                </a:solidFill>
                <a:latin typeface="Arial" panose="020B0604020202020204" pitchFamily="34" charset="0"/>
                <a:cs typeface="Arial" panose="020B0604020202020204" pitchFamily="34" charset="0"/>
              </a:rPr>
              <a:t>Market Volatility has Created Attractive Investment Opportunities Across the Capital Stack</a:t>
            </a:r>
            <a:endParaRPr lang="en-US" cap="all" dirty="0">
              <a:solidFill>
                <a:srgbClr val="00367C"/>
              </a:solidFill>
              <a:latin typeface="Arial" panose="020B0604020202020204" pitchFamily="34" charset="0"/>
              <a:cs typeface="Arial" panose="020B0604020202020204" pitchFamily="34" charset="0"/>
            </a:endParaRPr>
          </a:p>
        </p:txBody>
      </p:sp>
      <p:sp>
        <p:nvSpPr>
          <p:cNvPr id="10" name="Rectangle 9"/>
          <p:cNvSpPr/>
          <p:nvPr/>
        </p:nvSpPr>
        <p:spPr>
          <a:xfrm>
            <a:off x="8235711" y="2282959"/>
            <a:ext cx="111894" cy="3547872"/>
          </a:xfrm>
          <a:prstGeom prst="rect">
            <a:avLst/>
          </a:prstGeom>
          <a:solidFill>
            <a:srgbClr val="00367C"/>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cxnSp>
        <p:nvCxnSpPr>
          <p:cNvPr id="14" name="Straight Connector 13"/>
          <p:cNvCxnSpPr/>
          <p:nvPr/>
        </p:nvCxnSpPr>
        <p:spPr>
          <a:xfrm>
            <a:off x="7204321" y="3449534"/>
            <a:ext cx="1150232" cy="0"/>
          </a:xfrm>
          <a:prstGeom prst="line">
            <a:avLst/>
          </a:prstGeom>
          <a:ln w="49530" cmpd="sng">
            <a:solidFill>
              <a:schemeClr val="bg1"/>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428914" y="3360923"/>
            <a:ext cx="457200" cy="184666"/>
          </a:xfrm>
          <a:prstGeom prst="rect">
            <a:avLst/>
          </a:prstGeom>
          <a:noFill/>
        </p:spPr>
        <p:txBody>
          <a:bodyPr wrap="square" lIns="0" tIns="0" rIns="0" bIns="0" numCol="1" rtlCol="0">
            <a:spAutoFit/>
          </a:bodyPr>
          <a:lstStyle/>
          <a:p>
            <a:r>
              <a:rPr lang="en-US" sz="1200" b="1" dirty="0">
                <a:solidFill>
                  <a:srgbClr val="404040"/>
                </a:solidFill>
                <a:latin typeface="Arial" panose="020B0604020202020204" pitchFamily="34" charset="0"/>
                <a:cs typeface="Arial" panose="020B0604020202020204" pitchFamily="34" charset="0"/>
              </a:rPr>
              <a:t>80%</a:t>
            </a:r>
          </a:p>
        </p:txBody>
      </p:sp>
      <p:sp>
        <p:nvSpPr>
          <p:cNvPr id="11" name="TextBox 10"/>
          <p:cNvSpPr txBox="1"/>
          <p:nvPr/>
        </p:nvSpPr>
        <p:spPr>
          <a:xfrm rot="16200000">
            <a:off x="6794473" y="3939038"/>
            <a:ext cx="3541358" cy="230832"/>
          </a:xfrm>
          <a:prstGeom prst="rect">
            <a:avLst/>
          </a:prstGeom>
          <a:noFill/>
        </p:spPr>
        <p:txBody>
          <a:bodyPr wrap="square" numCol="1" rtlCol="0">
            <a:spAutoFit/>
          </a:bodyPr>
          <a:lstStyle/>
          <a:p>
            <a:pPr algn="ctr"/>
            <a:r>
              <a:rPr lang="en-US" sz="900" b="1" dirty="0">
                <a:solidFill>
                  <a:srgbClr val="404040"/>
                </a:solidFill>
                <a:latin typeface="Arial" panose="020B0604020202020204" pitchFamily="34" charset="0"/>
                <a:cs typeface="Arial" panose="020B0604020202020204" pitchFamily="34" charset="0"/>
              </a:rPr>
              <a:t>Loan to Value</a:t>
            </a:r>
          </a:p>
        </p:txBody>
      </p:sp>
      <p:cxnSp>
        <p:nvCxnSpPr>
          <p:cNvPr id="38" name="Straight Connector 37"/>
          <p:cNvCxnSpPr/>
          <p:nvPr/>
        </p:nvCxnSpPr>
        <p:spPr>
          <a:xfrm>
            <a:off x="7211764" y="4644631"/>
            <a:ext cx="1147469" cy="0"/>
          </a:xfrm>
          <a:prstGeom prst="line">
            <a:avLst/>
          </a:prstGeom>
          <a:ln w="49530">
            <a:solidFill>
              <a:schemeClr val="bg1"/>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430147" y="4554673"/>
            <a:ext cx="457200" cy="184666"/>
          </a:xfrm>
          <a:prstGeom prst="rect">
            <a:avLst/>
          </a:prstGeom>
          <a:noFill/>
        </p:spPr>
        <p:txBody>
          <a:bodyPr wrap="square" lIns="0" tIns="0" rIns="0" bIns="0" numCol="1" rtlCol="0">
            <a:spAutoFit/>
          </a:bodyPr>
          <a:lstStyle/>
          <a:p>
            <a:r>
              <a:rPr lang="en-US" sz="1200" b="1" dirty="0">
                <a:solidFill>
                  <a:srgbClr val="404040"/>
                </a:solidFill>
                <a:latin typeface="Arial" panose="020B0604020202020204" pitchFamily="34" charset="0"/>
                <a:cs typeface="Arial" panose="020B0604020202020204" pitchFamily="34" charset="0"/>
              </a:rPr>
              <a:t>60%</a:t>
            </a:r>
          </a:p>
        </p:txBody>
      </p:sp>
      <p:grpSp>
        <p:nvGrpSpPr>
          <p:cNvPr id="7" name="Group 6"/>
          <p:cNvGrpSpPr/>
          <p:nvPr/>
        </p:nvGrpSpPr>
        <p:grpSpPr>
          <a:xfrm>
            <a:off x="4078809" y="2282959"/>
            <a:ext cx="4123139" cy="3524338"/>
            <a:chOff x="4223186" y="2282959"/>
            <a:chExt cx="4123139" cy="3524338"/>
          </a:xfrm>
        </p:grpSpPr>
        <p:sp>
          <p:nvSpPr>
            <p:cNvPr id="22" name="Right Brace 21" descr="Editable Brace">
              <a:extLst>
                <a:ext uri="{FF2B5EF4-FFF2-40B4-BE49-F238E27FC236}">
                  <a16:creationId xmlns:a16="http://schemas.microsoft.com/office/drawing/2014/main" id="{C54AE627-939D-4617-925F-3286431961DF}"/>
                </a:ext>
              </a:extLst>
            </p:cNvPr>
            <p:cNvSpPr/>
            <p:nvPr/>
          </p:nvSpPr>
          <p:spPr>
            <a:xfrm flipH="1">
              <a:off x="5054303" y="4073115"/>
              <a:ext cx="184319" cy="1734181"/>
            </a:xfrm>
            <a:prstGeom prst="rightBrace">
              <a:avLst>
                <a:gd name="adj1" fmla="val 46992"/>
                <a:gd name="adj2" fmla="val 52526"/>
              </a:avLst>
            </a:prstGeom>
            <a:noFill/>
            <a:ln w="12700">
              <a:solidFill>
                <a:srgbClr val="404040"/>
              </a:solidFill>
              <a:prstDash val="solid"/>
            </a:ln>
            <a:effectLst/>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dirty="0"/>
            </a:p>
          </p:txBody>
        </p:sp>
        <p:sp>
          <p:nvSpPr>
            <p:cNvPr id="12" name="TextBox 11"/>
            <p:cNvSpPr txBox="1"/>
            <p:nvPr/>
          </p:nvSpPr>
          <p:spPr>
            <a:xfrm>
              <a:off x="4223186" y="4751906"/>
              <a:ext cx="851591" cy="338554"/>
            </a:xfrm>
            <a:prstGeom prst="rect">
              <a:avLst/>
            </a:prstGeom>
            <a:noFill/>
          </p:spPr>
          <p:txBody>
            <a:bodyPr wrap="square" numCol="1" rtlCol="0">
              <a:spAutoFit/>
            </a:bodyPr>
            <a:lstStyle/>
            <a:p>
              <a:pPr algn="r"/>
              <a:r>
                <a:rPr lang="en-US" sz="800" b="1" dirty="0">
                  <a:solidFill>
                    <a:srgbClr val="404040"/>
                  </a:solidFill>
                  <a:latin typeface="Arial" panose="020B0604020202020204" pitchFamily="34" charset="0"/>
                  <a:cs typeface="Arial" panose="020B0604020202020204" pitchFamily="34" charset="0"/>
                </a:rPr>
                <a:t>FIRST </a:t>
              </a:r>
              <a:br>
                <a:rPr lang="en-US" sz="800" b="1" dirty="0">
                  <a:solidFill>
                    <a:srgbClr val="404040"/>
                  </a:solidFill>
                  <a:latin typeface="Arial" panose="020B0604020202020204" pitchFamily="34" charset="0"/>
                  <a:cs typeface="Arial" panose="020B0604020202020204" pitchFamily="34" charset="0"/>
                </a:rPr>
              </a:br>
              <a:r>
                <a:rPr lang="en-US" sz="800" b="1" dirty="0">
                  <a:solidFill>
                    <a:srgbClr val="404040"/>
                  </a:solidFill>
                  <a:latin typeface="Arial" panose="020B0604020202020204" pitchFamily="34" charset="0"/>
                  <a:cs typeface="Arial" panose="020B0604020202020204" pitchFamily="34" charset="0"/>
                </a:rPr>
                <a:t>MORTGAGE</a:t>
              </a:r>
            </a:p>
          </p:txBody>
        </p:sp>
        <p:sp>
          <p:nvSpPr>
            <p:cNvPr id="28" name="Right Brace 27" descr="Editable Brace">
              <a:extLst>
                <a:ext uri="{FF2B5EF4-FFF2-40B4-BE49-F238E27FC236}">
                  <a16:creationId xmlns:a16="http://schemas.microsoft.com/office/drawing/2014/main" id="{C54AE627-939D-4617-925F-3286431961DF}"/>
                </a:ext>
              </a:extLst>
            </p:cNvPr>
            <p:cNvSpPr/>
            <p:nvPr/>
          </p:nvSpPr>
          <p:spPr>
            <a:xfrm flipH="1">
              <a:off x="5093041" y="2282959"/>
              <a:ext cx="155448" cy="1144622"/>
            </a:xfrm>
            <a:prstGeom prst="rightBrace">
              <a:avLst>
                <a:gd name="adj1" fmla="val 46992"/>
                <a:gd name="adj2" fmla="val 48152"/>
              </a:avLst>
            </a:prstGeom>
            <a:noFill/>
            <a:ln w="12700">
              <a:solidFill>
                <a:srgbClr val="404040"/>
              </a:solidFill>
              <a:prstDash val="solid"/>
            </a:ln>
            <a:effectLst/>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dirty="0"/>
            </a:p>
          </p:txBody>
        </p:sp>
        <p:sp>
          <p:nvSpPr>
            <p:cNvPr id="31" name="TextBox 30"/>
            <p:cNvSpPr txBox="1"/>
            <p:nvPr/>
          </p:nvSpPr>
          <p:spPr>
            <a:xfrm>
              <a:off x="4563983" y="2695242"/>
              <a:ext cx="793137" cy="215444"/>
            </a:xfrm>
            <a:prstGeom prst="rect">
              <a:avLst/>
            </a:prstGeom>
            <a:noFill/>
          </p:spPr>
          <p:txBody>
            <a:bodyPr wrap="square" numCol="1" rtlCol="0">
              <a:spAutoFit/>
            </a:bodyPr>
            <a:lstStyle/>
            <a:p>
              <a:r>
                <a:rPr lang="en-US" sz="800" b="1" dirty="0">
                  <a:solidFill>
                    <a:srgbClr val="404040"/>
                  </a:solidFill>
                  <a:latin typeface="Arial" panose="020B0604020202020204" pitchFamily="34" charset="0"/>
                  <a:cs typeface="Arial" panose="020B0604020202020204" pitchFamily="34" charset="0"/>
                </a:rPr>
                <a:t>EQUITY</a:t>
              </a:r>
            </a:p>
          </p:txBody>
        </p:sp>
        <p:sp>
          <p:nvSpPr>
            <p:cNvPr id="32" name="TextBox 31"/>
            <p:cNvSpPr txBox="1"/>
            <p:nvPr/>
          </p:nvSpPr>
          <p:spPr>
            <a:xfrm>
              <a:off x="7553188" y="3470122"/>
              <a:ext cx="793137" cy="338554"/>
            </a:xfrm>
            <a:prstGeom prst="rect">
              <a:avLst/>
            </a:prstGeom>
            <a:noFill/>
          </p:spPr>
          <p:txBody>
            <a:bodyPr wrap="square" numCol="1" rtlCol="0">
              <a:spAutoFit/>
            </a:bodyPr>
            <a:lstStyle/>
            <a:p>
              <a:r>
                <a:rPr lang="en-US" sz="800" b="1" dirty="0">
                  <a:solidFill>
                    <a:srgbClr val="404040"/>
                  </a:solidFill>
                  <a:latin typeface="Arial" panose="020B0604020202020204" pitchFamily="34" charset="0"/>
                  <a:cs typeface="Arial" panose="020B0604020202020204" pitchFamily="34" charset="0"/>
                </a:rPr>
                <a:t>MEZZANINE CAPITAL</a:t>
              </a:r>
            </a:p>
          </p:txBody>
        </p:sp>
        <p:grpSp>
          <p:nvGrpSpPr>
            <p:cNvPr id="2" name="Group 1"/>
            <p:cNvGrpSpPr/>
            <p:nvPr/>
          </p:nvGrpSpPr>
          <p:grpSpPr>
            <a:xfrm>
              <a:off x="5266944" y="2880788"/>
              <a:ext cx="2102603" cy="2926509"/>
              <a:chOff x="5266944" y="2665134"/>
              <a:chExt cx="2102603" cy="2926509"/>
            </a:xfrm>
          </p:grpSpPr>
          <p:sp>
            <p:nvSpPr>
              <p:cNvPr id="33" name="Rectangle 32">
                <a:extLst>
                  <a:ext uri="{FF2B5EF4-FFF2-40B4-BE49-F238E27FC236}">
                    <a16:creationId xmlns:a16="http://schemas.microsoft.com/office/drawing/2014/main" id="{BF061177-3A0B-4D94-95FF-46770B8B2E9B}"/>
                  </a:ext>
                </a:extLst>
              </p:cNvPr>
              <p:cNvSpPr/>
              <p:nvPr/>
            </p:nvSpPr>
            <p:spPr>
              <a:xfrm>
                <a:off x="5268139" y="4448643"/>
                <a:ext cx="2095160" cy="1143000"/>
              </a:xfrm>
              <a:prstGeom prst="rect">
                <a:avLst/>
              </a:prstGeom>
              <a:solidFill>
                <a:srgbClr val="00367C"/>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600"/>
                  </a:spcBef>
                </a:pPr>
                <a:r>
                  <a:rPr lang="en-US" sz="1300" dirty="0">
                    <a:latin typeface="Arial" panose="020B0604020202020204" pitchFamily="34" charset="0"/>
                    <a:cs typeface="Arial" panose="020B0604020202020204" pitchFamily="34" charset="0"/>
                  </a:rPr>
                  <a:t>SENIOR DEBT</a:t>
                </a:r>
              </a:p>
            </p:txBody>
          </p:sp>
          <p:sp>
            <p:nvSpPr>
              <p:cNvPr id="34" name="Rectangle 33">
                <a:extLst>
                  <a:ext uri="{FF2B5EF4-FFF2-40B4-BE49-F238E27FC236}">
                    <a16:creationId xmlns:a16="http://schemas.microsoft.com/office/drawing/2014/main" id="{C441B089-8C78-493A-B640-E4942D9BE68E}"/>
                  </a:ext>
                </a:extLst>
              </p:cNvPr>
              <p:cNvSpPr/>
              <p:nvPr/>
            </p:nvSpPr>
            <p:spPr>
              <a:xfrm>
                <a:off x="5274388" y="2665134"/>
                <a:ext cx="2095159" cy="548640"/>
              </a:xfrm>
              <a:prstGeom prst="rect">
                <a:avLst/>
              </a:prstGeom>
              <a:solidFill>
                <a:srgbClr val="00367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300" dirty="0">
                    <a:solidFill>
                      <a:schemeClr val="bg1"/>
                    </a:solidFill>
                    <a:latin typeface="Arial" panose="020B0604020202020204" pitchFamily="34" charset="0"/>
                    <a:cs typeface="Arial" panose="020B0604020202020204" pitchFamily="34" charset="0"/>
                  </a:rPr>
                  <a:t>PREFERRED EQUITY</a:t>
                </a:r>
              </a:p>
            </p:txBody>
          </p:sp>
          <p:sp>
            <p:nvSpPr>
              <p:cNvPr id="35" name="Rectangle 34">
                <a:extLst>
                  <a:ext uri="{FF2B5EF4-FFF2-40B4-BE49-F238E27FC236}">
                    <a16:creationId xmlns:a16="http://schemas.microsoft.com/office/drawing/2014/main" id="{8D0359B6-238F-4B5E-B1A4-229F370E96D7}"/>
                  </a:ext>
                </a:extLst>
              </p:cNvPr>
              <p:cNvSpPr/>
              <p:nvPr/>
            </p:nvSpPr>
            <p:spPr>
              <a:xfrm>
                <a:off x="5266944" y="3259889"/>
                <a:ext cx="2095160" cy="548640"/>
              </a:xfrm>
              <a:prstGeom prst="rect">
                <a:avLst/>
              </a:prstGeom>
              <a:solidFill>
                <a:srgbClr val="00367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300" dirty="0">
                    <a:solidFill>
                      <a:schemeClr val="bg1"/>
                    </a:solidFill>
                    <a:latin typeface="Arial" panose="020B0604020202020204" pitchFamily="34" charset="0"/>
                    <a:cs typeface="Arial" panose="020B0604020202020204" pitchFamily="34" charset="0"/>
                  </a:rPr>
                  <a:t>MEZZANINE LOAN</a:t>
                </a:r>
              </a:p>
            </p:txBody>
          </p:sp>
          <p:sp>
            <p:nvSpPr>
              <p:cNvPr id="36" name="Rectangle 35">
                <a:extLst>
                  <a:ext uri="{FF2B5EF4-FFF2-40B4-BE49-F238E27FC236}">
                    <a16:creationId xmlns:a16="http://schemas.microsoft.com/office/drawing/2014/main" id="{C14F284B-6377-4804-9C82-CA1083F54D5A}"/>
                  </a:ext>
                </a:extLst>
              </p:cNvPr>
              <p:cNvSpPr/>
              <p:nvPr/>
            </p:nvSpPr>
            <p:spPr>
              <a:xfrm>
                <a:off x="5270769" y="3857462"/>
                <a:ext cx="2095160" cy="548640"/>
              </a:xfrm>
              <a:prstGeom prst="rect">
                <a:avLst/>
              </a:prstGeom>
              <a:solidFill>
                <a:srgbClr val="00367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300" dirty="0">
                    <a:solidFill>
                      <a:schemeClr val="bg1"/>
                    </a:solidFill>
                    <a:latin typeface="Arial" panose="020B0604020202020204" pitchFamily="34" charset="0"/>
                    <a:cs typeface="Arial" panose="020B0604020202020204" pitchFamily="34" charset="0"/>
                  </a:rPr>
                  <a:t>B NOTE</a:t>
                </a:r>
              </a:p>
            </p:txBody>
          </p:sp>
        </p:grpSp>
        <p:sp>
          <p:nvSpPr>
            <p:cNvPr id="37" name="Rectangle 36">
              <a:extLst>
                <a:ext uri="{FF2B5EF4-FFF2-40B4-BE49-F238E27FC236}">
                  <a16:creationId xmlns:a16="http://schemas.microsoft.com/office/drawing/2014/main" id="{C441B089-8C78-493A-B640-E4942D9BE68E}"/>
                </a:ext>
              </a:extLst>
            </p:cNvPr>
            <p:cNvSpPr/>
            <p:nvPr/>
          </p:nvSpPr>
          <p:spPr>
            <a:xfrm>
              <a:off x="5268139" y="2282959"/>
              <a:ext cx="2095159" cy="548640"/>
            </a:xfrm>
            <a:prstGeom prst="rect">
              <a:avLst/>
            </a:prstGeom>
            <a:solidFill>
              <a:srgbClr val="00367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300" dirty="0">
                  <a:solidFill>
                    <a:schemeClr val="bg1"/>
                  </a:solidFill>
                  <a:latin typeface="Arial" panose="020B0604020202020204" pitchFamily="34" charset="0"/>
                  <a:cs typeface="Arial" panose="020B0604020202020204" pitchFamily="34" charset="0"/>
                </a:rPr>
                <a:t>COMMON EQUITY</a:t>
              </a:r>
            </a:p>
          </p:txBody>
        </p:sp>
        <p:sp>
          <p:nvSpPr>
            <p:cNvPr id="29" name="Right Brace 28" descr="Editable Brace">
              <a:extLst>
                <a:ext uri="{FF2B5EF4-FFF2-40B4-BE49-F238E27FC236}">
                  <a16:creationId xmlns:a16="http://schemas.microsoft.com/office/drawing/2014/main" id="{C54AE627-939D-4617-925F-3286431961DF}"/>
                </a:ext>
              </a:extLst>
            </p:cNvPr>
            <p:cNvSpPr/>
            <p:nvPr/>
          </p:nvSpPr>
          <p:spPr>
            <a:xfrm rot="10800000" flipH="1">
              <a:off x="7395447" y="2868016"/>
              <a:ext cx="157741" cy="1753740"/>
            </a:xfrm>
            <a:prstGeom prst="rightBrace">
              <a:avLst>
                <a:gd name="adj1" fmla="val 46992"/>
                <a:gd name="adj2" fmla="val 53012"/>
              </a:avLst>
            </a:prstGeom>
            <a:noFill/>
            <a:ln w="12700">
              <a:solidFill>
                <a:srgbClr val="404040"/>
              </a:solidFill>
              <a:prstDash val="solid"/>
            </a:ln>
            <a:effectLst/>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dirty="0"/>
            </a:p>
          </p:txBody>
        </p:sp>
      </p:grpSp>
      <p:sp>
        <p:nvSpPr>
          <p:cNvPr id="3" name="Title 2">
            <a:extLst>
              <a:ext uri="{FF2B5EF4-FFF2-40B4-BE49-F238E27FC236}">
                <a16:creationId xmlns:a16="http://schemas.microsoft.com/office/drawing/2014/main" id="{C7A2AC09-75E5-8D4B-BA70-8B6A72DE8050}"/>
              </a:ext>
            </a:extLst>
          </p:cNvPr>
          <p:cNvSpPr>
            <a:spLocks noGrp="1"/>
          </p:cNvSpPr>
          <p:nvPr>
            <p:ph type="ctrTitle"/>
          </p:nvPr>
        </p:nvSpPr>
        <p:spPr>
          <a:xfrm>
            <a:off x="365760" y="182880"/>
            <a:ext cx="6103454" cy="457200"/>
          </a:xfrm>
        </p:spPr>
        <p:txBody>
          <a:bodyPr numCol="1">
            <a:noAutofit/>
          </a:bodyPr>
          <a:lstStyle/>
          <a:p>
            <a:r>
              <a:rPr lang="en-US" dirty="0"/>
              <a:t>Sector Review – CRE Debt</a:t>
            </a:r>
          </a:p>
        </p:txBody>
      </p:sp>
      <p:sp>
        <p:nvSpPr>
          <p:cNvPr id="27" name="Rectangle 26">
            <a:extLst>
              <a:ext uri="{FF2B5EF4-FFF2-40B4-BE49-F238E27FC236}">
                <a16:creationId xmlns:a16="http://schemas.microsoft.com/office/drawing/2014/main" id="{F5AD59C4-A964-8F44-9B0E-3941C7A3B0DA}"/>
              </a:ext>
            </a:extLst>
          </p:cNvPr>
          <p:cNvSpPr/>
          <p:nvPr/>
        </p:nvSpPr>
        <p:spPr>
          <a:xfrm>
            <a:off x="283464" y="2006234"/>
            <a:ext cx="3883103" cy="38010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30" name="TextBox 29">
            <a:extLst>
              <a:ext uri="{FF2B5EF4-FFF2-40B4-BE49-F238E27FC236}">
                <a16:creationId xmlns:a16="http://schemas.microsoft.com/office/drawing/2014/main" id="{A0F855FF-CCAA-D94D-B409-98AA99D2DA35}"/>
              </a:ext>
            </a:extLst>
          </p:cNvPr>
          <p:cNvSpPr txBox="1"/>
          <p:nvPr/>
        </p:nvSpPr>
        <p:spPr>
          <a:xfrm>
            <a:off x="423634" y="2071279"/>
            <a:ext cx="3599883" cy="4308872"/>
          </a:xfrm>
          <a:prstGeom prst="rect">
            <a:avLst/>
          </a:prstGeom>
          <a:noFill/>
        </p:spPr>
        <p:txBody>
          <a:bodyPr wrap="square" numCol="1" rtlCol="0">
            <a:spAutoFit/>
          </a:bodyPr>
          <a:lstStyle/>
          <a:p>
            <a:pPr>
              <a:spcAft>
                <a:spcPts val="600"/>
              </a:spcAft>
            </a:pPr>
            <a:r>
              <a:rPr lang="en-US" sz="1300" b="1" dirty="0">
                <a:solidFill>
                  <a:srgbClr val="404040"/>
                </a:solidFill>
                <a:latin typeface="Arial" panose="020B0604020202020204" pitchFamily="34" charset="0"/>
                <a:cs typeface="Arial" panose="020B0604020202020204" pitchFamily="34" charset="0"/>
              </a:rPr>
              <a:t>Both mortgage and mezzanine capital investments offer competitive risk-adjusted returns.</a:t>
            </a:r>
          </a:p>
          <a:p>
            <a:pPr marL="171450" indent="-171450">
              <a:spcAft>
                <a:spcPts val="600"/>
              </a:spcAft>
              <a:buFont typeface="Arial" panose="020B0604020202020204" pitchFamily="34" charset="0"/>
              <a:buChar char="•"/>
            </a:pPr>
            <a:r>
              <a:rPr lang="en-US" sz="1300" b="1" dirty="0">
                <a:solidFill>
                  <a:srgbClr val="404040"/>
                </a:solidFill>
                <a:latin typeface="Arial" panose="020B0604020202020204" pitchFamily="34" charset="0"/>
                <a:cs typeface="Arial" panose="020B0604020202020204" pitchFamily="34" charset="0"/>
              </a:rPr>
              <a:t>Mortgage: </a:t>
            </a:r>
            <a:r>
              <a:rPr lang="en-US" sz="1300" dirty="0">
                <a:solidFill>
                  <a:srgbClr val="404040"/>
                </a:solidFill>
                <a:latin typeface="Arial" panose="020B0604020202020204" pitchFamily="34" charset="0"/>
                <a:cs typeface="Arial" panose="020B0604020202020204" pitchFamily="34" charset="0"/>
              </a:rPr>
              <a:t>Loan secured by a lien on a commercial property</a:t>
            </a:r>
          </a:p>
          <a:p>
            <a:pPr marL="628650" lvl="1" indent="-171450">
              <a:spcAft>
                <a:spcPts val="600"/>
              </a:spcAft>
              <a:buFont typeface="Arial" panose="020B0604020202020204" pitchFamily="34" charset="0"/>
              <a:buChar char="•"/>
            </a:pPr>
            <a:r>
              <a:rPr lang="en-US" sz="1300" b="1" dirty="0">
                <a:solidFill>
                  <a:srgbClr val="404040"/>
                </a:solidFill>
                <a:latin typeface="Arial" panose="020B0604020202020204" pitchFamily="34" charset="0"/>
                <a:cs typeface="Arial" panose="020B0604020202020204" pitchFamily="34" charset="0"/>
              </a:rPr>
              <a:t>Senior Debt</a:t>
            </a:r>
            <a:r>
              <a:rPr lang="en-US" sz="1300" i="1" dirty="0">
                <a:solidFill>
                  <a:srgbClr val="404040"/>
                </a:solidFill>
                <a:latin typeface="Arial" panose="020B0604020202020204" pitchFamily="34" charset="0"/>
                <a:cs typeface="Arial" panose="020B0604020202020204" pitchFamily="34" charset="0"/>
              </a:rPr>
              <a:t>: </a:t>
            </a:r>
            <a:r>
              <a:rPr lang="en-US" sz="1300" dirty="0">
                <a:solidFill>
                  <a:srgbClr val="404040"/>
                </a:solidFill>
                <a:latin typeface="Arial" panose="020B0604020202020204" pitchFamily="34" charset="0"/>
                <a:cs typeface="Arial" panose="020B0604020202020204" pitchFamily="34" charset="0"/>
              </a:rPr>
              <a:t>Senior mortgage</a:t>
            </a:r>
          </a:p>
          <a:p>
            <a:pPr marL="628650" lvl="1" indent="-171450">
              <a:spcAft>
                <a:spcPts val="600"/>
              </a:spcAft>
              <a:buFont typeface="Arial" panose="020B0604020202020204" pitchFamily="34" charset="0"/>
              <a:buChar char="•"/>
            </a:pPr>
            <a:r>
              <a:rPr lang="en-US" sz="1300" b="1" dirty="0">
                <a:solidFill>
                  <a:srgbClr val="404040"/>
                </a:solidFill>
                <a:latin typeface="Arial" panose="020B0604020202020204" pitchFamily="34" charset="0"/>
                <a:cs typeface="Arial" panose="020B0604020202020204" pitchFamily="34" charset="0"/>
              </a:rPr>
              <a:t>B Note</a:t>
            </a:r>
            <a:r>
              <a:rPr lang="en-US" sz="1300" dirty="0">
                <a:solidFill>
                  <a:srgbClr val="404040"/>
                </a:solidFill>
                <a:latin typeface="Arial" panose="020B0604020202020204" pitchFamily="34" charset="0"/>
                <a:cs typeface="Arial" panose="020B0604020202020204" pitchFamily="34" charset="0"/>
              </a:rPr>
              <a:t>: Junior mortgage</a:t>
            </a:r>
          </a:p>
          <a:p>
            <a:pPr marL="171450" indent="-171450">
              <a:spcAft>
                <a:spcPts val="600"/>
              </a:spcAft>
              <a:buFont typeface="Arial" panose="020B0604020202020204" pitchFamily="34" charset="0"/>
              <a:buChar char="•"/>
            </a:pPr>
            <a:r>
              <a:rPr lang="en-US" sz="1300" b="1" dirty="0">
                <a:solidFill>
                  <a:srgbClr val="404040"/>
                </a:solidFill>
                <a:latin typeface="Arial" panose="020B0604020202020204" pitchFamily="34" charset="0"/>
                <a:cs typeface="Arial" panose="020B0604020202020204" pitchFamily="34" charset="0"/>
              </a:rPr>
              <a:t>Mezzanine Loan</a:t>
            </a:r>
            <a:r>
              <a:rPr lang="en-US" sz="1300" dirty="0">
                <a:solidFill>
                  <a:srgbClr val="404040"/>
                </a:solidFill>
                <a:latin typeface="Arial" panose="020B0604020202020204" pitchFamily="34" charset="0"/>
                <a:cs typeface="Arial" panose="020B0604020202020204" pitchFamily="34" charset="0"/>
              </a:rPr>
              <a:t>: Debt secured by the equity of the property-owning entity. Most junior form of debt that is senior to Equity. Debt and equity-like characteristics.</a:t>
            </a:r>
          </a:p>
          <a:p>
            <a:pPr marL="171450" indent="-171450">
              <a:spcAft>
                <a:spcPts val="600"/>
              </a:spcAft>
              <a:buFont typeface="Arial" panose="020B0604020202020204" pitchFamily="34" charset="0"/>
              <a:buChar char="•"/>
            </a:pPr>
            <a:r>
              <a:rPr lang="en-US" sz="1300" b="1" dirty="0">
                <a:solidFill>
                  <a:srgbClr val="404040"/>
                </a:solidFill>
                <a:latin typeface="Arial" panose="020B0604020202020204" pitchFamily="34" charset="0"/>
                <a:cs typeface="Arial" panose="020B0604020202020204" pitchFamily="34" charset="0"/>
              </a:rPr>
              <a:t>Preferred Equity</a:t>
            </a:r>
            <a:r>
              <a:rPr lang="en-US" sz="1300" dirty="0">
                <a:solidFill>
                  <a:srgbClr val="404040"/>
                </a:solidFill>
                <a:latin typeface="Arial" panose="020B0604020202020204" pitchFamily="34" charset="0"/>
                <a:cs typeface="Arial" panose="020B0604020202020204" pitchFamily="34" charset="0"/>
              </a:rPr>
              <a:t>: Senior to common equity and subordinate to debt investments. Often structured with debt-like features including a coupon and term.</a:t>
            </a:r>
          </a:p>
          <a:p>
            <a:pPr marL="628650" lvl="1" indent="-171450">
              <a:spcAft>
                <a:spcPts val="600"/>
              </a:spcAft>
              <a:buFont typeface="Arial" panose="020B0604020202020204" pitchFamily="34" charset="0"/>
              <a:buChar char="•"/>
            </a:pPr>
            <a:endParaRPr lang="en-US" sz="1300" b="1" dirty="0">
              <a:solidFill>
                <a:srgbClr val="404040"/>
              </a:solidFill>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endParaRPr lang="en-US" sz="1300" b="1" dirty="0">
              <a:solidFill>
                <a:srgbClr val="404040"/>
              </a:solidFill>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endParaRPr lang="en-US" sz="13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080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02920" y="1371600"/>
            <a:ext cx="8089493" cy="4614231"/>
            <a:chOff x="644019" y="1728216"/>
            <a:chExt cx="8089493" cy="4614231"/>
          </a:xfrm>
        </p:grpSpPr>
        <p:sp>
          <p:nvSpPr>
            <p:cNvPr id="9" name="TextBox 8"/>
            <p:cNvSpPr txBox="1"/>
            <p:nvPr/>
          </p:nvSpPr>
          <p:spPr>
            <a:xfrm>
              <a:off x="650749" y="1728216"/>
              <a:ext cx="3288607" cy="4614231"/>
            </a:xfrm>
            <a:prstGeom prst="rect">
              <a:avLst/>
            </a:prstGeom>
            <a:solidFill>
              <a:schemeClr val="bg1"/>
            </a:solidFill>
            <a:effectLst>
              <a:outerShdw blurRad="177800" sx="104000" sy="104000" algn="ctr" rotWithShape="0">
                <a:prstClr val="black">
                  <a:alpha val="20000"/>
                </a:prstClr>
              </a:outerShdw>
            </a:effectLst>
          </p:spPr>
          <p:txBody>
            <a:bodyPr wrap="square" tIns="685800" bIns="91440" numCol="1" rtlCol="0">
              <a:no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Georgia" charset="0"/>
                <a:cs typeface="Arial" panose="020B0604020202020204" pitchFamily="34" charset="0"/>
              </a:endParaRPr>
            </a:p>
          </p:txBody>
        </p:sp>
        <p:sp>
          <p:nvSpPr>
            <p:cNvPr id="21" name="Rectangle 20"/>
            <p:cNvSpPr/>
            <p:nvPr/>
          </p:nvSpPr>
          <p:spPr>
            <a:xfrm>
              <a:off x="644019" y="1728216"/>
              <a:ext cx="3302066" cy="888551"/>
            </a:xfrm>
            <a:prstGeom prst="rect">
              <a:avLst/>
            </a:prstGeom>
            <a:gradFill flip="none" rotWithShape="1">
              <a:gsLst>
                <a:gs pos="0">
                  <a:srgbClr val="1E4B88"/>
                </a:gs>
                <a:gs pos="90000">
                  <a:srgbClr val="1E4B88">
                    <a:alpha val="8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defTabSz="914400" eaLnBrk="0" fontAlgn="base" hangingPunct="0">
                <a:spcBef>
                  <a:spcPct val="0"/>
                </a:spcBef>
                <a:spcAft>
                  <a:spcPct val="0"/>
                </a:spcAft>
                <a:defRPr/>
              </a:pPr>
              <a:r>
                <a:rPr lang="en-US" sz="1200" b="1" dirty="0">
                  <a:solidFill>
                    <a:prstClr val="white"/>
                  </a:solidFill>
                  <a:latin typeface="Arial" panose="020B0604020202020204" pitchFamily="34" charset="0"/>
                  <a:ea typeface="Georgia" charset="0"/>
                  <a:cs typeface="Arial" panose="020B0604020202020204" pitchFamily="34" charset="0"/>
                </a:rPr>
                <a:t>Albertsons Companies Inc.</a:t>
              </a:r>
            </a:p>
            <a:p>
              <a:pPr lvl="0" algn="ctr" defTabSz="914400" eaLnBrk="0" fontAlgn="base" hangingPunct="0">
                <a:spcBef>
                  <a:spcPct val="0"/>
                </a:spcBef>
                <a:spcAft>
                  <a:spcPct val="0"/>
                </a:spcAft>
                <a:defRPr/>
              </a:pPr>
              <a:r>
                <a:rPr lang="en-US" sz="1200" b="1" dirty="0">
                  <a:solidFill>
                    <a:prstClr val="white"/>
                  </a:solidFill>
                  <a:latin typeface="Arial" panose="020B0604020202020204" pitchFamily="34" charset="0"/>
                  <a:ea typeface="Georgia" charset="0"/>
                  <a:cs typeface="Arial" panose="020B0604020202020204" pitchFamily="34" charset="0"/>
                </a:rPr>
                <a:t>Distribution Facilities</a:t>
              </a:r>
              <a:br>
                <a:rPr lang="en-US" sz="1050" dirty="0">
                  <a:solidFill>
                    <a:prstClr val="white"/>
                  </a:solidFill>
                  <a:latin typeface="Arial" panose="020B0604020202020204" pitchFamily="34" charset="0"/>
                  <a:ea typeface="Georgia" charset="0"/>
                  <a:cs typeface="Arial" panose="020B0604020202020204" pitchFamily="34" charset="0"/>
                </a:rPr>
              </a:br>
              <a:endParaRPr lang="en-US" sz="1050" dirty="0">
                <a:solidFill>
                  <a:prstClr val="white"/>
                </a:solidFill>
                <a:latin typeface="Arial" panose="020B0604020202020204" pitchFamily="34" charset="0"/>
                <a:ea typeface="Georgia" charset="0"/>
                <a:cs typeface="Arial" panose="020B0604020202020204" pitchFamily="34" charset="0"/>
              </a:endParaRPr>
            </a:p>
          </p:txBody>
        </p:sp>
        <p:sp>
          <p:nvSpPr>
            <p:cNvPr id="15" name="TextBox 14">
              <a:extLst>
                <a:ext uri="{FF2B5EF4-FFF2-40B4-BE49-F238E27FC236}">
                  <a16:creationId xmlns:a16="http://schemas.microsoft.com/office/drawing/2014/main" id="{4E47922B-D705-D34D-8B5B-496D1F100839}"/>
                </a:ext>
              </a:extLst>
            </p:cNvPr>
            <p:cNvSpPr txBox="1"/>
            <p:nvPr/>
          </p:nvSpPr>
          <p:spPr>
            <a:xfrm>
              <a:off x="4134781" y="4060550"/>
              <a:ext cx="4598731" cy="2281897"/>
            </a:xfrm>
            <a:prstGeom prst="rect">
              <a:avLst/>
            </a:prstGeom>
            <a:solidFill>
              <a:schemeClr val="bg1"/>
            </a:solidFill>
            <a:effectLst>
              <a:outerShdw blurRad="177800" sx="104000" sy="104000" algn="ctr" rotWithShape="0">
                <a:prstClr val="black">
                  <a:alpha val="20000"/>
                </a:prstClr>
              </a:outerShdw>
            </a:effectLst>
          </p:spPr>
          <p:txBody>
            <a:bodyPr wrap="square" tIns="640080" bIns="91440" numCol="1" rtlCol="0">
              <a:noAutofit/>
            </a:bodyPr>
            <a:lstStyle/>
            <a:p>
              <a:pPr marL="120650" marR="0" lvl="0" indent="-120650" algn="l" defTabSz="914400" rtl="0" eaLnBrk="0" fontAlgn="base" latinLnBrk="0" hangingPunct="0">
                <a:lnSpc>
                  <a:spcPct val="100000"/>
                </a:lnSpc>
                <a:spcBef>
                  <a:spcPts val="0"/>
                </a:spcBef>
                <a:spcAft>
                  <a:spcPts val="300"/>
                </a:spcAft>
                <a:buClr>
                  <a:prstClr val="white">
                    <a:lumMod val="50000"/>
                  </a:prstClr>
                </a:buClr>
                <a:buSzPct val="85000"/>
                <a:buFont typeface="Arial" charset="0"/>
                <a:buChar char="•"/>
                <a:tabLst/>
                <a:defRPr/>
              </a:pPr>
              <a:endParaRPr kumimoji="0" lang="en-US"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6" name="TextBox 15">
              <a:extLst>
                <a:ext uri="{FF2B5EF4-FFF2-40B4-BE49-F238E27FC236}">
                  <a16:creationId xmlns:a16="http://schemas.microsoft.com/office/drawing/2014/main" id="{758E16A7-5916-0C48-9360-48222A1774EE}"/>
                </a:ext>
              </a:extLst>
            </p:cNvPr>
            <p:cNvSpPr txBox="1"/>
            <p:nvPr/>
          </p:nvSpPr>
          <p:spPr>
            <a:xfrm>
              <a:off x="4134782" y="3987812"/>
              <a:ext cx="4598730" cy="524526"/>
            </a:xfrm>
            <a:prstGeom prst="rect">
              <a:avLst/>
            </a:prstGeom>
            <a:gradFill>
              <a:gsLst>
                <a:gs pos="0">
                  <a:srgbClr val="1E4B88"/>
                </a:gs>
                <a:gs pos="90000">
                  <a:srgbClr val="1E4B88">
                    <a:alpha val="84000"/>
                  </a:srgbClr>
                </a:gs>
              </a:gsLst>
              <a:lin ang="5400000" scaled="1"/>
            </a:gradFill>
            <a:effectLst/>
          </p:spPr>
          <p:txBody>
            <a:bodyPr wrap="square" tIns="91440" bIns="91440" numCol="1"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all" spc="0" normalizeH="0" baseline="0" noProof="0" dirty="0">
                  <a:ln>
                    <a:noFill/>
                  </a:ln>
                  <a:solidFill>
                    <a:prstClr val="white"/>
                  </a:solidFill>
                  <a:effectLst/>
                  <a:uLnTx/>
                  <a:uFillTx/>
                  <a:latin typeface="Arial" panose="020B0604020202020204" pitchFamily="34" charset="0"/>
                  <a:ea typeface="Georgia" charset="0"/>
                  <a:cs typeface="Arial" panose="020B0604020202020204" pitchFamily="34" charset="0"/>
                </a:rPr>
                <a:t>INVESTMENT HIGHLIGHTS</a:t>
              </a:r>
            </a:p>
          </p:txBody>
        </p:sp>
        <p:sp>
          <p:nvSpPr>
            <p:cNvPr id="5" name="TextBox 4"/>
            <p:cNvSpPr txBox="1"/>
            <p:nvPr/>
          </p:nvSpPr>
          <p:spPr>
            <a:xfrm>
              <a:off x="4308563" y="4417714"/>
              <a:ext cx="4250214" cy="1892826"/>
            </a:xfrm>
            <a:prstGeom prst="rect">
              <a:avLst/>
            </a:prstGeom>
            <a:noFill/>
          </p:spPr>
          <p:txBody>
            <a:bodyPr wrap="square" numCol="1" rtlCol="0">
              <a:spAutoFit/>
            </a:bodyPr>
            <a:lstStyle/>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chemeClr val="tx1">
                    <a:lumMod val="65000"/>
                    <a:lumOff val="35000"/>
                  </a:schemeClr>
                </a:solidFill>
                <a:effectLst/>
                <a:uLnTx/>
                <a:uFillTx/>
                <a:latin typeface="Arial"/>
              </a:endParaRPr>
            </a:p>
            <a:p>
              <a:pPr marL="171450" indent="-171450">
                <a:buFont typeface="Arial" panose="020B0604020202020204" pitchFamily="34" charset="0"/>
                <a:buChar char="•"/>
                <a:defRPr/>
              </a:pPr>
              <a:r>
                <a:rPr kumimoji="0" lang="en-US" sz="900" b="1" i="0" u="none" strike="noStrike" kern="1200" cap="none" spc="0" normalizeH="0" baseline="0" noProof="0" dirty="0">
                  <a:ln>
                    <a:noFill/>
                  </a:ln>
                  <a:solidFill>
                    <a:schemeClr val="tx1">
                      <a:lumMod val="65000"/>
                      <a:lumOff val="35000"/>
                    </a:schemeClr>
                  </a:solidFill>
                  <a:effectLst/>
                  <a:uLnTx/>
                  <a:uFillTx/>
                  <a:latin typeface="Arial"/>
                </a:rPr>
                <a:t>Industry Leading</a:t>
              </a:r>
              <a:r>
                <a:rPr lang="en-US" sz="900" b="1" dirty="0">
                  <a:solidFill>
                    <a:schemeClr val="tx1">
                      <a:lumMod val="65000"/>
                      <a:lumOff val="35000"/>
                    </a:schemeClr>
                  </a:solidFill>
                  <a:latin typeface="Arial"/>
                </a:rPr>
                <a:t> Tenancy </a:t>
              </a:r>
              <a:r>
                <a:rPr lang="en-US" sz="900" dirty="0">
                  <a:solidFill>
                    <a:schemeClr val="tx1">
                      <a:lumMod val="65000"/>
                      <a:lumOff val="35000"/>
                    </a:schemeClr>
                  </a:solidFill>
                  <a:latin typeface="Arial"/>
                </a:rPr>
                <a:t>–100% leased to a subsidiary of Albertsons Companies Inc. (“Albertsons”), with a parent guaranty from the third largest supermarket chain in North America with $62.5 billion in sales and other revenue</a:t>
              </a:r>
              <a:r>
                <a:rPr lang="en-US" sz="900" baseline="30000" dirty="0">
                  <a:solidFill>
                    <a:schemeClr val="tx1">
                      <a:lumMod val="65000"/>
                      <a:lumOff val="35000"/>
                    </a:schemeClr>
                  </a:solidFill>
                  <a:latin typeface="Arial"/>
                </a:rPr>
                <a:t>2</a:t>
              </a:r>
              <a:r>
                <a:rPr lang="en-US" sz="900" dirty="0">
                  <a:solidFill>
                    <a:schemeClr val="tx1">
                      <a:lumMod val="65000"/>
                      <a:lumOff val="35000"/>
                    </a:schemeClr>
                  </a:solidFill>
                  <a:latin typeface="Arial"/>
                </a:rPr>
                <a:t>.</a:t>
              </a:r>
            </a:p>
            <a:p>
              <a:pPr marL="171450" indent="-171450" eaLnBrk="1" hangingPunct="1">
                <a:spcBef>
                  <a:spcPts val="0"/>
                </a:spcBef>
                <a:spcAft>
                  <a:spcPts val="0"/>
                </a:spcAft>
                <a:buFont typeface="Arial" panose="020B0604020202020204" pitchFamily="34" charset="0"/>
                <a:buChar char="•"/>
                <a:defRPr/>
              </a:pPr>
              <a:endParaRPr kumimoji="0" lang="en-US" sz="900" b="0" i="0" u="none" strike="noStrike" kern="1200" cap="none" spc="0" normalizeH="0" baseline="0" noProof="0" dirty="0">
                <a:ln>
                  <a:noFill/>
                </a:ln>
                <a:solidFill>
                  <a:schemeClr val="tx1">
                    <a:lumMod val="65000"/>
                    <a:lumOff val="35000"/>
                  </a:schemeClr>
                </a:solidFill>
                <a:effectLst/>
                <a:uLnTx/>
                <a:uFillTx/>
                <a:latin typeface="Arial"/>
              </a:endParaRPr>
            </a:p>
            <a:p>
              <a:pPr marL="171450" lvl="0" indent="-171450" eaLnBrk="1" hangingPunct="1">
                <a:spcBef>
                  <a:spcPts val="0"/>
                </a:spcBef>
                <a:spcAft>
                  <a:spcPts val="0"/>
                </a:spcAft>
                <a:buFont typeface="Arial" panose="020B0604020202020204" pitchFamily="34" charset="0"/>
                <a:buChar char="•"/>
                <a:defRPr/>
              </a:pPr>
              <a:r>
                <a:rPr lang="en-US" sz="900" b="1" dirty="0">
                  <a:solidFill>
                    <a:schemeClr val="tx1">
                      <a:lumMod val="65000"/>
                      <a:lumOff val="35000"/>
                    </a:schemeClr>
                  </a:solidFill>
                  <a:latin typeface="Arial"/>
                </a:rPr>
                <a:t>Returns </a:t>
              </a:r>
              <a:r>
                <a:rPr lang="en-US" sz="900" dirty="0">
                  <a:solidFill>
                    <a:schemeClr val="tx1">
                      <a:lumMod val="65000"/>
                      <a:lumOff val="35000"/>
                    </a:schemeClr>
                  </a:solidFill>
                  <a:latin typeface="Arial"/>
                </a:rPr>
                <a:t>– Favorable risk adjusted return given basis in assets.</a:t>
              </a:r>
            </a:p>
            <a:p>
              <a:pPr marL="171450" lvl="0" indent="-171450" eaLnBrk="1" hangingPunct="1">
                <a:spcBef>
                  <a:spcPts val="0"/>
                </a:spcBef>
                <a:spcAft>
                  <a:spcPts val="0"/>
                </a:spcAft>
                <a:buFont typeface="Arial" panose="020B0604020202020204" pitchFamily="34" charset="0"/>
                <a:buChar char="•"/>
                <a:defRPr/>
              </a:pPr>
              <a:endParaRPr lang="en-US" sz="900" b="1" dirty="0">
                <a:solidFill>
                  <a:schemeClr val="tx1">
                    <a:lumMod val="65000"/>
                    <a:lumOff val="35000"/>
                  </a:schemeClr>
                </a:solidFill>
                <a:latin typeface="Arial"/>
              </a:endParaRPr>
            </a:p>
            <a:p>
              <a:pPr marL="171450" lvl="0" indent="-171450" eaLnBrk="1" hangingPunct="1">
                <a:spcBef>
                  <a:spcPts val="0"/>
                </a:spcBef>
                <a:spcAft>
                  <a:spcPts val="0"/>
                </a:spcAft>
                <a:buFont typeface="Arial" panose="020B0604020202020204" pitchFamily="34" charset="0"/>
                <a:buChar char="•"/>
                <a:defRPr/>
              </a:pPr>
              <a:r>
                <a:rPr lang="en-US" sz="900" b="1" dirty="0">
                  <a:solidFill>
                    <a:schemeClr val="tx1">
                      <a:lumMod val="65000"/>
                      <a:lumOff val="35000"/>
                    </a:schemeClr>
                  </a:solidFill>
                  <a:latin typeface="Arial"/>
                </a:rPr>
                <a:t>Long-Term Leases </a:t>
              </a:r>
              <a:r>
                <a:rPr lang="en-US" sz="900" dirty="0">
                  <a:solidFill>
                    <a:schemeClr val="tx1">
                      <a:lumMod val="65000"/>
                      <a:lumOff val="35000"/>
                    </a:schemeClr>
                  </a:solidFill>
                  <a:latin typeface="Arial"/>
                </a:rPr>
                <a:t>– New 20-year net leases with annual rent escalations. </a:t>
              </a:r>
            </a:p>
            <a:p>
              <a:pPr marL="171450" lvl="0" indent="-171450" eaLnBrk="1" hangingPunct="1">
                <a:spcBef>
                  <a:spcPts val="0"/>
                </a:spcBef>
                <a:spcAft>
                  <a:spcPts val="0"/>
                </a:spcAft>
                <a:buFont typeface="Arial" panose="020B0604020202020204" pitchFamily="34" charset="0"/>
                <a:buChar char="•"/>
                <a:defRPr/>
              </a:pPr>
              <a:endParaRPr lang="en-US" sz="900" dirty="0">
                <a:solidFill>
                  <a:schemeClr val="tx1">
                    <a:lumMod val="65000"/>
                    <a:lumOff val="35000"/>
                  </a:schemeClr>
                </a:solidFill>
                <a:latin typeface="Arial"/>
              </a:endParaRPr>
            </a:p>
            <a:p>
              <a:pPr marL="171450" indent="-171450">
                <a:buFont typeface="Arial" panose="020B0604020202020204" pitchFamily="34" charset="0"/>
                <a:buChar char="•"/>
              </a:pPr>
              <a:r>
                <a:rPr lang="en-US" sz="900" b="1" dirty="0">
                  <a:solidFill>
                    <a:schemeClr val="tx1">
                      <a:lumMod val="65000"/>
                      <a:lumOff val="35000"/>
                    </a:schemeClr>
                  </a:solidFill>
                  <a:latin typeface="Arial"/>
                </a:rPr>
                <a:t>Experienced Sponsor </a:t>
              </a:r>
              <a:r>
                <a:rPr lang="en-US" sz="900" dirty="0">
                  <a:solidFill>
                    <a:schemeClr val="tx1">
                      <a:lumMod val="65000"/>
                      <a:lumOff val="35000"/>
                    </a:schemeClr>
                  </a:solidFill>
                  <a:latin typeface="Arial"/>
                </a:rPr>
                <a:t>– U.S. Realty Advisors, the owner of the Properties, specializes in net lease real estate investments with over $2.3 billion under management</a:t>
              </a:r>
              <a:r>
                <a:rPr lang="en-US" sz="850" dirty="0">
                  <a:solidFill>
                    <a:schemeClr val="tx1">
                      <a:lumMod val="65000"/>
                      <a:lumOff val="35000"/>
                    </a:schemeClr>
                  </a:solidFill>
                </a:rPr>
                <a:t>.</a:t>
              </a:r>
              <a:endParaRPr lang="en-US" sz="850" dirty="0">
                <a:solidFill>
                  <a:schemeClr val="tx1">
                    <a:lumMod val="65000"/>
                    <a:lumOff val="35000"/>
                  </a:schemeClr>
                </a:solidFill>
                <a:latin typeface="Arial"/>
              </a:endParaRPr>
            </a:p>
          </p:txBody>
        </p:sp>
        <p:sp>
          <p:nvSpPr>
            <p:cNvPr id="3" name="TextBox 2"/>
            <p:cNvSpPr txBox="1"/>
            <p:nvPr/>
          </p:nvSpPr>
          <p:spPr>
            <a:xfrm>
              <a:off x="650748" y="2623143"/>
              <a:ext cx="1628641" cy="246221"/>
            </a:xfrm>
            <a:prstGeom prst="rect">
              <a:avLst/>
            </a:prstGeom>
            <a:solidFill>
              <a:srgbClr val="5497BC">
                <a:alpha val="70000"/>
              </a:srgbClr>
            </a:solidFill>
          </p:spPr>
          <p:txBody>
            <a:bodyPr wrap="square" numCol="1" rtlCol="0">
              <a:spAutoFit/>
            </a:bodyPr>
            <a:lstStyle/>
            <a:p>
              <a:pPr algn="ctr"/>
              <a:r>
                <a:rPr lang="en-US" sz="1000" b="1" dirty="0">
                  <a:solidFill>
                    <a:schemeClr val="bg1"/>
                  </a:solidFill>
                </a:rPr>
                <a:t>Melrose Park, IL</a:t>
              </a:r>
            </a:p>
          </p:txBody>
        </p:sp>
        <p:sp>
          <p:nvSpPr>
            <p:cNvPr id="18" name="TextBox 17"/>
            <p:cNvSpPr txBox="1"/>
            <p:nvPr/>
          </p:nvSpPr>
          <p:spPr>
            <a:xfrm>
              <a:off x="2309550" y="2623221"/>
              <a:ext cx="1636535" cy="246221"/>
            </a:xfrm>
            <a:prstGeom prst="rect">
              <a:avLst/>
            </a:prstGeom>
            <a:solidFill>
              <a:srgbClr val="5497BC">
                <a:alpha val="70000"/>
              </a:srgbClr>
            </a:solidFill>
          </p:spPr>
          <p:txBody>
            <a:bodyPr wrap="square" numCol="1" rtlCol="0">
              <a:spAutoFit/>
            </a:bodyPr>
            <a:lstStyle/>
            <a:p>
              <a:pPr algn="ctr"/>
              <a:r>
                <a:rPr lang="en-US" sz="1000" b="1" dirty="0">
                  <a:solidFill>
                    <a:schemeClr val="bg1"/>
                  </a:solidFill>
                </a:rPr>
                <a:t>Denver, PA</a:t>
              </a:r>
            </a:p>
          </p:txBody>
        </p:sp>
        <p:sp>
          <p:nvSpPr>
            <p:cNvPr id="6" name="TextBox 5"/>
            <p:cNvSpPr txBox="1"/>
            <p:nvPr/>
          </p:nvSpPr>
          <p:spPr>
            <a:xfrm>
              <a:off x="650749" y="3061104"/>
              <a:ext cx="1655064" cy="2977738"/>
            </a:xfrm>
            <a:prstGeom prst="rect">
              <a:avLst/>
            </a:prstGeom>
            <a:noFill/>
          </p:spPr>
          <p:txBody>
            <a:bodyPr wrap="square" numCol="1" rtlCol="0">
              <a:spAutoFit/>
            </a:bodyPr>
            <a:lstStyle/>
            <a:p>
              <a:pPr lvl="0" algn="ctr">
                <a:spcAft>
                  <a:spcPts val="100"/>
                </a:spcAft>
                <a:defRPr/>
              </a:pPr>
              <a:r>
                <a:rPr lang="en-US" sz="850" b="1" dirty="0">
                  <a:solidFill>
                    <a:schemeClr val="tx1">
                      <a:lumMod val="65000"/>
                      <a:lumOff val="35000"/>
                    </a:schemeClr>
                  </a:solidFill>
                  <a:latin typeface="Arial" charset="0"/>
                  <a:ea typeface="Arial" charset="0"/>
                  <a:cs typeface="Arial" charset="0"/>
                </a:rPr>
                <a:t>PROPERTY TYPE</a:t>
              </a:r>
            </a:p>
            <a:p>
              <a:pPr lvl="0" algn="ctr">
                <a:spcAft>
                  <a:spcPts val="100"/>
                </a:spcAft>
                <a:defRPr/>
              </a:pPr>
              <a:r>
                <a:rPr lang="en-US" sz="850" dirty="0">
                  <a:solidFill>
                    <a:schemeClr val="tx1">
                      <a:lumMod val="65000"/>
                      <a:lumOff val="35000"/>
                    </a:schemeClr>
                  </a:solidFill>
                  <a:latin typeface="Arial" charset="0"/>
                  <a:ea typeface="Arial" charset="0"/>
                  <a:cs typeface="Arial" charset="0"/>
                </a:rPr>
                <a:t>Industrial </a:t>
              </a:r>
            </a:p>
            <a:p>
              <a:pPr lvl="0" algn="ctr">
                <a:spcAft>
                  <a:spcPts val="100"/>
                </a:spcAft>
                <a:defRPr/>
              </a:pPr>
              <a:r>
                <a:rPr lang="en-US" sz="850" dirty="0">
                  <a:solidFill>
                    <a:schemeClr val="tx1">
                      <a:lumMod val="65000"/>
                      <a:lumOff val="35000"/>
                    </a:schemeClr>
                  </a:solidFill>
                  <a:latin typeface="Arial" charset="0"/>
                  <a:ea typeface="Arial" charset="0"/>
                  <a:cs typeface="Arial" charset="0"/>
                </a:rPr>
                <a:t>(Freezer, Cooler, Dry Storage)</a:t>
              </a:r>
            </a:p>
            <a:p>
              <a:pPr lvl="0" algn="ctr">
                <a:spcAft>
                  <a:spcPts val="100"/>
                </a:spcAft>
                <a:defRPr/>
              </a:pPr>
              <a:endParaRPr lang="en-US" sz="900" dirty="0">
                <a:solidFill>
                  <a:schemeClr val="tx1">
                    <a:lumMod val="65000"/>
                    <a:lumOff val="35000"/>
                  </a:schemeClr>
                </a:solidFill>
                <a:latin typeface="Arial" charset="0"/>
                <a:ea typeface="Arial" charset="0"/>
                <a:cs typeface="Arial" charset="0"/>
              </a:endParaRPr>
            </a:p>
            <a:p>
              <a:pPr algn="ctr">
                <a:spcAft>
                  <a:spcPts val="100"/>
                </a:spcAft>
                <a:defRPr/>
              </a:pPr>
              <a:r>
                <a:rPr lang="en-US" sz="850" b="1" dirty="0">
                  <a:solidFill>
                    <a:schemeClr val="tx1">
                      <a:lumMod val="65000"/>
                      <a:lumOff val="35000"/>
                    </a:schemeClr>
                  </a:solidFill>
                  <a:latin typeface="Arial" charset="0"/>
                  <a:ea typeface="Arial" charset="0"/>
                  <a:cs typeface="Arial" charset="0"/>
                </a:rPr>
                <a:t>SIZE</a:t>
              </a:r>
            </a:p>
            <a:p>
              <a:pPr lvl="0" algn="ctr">
                <a:spcAft>
                  <a:spcPts val="100"/>
                </a:spcAft>
                <a:defRPr/>
              </a:pPr>
              <a:r>
                <a:rPr lang="en-US" sz="850" dirty="0">
                  <a:solidFill>
                    <a:schemeClr val="tx1">
                      <a:lumMod val="65000"/>
                      <a:lumOff val="35000"/>
                    </a:schemeClr>
                  </a:solidFill>
                  <a:latin typeface="Arial" charset="0"/>
                  <a:ea typeface="Arial" charset="0"/>
                  <a:cs typeface="Arial" charset="0"/>
                </a:rPr>
                <a:t>1,561,613 SF</a:t>
              </a:r>
            </a:p>
            <a:p>
              <a:pPr algn="ctr">
                <a:spcAft>
                  <a:spcPts val="100"/>
                </a:spcAft>
                <a:defRPr/>
              </a:pPr>
              <a:endParaRPr lang="en-US" sz="900" b="1" dirty="0">
                <a:solidFill>
                  <a:schemeClr val="tx1">
                    <a:lumMod val="65000"/>
                    <a:lumOff val="35000"/>
                  </a:schemeClr>
                </a:solidFill>
                <a:latin typeface="Arial" charset="0"/>
                <a:ea typeface="Arial" charset="0"/>
                <a:cs typeface="Arial" charset="0"/>
              </a:endParaRPr>
            </a:p>
            <a:p>
              <a:pPr algn="ctr">
                <a:spcAft>
                  <a:spcPts val="100"/>
                </a:spcAft>
                <a:defRPr/>
              </a:pPr>
              <a:r>
                <a:rPr lang="en-US" sz="850" b="1" dirty="0">
                  <a:solidFill>
                    <a:schemeClr val="tx1">
                      <a:lumMod val="65000"/>
                      <a:lumOff val="35000"/>
                    </a:schemeClr>
                  </a:solidFill>
                  <a:latin typeface="Arial" charset="0"/>
                  <a:ea typeface="Arial" charset="0"/>
                  <a:cs typeface="Arial" charset="0"/>
                </a:rPr>
                <a:t>INVESTMENT TYPE</a:t>
              </a:r>
            </a:p>
            <a:p>
              <a:pPr lvl="0" algn="ctr">
                <a:spcAft>
                  <a:spcPts val="100"/>
                </a:spcAft>
                <a:defRPr/>
              </a:pPr>
              <a:r>
                <a:rPr lang="en-US" sz="850" dirty="0">
                  <a:solidFill>
                    <a:schemeClr val="tx1">
                      <a:lumMod val="65000"/>
                      <a:lumOff val="35000"/>
                    </a:schemeClr>
                  </a:solidFill>
                  <a:latin typeface="Arial" charset="0"/>
                  <a:ea typeface="Arial" charset="0"/>
                  <a:cs typeface="Arial" charset="0"/>
                </a:rPr>
                <a:t>Mezzanine Loan</a:t>
              </a:r>
            </a:p>
            <a:p>
              <a:pPr lvl="0" algn="ctr">
                <a:spcAft>
                  <a:spcPts val="100"/>
                </a:spcAft>
                <a:defRPr/>
              </a:pPr>
              <a:endParaRPr lang="en-US" sz="900" b="1" dirty="0">
                <a:solidFill>
                  <a:schemeClr val="tx1">
                    <a:lumMod val="65000"/>
                    <a:lumOff val="35000"/>
                  </a:schemeClr>
                </a:solidFill>
                <a:latin typeface="Arial" charset="0"/>
                <a:ea typeface="Arial" charset="0"/>
                <a:cs typeface="Arial" charset="0"/>
              </a:endParaRPr>
            </a:p>
            <a:p>
              <a:pPr lvl="0" algn="ctr">
                <a:spcAft>
                  <a:spcPts val="100"/>
                </a:spcAft>
                <a:defRPr/>
              </a:pPr>
              <a:r>
                <a:rPr lang="en-US" sz="850" b="1" dirty="0">
                  <a:solidFill>
                    <a:schemeClr val="tx1">
                      <a:lumMod val="65000"/>
                      <a:lumOff val="35000"/>
                    </a:schemeClr>
                  </a:solidFill>
                  <a:latin typeface="Arial" charset="0"/>
                  <a:ea typeface="Arial" charset="0"/>
                  <a:cs typeface="Arial" charset="0"/>
                </a:rPr>
                <a:t>INVESTMENT AMOUNT</a:t>
              </a:r>
            </a:p>
            <a:p>
              <a:pPr lvl="0" algn="ctr">
                <a:spcAft>
                  <a:spcPts val="100"/>
                </a:spcAft>
                <a:defRPr/>
              </a:pPr>
              <a:r>
                <a:rPr lang="en-US" sz="850" dirty="0">
                  <a:solidFill>
                    <a:schemeClr val="tx1">
                      <a:lumMod val="65000"/>
                      <a:lumOff val="35000"/>
                    </a:schemeClr>
                  </a:solidFill>
                  <a:latin typeface="Arial" charset="0"/>
                  <a:ea typeface="Arial" charset="0"/>
                  <a:cs typeface="Arial" charset="0"/>
                </a:rPr>
                <a:t>$12.6 Million</a:t>
              </a:r>
            </a:p>
            <a:p>
              <a:pPr lvl="0" algn="ctr">
                <a:spcAft>
                  <a:spcPts val="100"/>
                </a:spcAft>
                <a:defRPr/>
              </a:pPr>
              <a:endParaRPr lang="en-US" sz="900" dirty="0">
                <a:solidFill>
                  <a:schemeClr val="tx1">
                    <a:lumMod val="65000"/>
                    <a:lumOff val="35000"/>
                  </a:schemeClr>
                </a:solidFill>
                <a:latin typeface="Arial" charset="0"/>
                <a:ea typeface="Arial" charset="0"/>
                <a:cs typeface="Arial" charset="0"/>
              </a:endParaRPr>
            </a:p>
            <a:p>
              <a:pPr lvl="0" algn="ctr">
                <a:spcAft>
                  <a:spcPts val="100"/>
                </a:spcAft>
                <a:defRPr/>
              </a:pPr>
              <a:r>
                <a:rPr lang="en-US" sz="850" b="1" dirty="0">
                  <a:solidFill>
                    <a:schemeClr val="tx1">
                      <a:lumMod val="65000"/>
                      <a:lumOff val="35000"/>
                    </a:schemeClr>
                  </a:solidFill>
                  <a:latin typeface="Arial" charset="0"/>
                  <a:ea typeface="Arial" charset="0"/>
                  <a:cs typeface="Arial" charset="0"/>
                </a:rPr>
                <a:t>INTEREST RATE</a:t>
              </a:r>
            </a:p>
            <a:p>
              <a:pPr lvl="0" algn="ctr">
                <a:spcAft>
                  <a:spcPts val="100"/>
                </a:spcAft>
                <a:defRPr/>
              </a:pPr>
              <a:r>
                <a:rPr lang="en-US" sz="850" dirty="0">
                  <a:solidFill>
                    <a:schemeClr val="tx1">
                      <a:lumMod val="65000"/>
                      <a:lumOff val="35000"/>
                    </a:schemeClr>
                  </a:solidFill>
                  <a:latin typeface="Arial" charset="0"/>
                  <a:ea typeface="Arial" charset="0"/>
                  <a:cs typeface="Arial" charset="0"/>
                </a:rPr>
                <a:t>7.75% - 8.74% </a:t>
              </a:r>
            </a:p>
            <a:p>
              <a:pPr lvl="0" algn="ctr">
                <a:spcAft>
                  <a:spcPts val="100"/>
                </a:spcAft>
                <a:defRPr/>
              </a:pPr>
              <a:r>
                <a:rPr lang="en-US" sz="850" dirty="0">
                  <a:solidFill>
                    <a:schemeClr val="tx1">
                      <a:lumMod val="65000"/>
                      <a:lumOff val="35000"/>
                    </a:schemeClr>
                  </a:solidFill>
                  <a:latin typeface="Arial" charset="0"/>
                  <a:ea typeface="Arial" charset="0"/>
                  <a:cs typeface="Arial" charset="0"/>
                </a:rPr>
                <a:t>(Range from 2019-2028</a:t>
              </a:r>
              <a:r>
                <a:rPr lang="en-US" sz="850" baseline="30000" dirty="0">
                  <a:solidFill>
                    <a:schemeClr val="tx1">
                      <a:lumMod val="65000"/>
                      <a:lumOff val="35000"/>
                    </a:schemeClr>
                  </a:solidFill>
                  <a:latin typeface="Arial" charset="0"/>
                  <a:ea typeface="Arial" charset="0"/>
                  <a:cs typeface="Arial" charset="0"/>
                </a:rPr>
                <a:t>1</a:t>
              </a:r>
              <a:r>
                <a:rPr lang="en-US" sz="850" dirty="0">
                  <a:solidFill>
                    <a:schemeClr val="tx1">
                      <a:lumMod val="65000"/>
                      <a:lumOff val="35000"/>
                    </a:schemeClr>
                  </a:solidFill>
                  <a:latin typeface="Arial" charset="0"/>
                  <a:ea typeface="Arial" charset="0"/>
                  <a:cs typeface="Arial" charset="0"/>
                </a:rPr>
                <a:t>, increasing by 11 bps per year)</a:t>
              </a:r>
            </a:p>
            <a:p>
              <a:pPr lvl="0" algn="ctr">
                <a:spcAft>
                  <a:spcPts val="100"/>
                </a:spcAft>
                <a:defRPr/>
              </a:pPr>
              <a:endParaRPr lang="en-US" sz="900" dirty="0">
                <a:solidFill>
                  <a:schemeClr val="tx1">
                    <a:lumMod val="65000"/>
                    <a:lumOff val="35000"/>
                  </a:schemeClr>
                </a:solidFill>
                <a:latin typeface="Arial" charset="0"/>
                <a:ea typeface="Arial" charset="0"/>
                <a:cs typeface="Arial" charset="0"/>
              </a:endParaRPr>
            </a:p>
            <a:p>
              <a:pPr algn="ctr">
                <a:spcAft>
                  <a:spcPts val="100"/>
                </a:spcAft>
                <a:defRPr/>
              </a:pPr>
              <a:r>
                <a:rPr lang="en-US" sz="850" b="1" dirty="0">
                  <a:solidFill>
                    <a:schemeClr val="tx1">
                      <a:lumMod val="65000"/>
                      <a:lumOff val="35000"/>
                    </a:schemeClr>
                  </a:solidFill>
                  <a:latin typeface="Arial" charset="0"/>
                  <a:ea typeface="Arial" charset="0"/>
                  <a:cs typeface="Arial" charset="0"/>
                </a:rPr>
                <a:t>LOAN-TO-VALUE</a:t>
              </a:r>
            </a:p>
            <a:p>
              <a:pPr lvl="0" algn="ctr">
                <a:spcAft>
                  <a:spcPts val="100"/>
                </a:spcAft>
                <a:defRPr/>
              </a:pPr>
              <a:r>
                <a:rPr lang="en-US" sz="850" dirty="0">
                  <a:solidFill>
                    <a:schemeClr val="tx1">
                      <a:lumMod val="65000"/>
                      <a:lumOff val="35000"/>
                    </a:schemeClr>
                  </a:solidFill>
                  <a:latin typeface="Arial" charset="0"/>
                  <a:ea typeface="Arial" charset="0"/>
                  <a:cs typeface="Arial" charset="0"/>
                </a:rPr>
                <a:t>75% of acquisition cost </a:t>
              </a:r>
              <a:endParaRPr lang="en-US" sz="850" dirty="0">
                <a:solidFill>
                  <a:schemeClr val="tx1">
                    <a:lumMod val="65000"/>
                    <a:lumOff val="35000"/>
                  </a:schemeClr>
                </a:solidFill>
              </a:endParaRPr>
            </a:p>
          </p:txBody>
        </p:sp>
        <p:sp>
          <p:nvSpPr>
            <p:cNvPr id="19" name="TextBox 18"/>
            <p:cNvSpPr txBox="1"/>
            <p:nvPr/>
          </p:nvSpPr>
          <p:spPr>
            <a:xfrm>
              <a:off x="2279390" y="3061104"/>
              <a:ext cx="1653238" cy="2957220"/>
            </a:xfrm>
            <a:prstGeom prst="rect">
              <a:avLst/>
            </a:prstGeom>
            <a:noFill/>
          </p:spPr>
          <p:txBody>
            <a:bodyPr wrap="square" numCol="1" rtlCol="0">
              <a:spAutoFit/>
            </a:bodyPr>
            <a:lstStyle/>
            <a:p>
              <a:pPr lvl="0" algn="ctr">
                <a:spcAft>
                  <a:spcPts val="100"/>
                </a:spcAft>
                <a:defRPr/>
              </a:pPr>
              <a:r>
                <a:rPr lang="en-US" sz="850" b="1" dirty="0">
                  <a:solidFill>
                    <a:schemeClr val="tx1">
                      <a:lumMod val="65000"/>
                      <a:lumOff val="35000"/>
                    </a:schemeClr>
                  </a:solidFill>
                  <a:latin typeface="Arial" charset="0"/>
                  <a:ea typeface="Arial" charset="0"/>
                  <a:cs typeface="Arial" charset="0"/>
                </a:rPr>
                <a:t>PROPERTY TYPE</a:t>
              </a:r>
            </a:p>
            <a:p>
              <a:pPr lvl="0" algn="ctr">
                <a:spcAft>
                  <a:spcPts val="100"/>
                </a:spcAft>
                <a:defRPr/>
              </a:pPr>
              <a:r>
                <a:rPr lang="en-US" sz="850" dirty="0">
                  <a:solidFill>
                    <a:schemeClr val="tx1">
                      <a:lumMod val="65000"/>
                      <a:lumOff val="35000"/>
                    </a:schemeClr>
                  </a:solidFill>
                  <a:latin typeface="Arial" charset="0"/>
                  <a:ea typeface="Arial" charset="0"/>
                  <a:cs typeface="Arial" charset="0"/>
                </a:rPr>
                <a:t>Industrial </a:t>
              </a:r>
            </a:p>
            <a:p>
              <a:pPr lvl="0" algn="ctr">
                <a:spcAft>
                  <a:spcPts val="100"/>
                </a:spcAft>
                <a:defRPr/>
              </a:pPr>
              <a:r>
                <a:rPr lang="en-US" sz="850" dirty="0">
                  <a:solidFill>
                    <a:schemeClr val="tx1">
                      <a:lumMod val="65000"/>
                      <a:lumOff val="35000"/>
                    </a:schemeClr>
                  </a:solidFill>
                  <a:latin typeface="Arial" charset="0"/>
                  <a:ea typeface="Arial" charset="0"/>
                  <a:cs typeface="Arial" charset="0"/>
                </a:rPr>
                <a:t>(Freezer, Cooler, Dry Storage)</a:t>
              </a:r>
            </a:p>
            <a:p>
              <a:pPr algn="ctr">
                <a:spcAft>
                  <a:spcPts val="100"/>
                </a:spcAft>
                <a:defRPr/>
              </a:pPr>
              <a:endParaRPr lang="en-US" sz="900" b="1" dirty="0">
                <a:solidFill>
                  <a:schemeClr val="tx1">
                    <a:lumMod val="65000"/>
                    <a:lumOff val="35000"/>
                  </a:schemeClr>
                </a:solidFill>
                <a:latin typeface="Arial" charset="0"/>
                <a:ea typeface="Arial" charset="0"/>
                <a:cs typeface="Arial" charset="0"/>
              </a:endParaRPr>
            </a:p>
            <a:p>
              <a:pPr algn="ctr">
                <a:spcAft>
                  <a:spcPts val="100"/>
                </a:spcAft>
                <a:defRPr/>
              </a:pPr>
              <a:r>
                <a:rPr lang="en-US" sz="850" b="1" dirty="0">
                  <a:solidFill>
                    <a:schemeClr val="tx1">
                      <a:lumMod val="65000"/>
                      <a:lumOff val="35000"/>
                    </a:schemeClr>
                  </a:solidFill>
                  <a:latin typeface="Arial" charset="0"/>
                  <a:ea typeface="Arial" charset="0"/>
                  <a:cs typeface="Arial" charset="0"/>
                </a:rPr>
                <a:t>SIZE</a:t>
              </a:r>
            </a:p>
            <a:p>
              <a:pPr algn="ctr">
                <a:spcAft>
                  <a:spcPts val="100"/>
                </a:spcAft>
                <a:defRPr/>
              </a:pPr>
              <a:r>
                <a:rPr lang="en-US" sz="850" dirty="0">
                  <a:solidFill>
                    <a:schemeClr val="tx1">
                      <a:lumMod val="65000"/>
                      <a:lumOff val="35000"/>
                    </a:schemeClr>
                  </a:solidFill>
                  <a:latin typeface="Arial" charset="0"/>
                  <a:ea typeface="Arial" charset="0"/>
                  <a:cs typeface="Arial" charset="0"/>
                </a:rPr>
                <a:t>1,539,407 SF</a:t>
              </a:r>
            </a:p>
            <a:p>
              <a:pPr algn="ctr">
                <a:spcAft>
                  <a:spcPts val="100"/>
                </a:spcAft>
                <a:defRPr/>
              </a:pPr>
              <a:endParaRPr lang="en-US" sz="900" b="1" dirty="0">
                <a:solidFill>
                  <a:schemeClr val="tx1">
                    <a:lumMod val="65000"/>
                    <a:lumOff val="35000"/>
                  </a:schemeClr>
                </a:solidFill>
                <a:latin typeface="Arial" charset="0"/>
                <a:ea typeface="Arial" charset="0"/>
                <a:cs typeface="Arial" charset="0"/>
              </a:endParaRPr>
            </a:p>
            <a:p>
              <a:pPr algn="ctr">
                <a:spcAft>
                  <a:spcPts val="100"/>
                </a:spcAft>
                <a:defRPr/>
              </a:pPr>
              <a:r>
                <a:rPr lang="en-US" sz="850" b="1" dirty="0">
                  <a:solidFill>
                    <a:schemeClr val="tx1">
                      <a:lumMod val="65000"/>
                      <a:lumOff val="35000"/>
                    </a:schemeClr>
                  </a:solidFill>
                  <a:latin typeface="Arial" charset="0"/>
                  <a:ea typeface="Arial" charset="0"/>
                  <a:cs typeface="Arial" charset="0"/>
                </a:rPr>
                <a:t>INVESTMENT TYPE</a:t>
              </a:r>
            </a:p>
            <a:p>
              <a:pPr lvl="0" algn="ctr">
                <a:spcAft>
                  <a:spcPts val="100"/>
                </a:spcAft>
                <a:defRPr/>
              </a:pPr>
              <a:r>
                <a:rPr lang="en-US" sz="850" dirty="0">
                  <a:solidFill>
                    <a:schemeClr val="tx1">
                      <a:lumMod val="65000"/>
                      <a:lumOff val="35000"/>
                    </a:schemeClr>
                  </a:solidFill>
                  <a:latin typeface="Arial" charset="0"/>
                  <a:ea typeface="Arial" charset="0"/>
                  <a:cs typeface="Arial" charset="0"/>
                </a:rPr>
                <a:t>Preferred Equity</a:t>
              </a:r>
              <a:endParaRPr lang="en-US" sz="850" b="1" dirty="0">
                <a:solidFill>
                  <a:schemeClr val="tx1">
                    <a:lumMod val="65000"/>
                    <a:lumOff val="35000"/>
                  </a:schemeClr>
                </a:solidFill>
                <a:latin typeface="Arial" charset="0"/>
                <a:ea typeface="Arial" charset="0"/>
                <a:cs typeface="Arial" charset="0"/>
              </a:endParaRPr>
            </a:p>
            <a:p>
              <a:pPr lvl="0" algn="ctr">
                <a:spcAft>
                  <a:spcPts val="100"/>
                </a:spcAft>
                <a:defRPr/>
              </a:pPr>
              <a:endParaRPr lang="en-US" sz="900" b="1" dirty="0">
                <a:solidFill>
                  <a:schemeClr val="tx1">
                    <a:lumMod val="65000"/>
                    <a:lumOff val="35000"/>
                  </a:schemeClr>
                </a:solidFill>
                <a:latin typeface="Arial" charset="0"/>
                <a:ea typeface="Arial" charset="0"/>
                <a:cs typeface="Arial" charset="0"/>
              </a:endParaRPr>
            </a:p>
            <a:p>
              <a:pPr lvl="0" algn="ctr">
                <a:spcAft>
                  <a:spcPts val="100"/>
                </a:spcAft>
                <a:defRPr/>
              </a:pPr>
              <a:r>
                <a:rPr lang="en-US" sz="850" b="1" dirty="0">
                  <a:solidFill>
                    <a:schemeClr val="tx1">
                      <a:lumMod val="65000"/>
                      <a:lumOff val="35000"/>
                    </a:schemeClr>
                  </a:solidFill>
                  <a:latin typeface="Arial" charset="0"/>
                  <a:ea typeface="Arial" charset="0"/>
                  <a:cs typeface="Arial" charset="0"/>
                </a:rPr>
                <a:t>INVESTMENT AMOUNT</a:t>
              </a:r>
            </a:p>
            <a:p>
              <a:pPr lvl="0" algn="ctr">
                <a:spcAft>
                  <a:spcPts val="100"/>
                </a:spcAft>
                <a:defRPr/>
              </a:pPr>
              <a:r>
                <a:rPr lang="en-US" sz="850" dirty="0">
                  <a:solidFill>
                    <a:schemeClr val="tx1">
                      <a:lumMod val="65000"/>
                      <a:lumOff val="35000"/>
                    </a:schemeClr>
                  </a:solidFill>
                  <a:latin typeface="Arial" charset="0"/>
                  <a:ea typeface="Arial" charset="0"/>
                  <a:cs typeface="Arial" charset="0"/>
                </a:rPr>
                <a:t>$11.8 Million</a:t>
              </a:r>
            </a:p>
            <a:p>
              <a:pPr lvl="0" algn="ctr">
                <a:spcAft>
                  <a:spcPts val="100"/>
                </a:spcAft>
                <a:defRPr/>
              </a:pPr>
              <a:endParaRPr lang="en-US" sz="900" b="1" dirty="0">
                <a:solidFill>
                  <a:schemeClr val="tx1">
                    <a:lumMod val="65000"/>
                    <a:lumOff val="35000"/>
                  </a:schemeClr>
                </a:solidFill>
                <a:latin typeface="Arial" charset="0"/>
                <a:ea typeface="Arial" charset="0"/>
                <a:cs typeface="Arial" charset="0"/>
              </a:endParaRPr>
            </a:p>
            <a:p>
              <a:pPr lvl="0" algn="ctr">
                <a:spcAft>
                  <a:spcPts val="100"/>
                </a:spcAft>
                <a:defRPr/>
              </a:pPr>
              <a:r>
                <a:rPr lang="en-US" sz="850" b="1" dirty="0">
                  <a:solidFill>
                    <a:schemeClr val="tx1">
                      <a:lumMod val="65000"/>
                      <a:lumOff val="35000"/>
                    </a:schemeClr>
                  </a:solidFill>
                  <a:latin typeface="Arial" charset="0"/>
                  <a:ea typeface="Arial" charset="0"/>
                  <a:cs typeface="Arial" charset="0"/>
                </a:rPr>
                <a:t>PREFERRED RETURN</a:t>
              </a:r>
            </a:p>
            <a:p>
              <a:pPr lvl="0" algn="ctr">
                <a:spcAft>
                  <a:spcPts val="100"/>
                </a:spcAft>
                <a:defRPr/>
              </a:pPr>
              <a:r>
                <a:rPr lang="en-US" sz="850" dirty="0">
                  <a:solidFill>
                    <a:schemeClr val="tx1">
                      <a:lumMod val="65000"/>
                      <a:lumOff val="35000"/>
                    </a:schemeClr>
                  </a:solidFill>
                  <a:latin typeface="Arial" charset="0"/>
                  <a:ea typeface="Arial" charset="0"/>
                  <a:cs typeface="Arial" charset="0"/>
                </a:rPr>
                <a:t>7.75% - 8.74% </a:t>
              </a:r>
            </a:p>
            <a:p>
              <a:pPr lvl="0" algn="ctr">
                <a:spcAft>
                  <a:spcPts val="100"/>
                </a:spcAft>
                <a:defRPr/>
              </a:pPr>
              <a:r>
                <a:rPr lang="en-US" sz="850" dirty="0">
                  <a:solidFill>
                    <a:schemeClr val="tx1">
                      <a:lumMod val="65000"/>
                      <a:lumOff val="35000"/>
                    </a:schemeClr>
                  </a:solidFill>
                  <a:latin typeface="Arial" charset="0"/>
                  <a:ea typeface="Arial" charset="0"/>
                  <a:cs typeface="Arial" charset="0"/>
                </a:rPr>
                <a:t>(Range from 2019-2028</a:t>
              </a:r>
              <a:r>
                <a:rPr lang="en-US" sz="850" baseline="30000" dirty="0">
                  <a:solidFill>
                    <a:schemeClr val="tx1">
                      <a:lumMod val="65000"/>
                      <a:lumOff val="35000"/>
                    </a:schemeClr>
                  </a:solidFill>
                  <a:latin typeface="Arial" charset="0"/>
                  <a:ea typeface="Arial" charset="0"/>
                  <a:cs typeface="Arial" charset="0"/>
                </a:rPr>
                <a:t>1</a:t>
              </a:r>
              <a:r>
                <a:rPr lang="en-US" sz="850" dirty="0">
                  <a:solidFill>
                    <a:schemeClr val="tx1">
                      <a:lumMod val="65000"/>
                      <a:lumOff val="35000"/>
                    </a:schemeClr>
                  </a:solidFill>
                  <a:latin typeface="Arial" charset="0"/>
                  <a:ea typeface="Arial" charset="0"/>
                  <a:cs typeface="Arial" charset="0"/>
                </a:rPr>
                <a:t>, increasing by 11 bps per year)</a:t>
              </a:r>
            </a:p>
            <a:p>
              <a:endParaRPr lang="en-US" sz="900" dirty="0">
                <a:solidFill>
                  <a:schemeClr val="tx1">
                    <a:lumMod val="65000"/>
                    <a:lumOff val="35000"/>
                  </a:schemeClr>
                </a:solidFill>
              </a:endParaRPr>
            </a:p>
            <a:p>
              <a:pPr algn="ctr">
                <a:spcAft>
                  <a:spcPts val="100"/>
                </a:spcAft>
                <a:defRPr/>
              </a:pPr>
              <a:r>
                <a:rPr lang="en-US" sz="850" b="1" dirty="0">
                  <a:solidFill>
                    <a:schemeClr val="tx1">
                      <a:lumMod val="65000"/>
                      <a:lumOff val="35000"/>
                    </a:schemeClr>
                  </a:solidFill>
                  <a:latin typeface="Arial" charset="0"/>
                  <a:ea typeface="Arial" charset="0"/>
                  <a:cs typeface="Arial" charset="0"/>
                </a:rPr>
                <a:t>ATTACHMENT POINT</a:t>
              </a:r>
            </a:p>
            <a:p>
              <a:pPr lvl="0" algn="ctr">
                <a:spcAft>
                  <a:spcPts val="100"/>
                </a:spcAft>
                <a:defRPr/>
              </a:pPr>
              <a:r>
                <a:rPr lang="en-US" sz="850" dirty="0">
                  <a:solidFill>
                    <a:schemeClr val="tx1">
                      <a:lumMod val="65000"/>
                      <a:lumOff val="35000"/>
                    </a:schemeClr>
                  </a:solidFill>
                  <a:latin typeface="Arial" charset="0"/>
                  <a:ea typeface="Arial" charset="0"/>
                  <a:cs typeface="Arial" charset="0"/>
                </a:rPr>
                <a:t>75% of acquisition cost </a:t>
              </a:r>
            </a:p>
          </p:txBody>
        </p:sp>
        <p:cxnSp>
          <p:nvCxnSpPr>
            <p:cNvPr id="22" name="Straight Connector 21"/>
            <p:cNvCxnSpPr/>
            <p:nvPr/>
          </p:nvCxnSpPr>
          <p:spPr>
            <a:xfrm>
              <a:off x="2292135" y="2757237"/>
              <a:ext cx="0" cy="34856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502920" y="6064991"/>
            <a:ext cx="8117602" cy="438582"/>
          </a:xfrm>
          <a:prstGeom prst="rect">
            <a:avLst/>
          </a:prstGeom>
        </p:spPr>
        <p:txBody>
          <a:bodyPr wrap="square" numCol="1">
            <a:spAutoFit/>
          </a:bodyPr>
          <a:lstStyle/>
          <a:p>
            <a:r>
              <a:rPr lang="en-US" sz="750" baseline="30000" dirty="0">
                <a:solidFill>
                  <a:srgbClr val="595959"/>
                </a:solidFill>
                <a:latin typeface="Arial" panose="020B0604020202020204" pitchFamily="34" charset="0"/>
                <a:cs typeface="Arial" panose="020B0604020202020204" pitchFamily="34" charset="0"/>
              </a:rPr>
              <a:t>1 </a:t>
            </a:r>
            <a:r>
              <a:rPr lang="en-US" sz="750" dirty="0">
                <a:solidFill>
                  <a:srgbClr val="595959"/>
                </a:solidFill>
                <a:latin typeface="Arial" panose="020B0604020202020204" pitchFamily="34" charset="0"/>
                <a:cs typeface="Arial" panose="020B0604020202020204" pitchFamily="34" charset="0"/>
              </a:rPr>
              <a:t>The preferred return and interest rate shown apply only to the above investments and do not reflect the return or distribution of Cantor Fitzgerald Income Trust. The properties shown represent investments in the portfolio among other portfolio assets. Other portfolio assets will have different terms and returns or rates.</a:t>
            </a:r>
          </a:p>
          <a:p>
            <a:r>
              <a:rPr lang="en-US" sz="750" baseline="30000" dirty="0">
                <a:solidFill>
                  <a:srgbClr val="595959"/>
                </a:solidFill>
                <a:latin typeface="Arial" panose="020B0604020202020204" pitchFamily="34" charset="0"/>
                <a:cs typeface="Arial" panose="020B0604020202020204" pitchFamily="34" charset="0"/>
              </a:rPr>
              <a:t>2 </a:t>
            </a:r>
            <a:r>
              <a:rPr lang="en-US" sz="750" dirty="0">
                <a:solidFill>
                  <a:srgbClr val="595959"/>
                </a:solidFill>
                <a:latin typeface="Arial" panose="020B0604020202020204" pitchFamily="34" charset="0"/>
                <a:cs typeface="Arial" panose="020B0604020202020204" pitchFamily="34" charset="0"/>
              </a:rPr>
              <a:t>As of fiscal year 2019 ended February 29, 2020.</a:t>
            </a:r>
          </a:p>
        </p:txBody>
      </p:sp>
      <p:sp>
        <p:nvSpPr>
          <p:cNvPr id="7" name="Title 6">
            <a:extLst>
              <a:ext uri="{FF2B5EF4-FFF2-40B4-BE49-F238E27FC236}">
                <a16:creationId xmlns:a16="http://schemas.microsoft.com/office/drawing/2014/main" id="{7B69AE61-D889-3548-9A80-04C577B4BC97}"/>
              </a:ext>
            </a:extLst>
          </p:cNvPr>
          <p:cNvSpPr>
            <a:spLocks noGrp="1"/>
          </p:cNvSpPr>
          <p:nvPr>
            <p:ph type="title"/>
          </p:nvPr>
        </p:nvSpPr>
        <p:spPr>
          <a:xfrm>
            <a:off x="365760" y="182880"/>
            <a:ext cx="7886700" cy="457200"/>
          </a:xfrm>
        </p:spPr>
        <p:txBody>
          <a:bodyPr numCol="1">
            <a:noAutofit/>
          </a:bodyPr>
          <a:lstStyle/>
          <a:p>
            <a:r>
              <a:rPr lang="en-US" dirty="0"/>
              <a:t>Investment Highlights – Albertsons Companies Inc. Portfolio</a:t>
            </a:r>
          </a:p>
        </p:txBody>
      </p:sp>
      <p:pic>
        <p:nvPicPr>
          <p:cNvPr id="20" name="Picture 19">
            <a:extLst>
              <a:ext uri="{FF2B5EF4-FFF2-40B4-BE49-F238E27FC236}">
                <a16:creationId xmlns:a16="http://schemas.microsoft.com/office/drawing/2014/main" id="{B54C7C9E-1863-BB41-9346-9662C3A9A2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3682" y="1371600"/>
            <a:ext cx="4598731" cy="2259596"/>
          </a:xfrm>
          <a:prstGeom prst="rect">
            <a:avLst/>
          </a:prstGeom>
        </p:spPr>
      </p:pic>
    </p:spTree>
    <p:extLst>
      <p:ext uri="{BB962C8B-B14F-4D97-AF65-F5344CB8AC3E}">
        <p14:creationId xmlns:p14="http://schemas.microsoft.com/office/powerpoint/2010/main" val="749674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899ECD40-2F13-0D40-A0FD-8D46C1FA87CF}"/>
              </a:ext>
            </a:extLst>
          </p:cNvPr>
          <p:cNvGraphicFramePr>
            <a:graphicFrameLocks noGrp="1"/>
          </p:cNvGraphicFramePr>
          <p:nvPr>
            <p:extLst>
              <p:ext uri="{D42A27DB-BD31-4B8C-83A1-F6EECF244321}">
                <p14:modId xmlns:p14="http://schemas.microsoft.com/office/powerpoint/2010/main" val="3210328884"/>
              </p:ext>
            </p:extLst>
          </p:nvPr>
        </p:nvGraphicFramePr>
        <p:xfrm>
          <a:off x="357352" y="1185111"/>
          <a:ext cx="8450317" cy="3885172"/>
        </p:xfrm>
        <a:graphic>
          <a:graphicData uri="http://schemas.openxmlformats.org/drawingml/2006/table">
            <a:tbl>
              <a:tblPr firstRow="1" bandRow="1">
                <a:tableStyleId>{2D5ABB26-0587-4C30-8999-92F81FD0307C}</a:tableStyleId>
              </a:tblPr>
              <a:tblGrid>
                <a:gridCol w="2287657">
                  <a:extLst>
                    <a:ext uri="{9D8B030D-6E8A-4147-A177-3AD203B41FA5}">
                      <a16:colId xmlns:a16="http://schemas.microsoft.com/office/drawing/2014/main" val="1929336901"/>
                    </a:ext>
                  </a:extLst>
                </a:gridCol>
                <a:gridCol w="6162660">
                  <a:extLst>
                    <a:ext uri="{9D8B030D-6E8A-4147-A177-3AD203B41FA5}">
                      <a16:colId xmlns:a16="http://schemas.microsoft.com/office/drawing/2014/main" val="3181578676"/>
                    </a:ext>
                  </a:extLst>
                </a:gridCol>
              </a:tblGrid>
              <a:tr h="239534">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1000" b="1" baseline="0" dirty="0">
                          <a:solidFill>
                            <a:srgbClr val="595959"/>
                          </a:solidFill>
                          <a:latin typeface="Arial" panose="020B0604020202020204" pitchFamily="34" charset="0"/>
                          <a:ea typeface="Georgia" charset="0"/>
                          <a:cs typeface="Arial" panose="020B0604020202020204" pitchFamily="34" charset="0"/>
                        </a:rPr>
                        <a:t>Strategy</a:t>
                      </a:r>
                    </a:p>
                  </a:txBody>
                  <a:tcPr marL="182880" anchor="ctr">
                    <a:lnR w="6350" cap="flat" cmpd="sng" algn="ctr">
                      <a:solidFill>
                        <a:srgbClr val="A1A1A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800" dirty="0">
                          <a:solidFill>
                            <a:srgbClr val="595959"/>
                          </a:solidFill>
                          <a:latin typeface="Arial" panose="020B0604020202020204" pitchFamily="34" charset="0"/>
                          <a:ea typeface="Georgia" charset="0"/>
                          <a:cs typeface="Arial" panose="020B0604020202020204" pitchFamily="34" charset="0"/>
                        </a:rPr>
                        <a:t>We intend to invest </a:t>
                      </a:r>
                      <a:r>
                        <a:rPr lang="en-US" sz="800" kern="1200" dirty="0">
                          <a:solidFill>
                            <a:srgbClr val="595959"/>
                          </a:solidFill>
                          <a:latin typeface="Arial" panose="020B0604020202020204" pitchFamily="34" charset="0"/>
                          <a:ea typeface="+mn-ea"/>
                          <a:cs typeface="Arial" panose="020B0604020202020204" pitchFamily="34" charset="0"/>
                        </a:rPr>
                        <a:t>primarily in stabilized, income-producing commercial real estate primarily</a:t>
                      </a:r>
                      <a:r>
                        <a:rPr lang="en-US" sz="800" kern="1200" baseline="0" dirty="0">
                          <a:solidFill>
                            <a:srgbClr val="595959"/>
                          </a:solidFill>
                          <a:latin typeface="Arial" panose="020B0604020202020204" pitchFamily="34" charset="0"/>
                          <a:ea typeface="+mn-ea"/>
                          <a:cs typeface="Arial" panose="020B0604020202020204" pitchFamily="34" charset="0"/>
                        </a:rPr>
                        <a:t> located in the U.S.</a:t>
                      </a:r>
                      <a:endParaRPr lang="en-US" sz="800" kern="1200" dirty="0">
                        <a:solidFill>
                          <a:srgbClr val="595959"/>
                        </a:solidFill>
                        <a:latin typeface="Arial" panose="020B0604020202020204" pitchFamily="34" charset="0"/>
                        <a:ea typeface="Georgia" charset="0"/>
                        <a:cs typeface="Arial" panose="020B0604020202020204" pitchFamily="34" charset="0"/>
                      </a:endParaRPr>
                    </a:p>
                  </a:txBody>
                  <a:tcPr marL="182880" anchor="ctr">
                    <a:lnL w="6350" cap="flat" cmpd="sng" algn="ctr">
                      <a:solidFill>
                        <a:srgbClr val="A1A1A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0541935"/>
                  </a:ext>
                </a:extLst>
              </a:tr>
              <a:tr h="239534">
                <a:tc>
                  <a:txBody>
                    <a:bodyPr/>
                    <a:lstStyle/>
                    <a:p>
                      <a:pPr marL="0" marR="0" lvl="1" indent="0" algn="l" defTabSz="914400" rtl="0" eaLnBrk="1" fontAlgn="base" latinLnBrk="0" hangingPunct="1">
                        <a:lnSpc>
                          <a:spcPct val="100000"/>
                        </a:lnSpc>
                        <a:spcBef>
                          <a:spcPts val="0"/>
                        </a:spcBef>
                        <a:spcAft>
                          <a:spcPts val="0"/>
                        </a:spcAft>
                        <a:buClr>
                          <a:srgbClr val="203864"/>
                        </a:buClr>
                        <a:buSzTx/>
                        <a:buFontTx/>
                        <a:buNone/>
                        <a:tabLst/>
                        <a:defRPr/>
                      </a:pPr>
                      <a:r>
                        <a:rPr kumimoji="0" lang="en-US" sz="1000" b="1" i="0" u="none" strike="noStrike" kern="1200" cap="none" spc="0" normalizeH="0" baseline="0" noProof="0" dirty="0">
                          <a:ln>
                            <a:noFill/>
                          </a:ln>
                          <a:solidFill>
                            <a:srgbClr val="595959"/>
                          </a:solidFill>
                          <a:effectLst/>
                          <a:uLnTx/>
                          <a:uFillTx/>
                          <a:latin typeface="Arial" panose="020B0604020202020204" pitchFamily="34" charset="0"/>
                          <a:ea typeface="Georgia" charset="0"/>
                          <a:cs typeface="Arial" panose="020B0604020202020204" pitchFamily="34" charset="0"/>
                        </a:rPr>
                        <a:t>Structure</a:t>
                      </a:r>
                    </a:p>
                  </a:txBody>
                  <a:tcPr marL="182880" anchor="ctr">
                    <a:lnR w="6350" cap="flat" cmpd="sng" algn="ctr">
                      <a:solidFill>
                        <a:srgbClr val="A1A1A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1" indent="0" algn="l" defTabSz="914400" rtl="0" eaLnBrk="1" fontAlgn="base" latinLnBrk="0" hangingPunct="1">
                        <a:lnSpc>
                          <a:spcPct val="100000"/>
                        </a:lnSpc>
                        <a:spcBef>
                          <a:spcPts val="0"/>
                        </a:spcBef>
                        <a:spcAft>
                          <a:spcPts val="0"/>
                        </a:spcAft>
                        <a:buClr>
                          <a:srgbClr val="203864"/>
                        </a:buClr>
                        <a:buSzTx/>
                        <a:buFontTx/>
                        <a:buNone/>
                        <a:tabLst/>
                        <a:defRPr/>
                      </a:pPr>
                      <a:r>
                        <a:rPr kumimoji="0" lang="en-US" sz="800" b="0" i="0" u="none" strike="noStrike" kern="1200" cap="none" spc="0" normalizeH="0" baseline="0" noProof="0" dirty="0">
                          <a:ln>
                            <a:noFill/>
                          </a:ln>
                          <a:solidFill>
                            <a:srgbClr val="595959"/>
                          </a:solidFill>
                          <a:effectLst/>
                          <a:uLnTx/>
                          <a:uFillTx/>
                          <a:latin typeface="Arial" panose="020B0604020202020204" pitchFamily="34" charset="0"/>
                          <a:ea typeface="Georgia" charset="0"/>
                          <a:cs typeface="Arial" panose="020B0604020202020204" pitchFamily="34" charset="0"/>
                        </a:rPr>
                        <a:t>Publicly registered, non-traded, perpetual life NAV REIT</a:t>
                      </a:r>
                    </a:p>
                  </a:txBody>
                  <a:tcPr marL="182880" anchor="ctr">
                    <a:lnL w="6350" cap="flat" cmpd="sng" algn="ctr">
                      <a:solidFill>
                        <a:srgbClr val="A1A1A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134502"/>
                  </a:ext>
                </a:extLst>
              </a:tr>
              <a:tr h="239534">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1000" b="1" baseline="0" dirty="0">
                          <a:solidFill>
                            <a:srgbClr val="595959"/>
                          </a:solidFill>
                          <a:latin typeface="Arial" panose="020B0604020202020204" pitchFamily="34" charset="0"/>
                          <a:ea typeface="Georgia" charset="0"/>
                          <a:cs typeface="Arial" panose="020B0604020202020204" pitchFamily="34" charset="0"/>
                        </a:rPr>
                        <a:t>Portfolio Allocation</a:t>
                      </a:r>
                    </a:p>
                  </a:txBody>
                  <a:tcPr marL="182880" anchor="ctr">
                    <a:lnR w="6350" cap="flat" cmpd="sng" algn="ctr">
                      <a:solidFill>
                        <a:srgbClr val="A1A1A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800" dirty="0">
                          <a:solidFill>
                            <a:srgbClr val="595959"/>
                          </a:solidFill>
                          <a:latin typeface="Arial" panose="020B0604020202020204" pitchFamily="34" charset="0"/>
                          <a:ea typeface="Georgia" charset="0"/>
                          <a:cs typeface="Arial" panose="020B0604020202020204" pitchFamily="34" charset="0"/>
                        </a:rPr>
                        <a:t>We will seek to invest: (a) at least</a:t>
                      </a:r>
                      <a:r>
                        <a:rPr lang="en-US" sz="800" baseline="0" dirty="0">
                          <a:solidFill>
                            <a:srgbClr val="595959"/>
                          </a:solidFill>
                          <a:latin typeface="Arial" panose="020B0604020202020204" pitchFamily="34" charset="0"/>
                          <a:ea typeface="Georgia" charset="0"/>
                          <a:cs typeface="Arial" panose="020B0604020202020204" pitchFamily="34" charset="0"/>
                        </a:rPr>
                        <a:t> </a:t>
                      </a:r>
                      <a:r>
                        <a:rPr lang="en-US" sz="800" dirty="0">
                          <a:solidFill>
                            <a:srgbClr val="595959"/>
                          </a:solidFill>
                          <a:latin typeface="Arial" panose="020B0604020202020204" pitchFamily="34" charset="0"/>
                          <a:ea typeface="Georgia" charset="0"/>
                          <a:cs typeface="Arial" panose="020B0604020202020204" pitchFamily="34" charset="0"/>
                        </a:rPr>
                        <a:t>80% of our assets in properties and real estate-related debt; and (b) up to 20% of our assets in real estate-related securities</a:t>
                      </a:r>
                    </a:p>
                  </a:txBody>
                  <a:tcPr marL="182880" anchor="ctr">
                    <a:lnL w="6350" cap="flat" cmpd="sng" algn="ctr">
                      <a:solidFill>
                        <a:srgbClr val="A1A1A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950280"/>
                  </a:ext>
                </a:extLst>
              </a:tr>
              <a:tr h="239534">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1000" b="1" baseline="0" dirty="0">
                          <a:solidFill>
                            <a:srgbClr val="595959"/>
                          </a:solidFill>
                          <a:latin typeface="Arial" panose="020B0604020202020204" pitchFamily="34" charset="0"/>
                          <a:ea typeface="Georgia" charset="0"/>
                          <a:cs typeface="Arial" panose="020B0604020202020204" pitchFamily="34" charset="0"/>
                        </a:rPr>
                        <a:t>Sponsor / Advisor</a:t>
                      </a:r>
                    </a:p>
                  </a:txBody>
                  <a:tcPr marL="182880" anchor="ctr">
                    <a:lnR w="6350" cap="flat" cmpd="sng" algn="ctr">
                      <a:solidFill>
                        <a:srgbClr val="A1A1A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800" dirty="0">
                          <a:solidFill>
                            <a:srgbClr val="595959"/>
                          </a:solidFill>
                          <a:latin typeface="Arial" panose="020B0604020202020204" pitchFamily="34" charset="0"/>
                          <a:ea typeface="Georgia" charset="0"/>
                          <a:cs typeface="Arial" panose="020B0604020202020204" pitchFamily="34" charset="0"/>
                        </a:rPr>
                        <a:t>Cantor Fitzgerald Investors, LLC / Cantor Fitzgerald</a:t>
                      </a:r>
                      <a:r>
                        <a:rPr lang="en-US" sz="800" baseline="0" dirty="0">
                          <a:solidFill>
                            <a:srgbClr val="595959"/>
                          </a:solidFill>
                          <a:latin typeface="Arial" panose="020B0604020202020204" pitchFamily="34" charset="0"/>
                          <a:ea typeface="Georgia" charset="0"/>
                          <a:cs typeface="Arial" panose="020B0604020202020204" pitchFamily="34" charset="0"/>
                        </a:rPr>
                        <a:t> Income Trust </a:t>
                      </a:r>
                      <a:r>
                        <a:rPr lang="en-US" sz="800" dirty="0">
                          <a:solidFill>
                            <a:srgbClr val="595959"/>
                          </a:solidFill>
                          <a:latin typeface="Arial" panose="020B0604020202020204" pitchFamily="34" charset="0"/>
                          <a:ea typeface="Georgia" charset="0"/>
                          <a:cs typeface="Arial" panose="020B0604020202020204" pitchFamily="34" charset="0"/>
                        </a:rPr>
                        <a:t>Advisors, LLC</a:t>
                      </a:r>
                    </a:p>
                  </a:txBody>
                  <a:tcPr marL="182880" anchor="ctr">
                    <a:lnL w="6350" cap="flat" cmpd="sng" algn="ctr">
                      <a:solidFill>
                        <a:srgbClr val="A1A1A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4474627"/>
                  </a:ext>
                </a:extLst>
              </a:tr>
              <a:tr h="239534">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1000" b="1" baseline="0" dirty="0">
                          <a:solidFill>
                            <a:srgbClr val="595959"/>
                          </a:solidFill>
                          <a:latin typeface="Arial" panose="020B0604020202020204" pitchFamily="34" charset="0"/>
                          <a:cs typeface="Arial" panose="020B0604020202020204" pitchFamily="34" charset="0"/>
                        </a:rPr>
                        <a:t>Maximum Offering Size</a:t>
                      </a:r>
                      <a:endParaRPr lang="en-US" sz="1000" b="1" baseline="0" dirty="0">
                        <a:solidFill>
                          <a:srgbClr val="595959"/>
                        </a:solidFill>
                        <a:latin typeface="Arial" panose="020B0604020202020204" pitchFamily="34" charset="0"/>
                        <a:ea typeface="Georgia" charset="0"/>
                        <a:cs typeface="Arial" panose="020B0604020202020204" pitchFamily="34" charset="0"/>
                      </a:endParaRPr>
                    </a:p>
                  </a:txBody>
                  <a:tcPr marL="182880" anchor="ctr">
                    <a:lnR w="6350" cap="flat" cmpd="sng" algn="ctr">
                      <a:solidFill>
                        <a:srgbClr val="A1A1A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800" dirty="0">
                          <a:solidFill>
                            <a:srgbClr val="595959"/>
                          </a:solidFill>
                          <a:latin typeface="Arial" panose="020B0604020202020204" pitchFamily="34" charset="0"/>
                          <a:cs typeface="Arial" panose="020B0604020202020204" pitchFamily="34" charset="0"/>
                        </a:rPr>
                        <a:t>$1.25 Billion</a:t>
                      </a:r>
                      <a:endParaRPr lang="en-US" sz="800" dirty="0">
                        <a:solidFill>
                          <a:srgbClr val="595959"/>
                        </a:solidFill>
                        <a:latin typeface="Arial" panose="020B0604020202020204" pitchFamily="34" charset="0"/>
                        <a:ea typeface="Georgia" charset="0"/>
                        <a:cs typeface="Arial" panose="020B0604020202020204" pitchFamily="34" charset="0"/>
                      </a:endParaRPr>
                    </a:p>
                  </a:txBody>
                  <a:tcPr marL="182880" anchor="ctr">
                    <a:lnL w="6350" cap="flat" cmpd="sng" algn="ctr">
                      <a:solidFill>
                        <a:srgbClr val="A1A1A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899878"/>
                  </a:ext>
                </a:extLst>
              </a:tr>
              <a:tr h="239534">
                <a:tc>
                  <a:txBody>
                    <a:bodyPr/>
                    <a:lstStyle/>
                    <a:p>
                      <a:pPr marL="0" marR="0" lvl="1" indent="0" algn="l" defTabSz="914400" rtl="0" eaLnBrk="1" fontAlgn="base" latinLnBrk="0" hangingPunct="1">
                        <a:lnSpc>
                          <a:spcPct val="100000"/>
                        </a:lnSpc>
                        <a:spcBef>
                          <a:spcPts val="0"/>
                        </a:spcBef>
                        <a:spcAft>
                          <a:spcPts val="0"/>
                        </a:spcAft>
                        <a:buClr>
                          <a:srgbClr val="203864"/>
                        </a:buClr>
                        <a:buSzTx/>
                        <a:buFontTx/>
                        <a:buNone/>
                        <a:tabLst/>
                        <a:defRPr/>
                      </a:pPr>
                      <a:r>
                        <a:rPr kumimoji="0" lang="en-US" sz="1000" b="1"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Offering Price</a:t>
                      </a:r>
                      <a:r>
                        <a:rPr kumimoji="0" lang="en-US" sz="1000" b="1" u="none" strike="noStrike" kern="1200" cap="none" spc="0" normalizeH="0" baseline="30000" noProof="0" dirty="0">
                          <a:ln>
                            <a:noFill/>
                          </a:ln>
                          <a:solidFill>
                            <a:srgbClr val="595959"/>
                          </a:solidFill>
                          <a:effectLst/>
                          <a:uLnTx/>
                          <a:uFillTx/>
                          <a:latin typeface="Arial" panose="020B0604020202020204" pitchFamily="34" charset="0"/>
                          <a:cs typeface="Arial" panose="020B0604020202020204" pitchFamily="34" charset="0"/>
                        </a:rPr>
                        <a:t>1</a:t>
                      </a:r>
                      <a:endParaRPr kumimoji="0" lang="en-US" sz="1000" b="1" i="0" u="none" strike="noStrike" kern="1200" cap="none" spc="0" normalizeH="0" baseline="30000" noProof="0" dirty="0">
                        <a:ln>
                          <a:noFill/>
                        </a:ln>
                        <a:solidFill>
                          <a:srgbClr val="595959"/>
                        </a:solidFill>
                        <a:effectLst/>
                        <a:uLnTx/>
                        <a:uFillTx/>
                        <a:latin typeface="Arial" panose="020B0604020202020204" pitchFamily="34" charset="0"/>
                        <a:ea typeface="Georgia" charset="0"/>
                        <a:cs typeface="Arial" panose="020B0604020202020204" pitchFamily="34" charset="0"/>
                      </a:endParaRPr>
                    </a:p>
                  </a:txBody>
                  <a:tcPr marL="182880" anchor="ctr">
                    <a:lnR w="6350" cap="flat" cmpd="sng" algn="ctr">
                      <a:solidFill>
                        <a:srgbClr val="A1A1A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Generally equal to our prior month's NAV per share for such class as of the last calendar day of such month, plus applicable selling commissions and dealer manager fees</a:t>
                      </a:r>
                      <a:endParaRPr kumimoji="0" lang="en-US" sz="800" b="0" i="0" u="none" strike="noStrike" kern="1200" cap="none" spc="0" normalizeH="0" baseline="0" noProof="0" dirty="0">
                        <a:ln>
                          <a:noFill/>
                        </a:ln>
                        <a:solidFill>
                          <a:srgbClr val="595959"/>
                        </a:solidFill>
                        <a:effectLst/>
                        <a:uLnTx/>
                        <a:uFillTx/>
                        <a:latin typeface="Arial" panose="020B0604020202020204" pitchFamily="34" charset="0"/>
                        <a:ea typeface="Georgia" charset="0"/>
                        <a:cs typeface="Arial" panose="020B0604020202020204" pitchFamily="34" charset="0"/>
                      </a:endParaRPr>
                    </a:p>
                  </a:txBody>
                  <a:tcPr marL="182880" anchor="ctr">
                    <a:lnL w="6350" cap="flat" cmpd="sng" algn="ctr">
                      <a:solidFill>
                        <a:srgbClr val="A1A1A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201887"/>
                  </a:ext>
                </a:extLst>
              </a:tr>
              <a:tr h="239534">
                <a:tc>
                  <a:txBody>
                    <a:bodyPr/>
                    <a:lstStyle/>
                    <a:p>
                      <a:pPr marL="0" marR="0" lvl="1" indent="0" algn="l" defTabSz="914400" rtl="0" eaLnBrk="1" fontAlgn="base" latinLnBrk="0" hangingPunct="1">
                        <a:lnSpc>
                          <a:spcPct val="100000"/>
                        </a:lnSpc>
                        <a:spcBef>
                          <a:spcPts val="0"/>
                        </a:spcBef>
                        <a:spcAft>
                          <a:spcPts val="0"/>
                        </a:spcAft>
                        <a:buClr>
                          <a:srgbClr val="203864"/>
                        </a:buClr>
                        <a:buSzTx/>
                        <a:buFontTx/>
                        <a:buNone/>
                        <a:tabLst/>
                        <a:defRPr/>
                      </a:pPr>
                      <a:r>
                        <a:rPr kumimoji="0" lang="en-US" sz="1000" b="1"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Minimum Investment</a:t>
                      </a:r>
                      <a:endParaRPr kumimoji="0" lang="en-US" sz="1000" b="1" i="0" u="none" strike="noStrike" kern="1200" cap="none" spc="0" normalizeH="0" baseline="0" noProof="0" dirty="0">
                        <a:ln>
                          <a:noFill/>
                        </a:ln>
                        <a:solidFill>
                          <a:srgbClr val="595959"/>
                        </a:solidFill>
                        <a:effectLst/>
                        <a:uLnTx/>
                        <a:uFillTx/>
                        <a:latin typeface="Arial" panose="020B0604020202020204" pitchFamily="34" charset="0"/>
                        <a:ea typeface="Georgia" charset="0"/>
                        <a:cs typeface="Arial" panose="020B0604020202020204" pitchFamily="34" charset="0"/>
                      </a:endParaRPr>
                    </a:p>
                  </a:txBody>
                  <a:tcPr marL="182880" anchor="ctr">
                    <a:lnR w="6350" cap="flat" cmpd="sng" algn="ctr">
                      <a:solidFill>
                        <a:srgbClr val="A1A1A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1" indent="0" algn="l" defTabSz="914400" rtl="0" eaLnBrk="1" fontAlgn="base" latinLnBrk="0" hangingPunct="1">
                        <a:lnSpc>
                          <a:spcPct val="100000"/>
                        </a:lnSpc>
                        <a:spcBef>
                          <a:spcPts val="0"/>
                        </a:spcBef>
                        <a:spcAft>
                          <a:spcPts val="0"/>
                        </a:spcAft>
                        <a:buClr>
                          <a:srgbClr val="203864"/>
                        </a:buClr>
                        <a:buSzTx/>
                        <a:buFontTx/>
                        <a:buNone/>
                        <a:tabLst/>
                        <a:defRPr/>
                      </a:pPr>
                      <a:r>
                        <a:rPr kumimoji="0" lang="en-US" sz="80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$2,500 in Class D, Class S and Class T Shares / $1,000,000 in Class I Shares</a:t>
                      </a:r>
                      <a:endParaRPr kumimoji="0" lang="en-US" sz="800" b="0" i="0" u="none" strike="noStrike" kern="1200" cap="none" spc="0" normalizeH="0" baseline="0" noProof="0" dirty="0">
                        <a:ln>
                          <a:noFill/>
                        </a:ln>
                        <a:solidFill>
                          <a:srgbClr val="595959"/>
                        </a:solidFill>
                        <a:effectLst/>
                        <a:uLnTx/>
                        <a:uFillTx/>
                        <a:latin typeface="Arial" panose="020B0604020202020204" pitchFamily="34" charset="0"/>
                        <a:ea typeface="Georgia" charset="0"/>
                        <a:cs typeface="Arial" panose="020B0604020202020204" pitchFamily="34" charset="0"/>
                      </a:endParaRPr>
                    </a:p>
                  </a:txBody>
                  <a:tcPr marL="182880" anchor="ctr">
                    <a:lnL w="6350" cap="flat" cmpd="sng" algn="ctr">
                      <a:solidFill>
                        <a:srgbClr val="A1A1A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712576"/>
                  </a:ext>
                </a:extLst>
              </a:tr>
              <a:tr h="239534">
                <a:tc>
                  <a:txBody>
                    <a:bodyPr/>
                    <a:lstStyle/>
                    <a:p>
                      <a:pPr marL="0" marR="0" lvl="1" indent="0" algn="l" defTabSz="914400" rtl="0" eaLnBrk="1" fontAlgn="base" latinLnBrk="0" hangingPunct="1">
                        <a:lnSpc>
                          <a:spcPct val="100000"/>
                        </a:lnSpc>
                        <a:spcBef>
                          <a:spcPts val="0"/>
                        </a:spcBef>
                        <a:spcAft>
                          <a:spcPts val="0"/>
                        </a:spcAft>
                        <a:buClr>
                          <a:srgbClr val="203864"/>
                        </a:buClr>
                        <a:buSzTx/>
                        <a:buFontTx/>
                        <a:buNone/>
                        <a:tabLst/>
                        <a:defRPr/>
                      </a:pPr>
                      <a:r>
                        <a:rPr kumimoji="0" lang="en-US" sz="1000" b="1"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Distribution Frequency</a:t>
                      </a:r>
                      <a:r>
                        <a:rPr kumimoji="0" lang="en-US" sz="1000" b="1" u="none" strike="noStrike" kern="1200" cap="none" spc="0" normalizeH="0" baseline="30000" noProof="0" dirty="0">
                          <a:ln>
                            <a:noFill/>
                          </a:ln>
                          <a:solidFill>
                            <a:srgbClr val="595959"/>
                          </a:solidFill>
                          <a:effectLst/>
                          <a:uLnTx/>
                          <a:uFillTx/>
                          <a:latin typeface="Arial" panose="020B0604020202020204" pitchFamily="34" charset="0"/>
                          <a:cs typeface="Arial" panose="020B0604020202020204" pitchFamily="34" charset="0"/>
                        </a:rPr>
                        <a:t>2</a:t>
                      </a:r>
                      <a:endParaRPr kumimoji="0" lang="en-US" sz="1000" b="1" i="0" u="none" strike="noStrike" kern="1200" cap="none" spc="0" normalizeH="0" baseline="30000" noProof="0" dirty="0">
                        <a:ln>
                          <a:noFill/>
                        </a:ln>
                        <a:solidFill>
                          <a:srgbClr val="595959"/>
                        </a:solidFill>
                        <a:effectLst/>
                        <a:uLnTx/>
                        <a:uFillTx/>
                        <a:latin typeface="Arial" panose="020B0604020202020204" pitchFamily="34" charset="0"/>
                        <a:ea typeface="Georgia" charset="0"/>
                        <a:cs typeface="Arial" panose="020B0604020202020204" pitchFamily="34" charset="0"/>
                      </a:endParaRPr>
                    </a:p>
                  </a:txBody>
                  <a:tcPr marL="182880" anchor="ctr">
                    <a:lnR w="6350" cap="flat" cmpd="sng" algn="ctr">
                      <a:solidFill>
                        <a:srgbClr val="A1A1A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1" indent="0" algn="l" defTabSz="914400" rtl="0" eaLnBrk="1" fontAlgn="base" latinLnBrk="0" hangingPunct="1">
                        <a:lnSpc>
                          <a:spcPct val="100000"/>
                        </a:lnSpc>
                        <a:spcBef>
                          <a:spcPts val="0"/>
                        </a:spcBef>
                        <a:spcAft>
                          <a:spcPts val="0"/>
                        </a:spcAft>
                        <a:buClr>
                          <a:srgbClr val="203864"/>
                        </a:buClr>
                        <a:buSzTx/>
                        <a:buFontTx/>
                        <a:buNone/>
                        <a:tabLst/>
                        <a:defRPr/>
                      </a:pPr>
                      <a:r>
                        <a:rPr kumimoji="0" lang="en-US" sz="80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Monthly </a:t>
                      </a:r>
                      <a:r>
                        <a:rPr kumimoji="0" lang="mr-IN" sz="800" u="none" strike="noStrike" kern="1200" cap="none" spc="0" normalizeH="0" baseline="0" noProof="0" dirty="0">
                          <a:ln>
                            <a:noFill/>
                          </a:ln>
                          <a:solidFill>
                            <a:srgbClr val="595959"/>
                          </a:solidFill>
                          <a:effectLst/>
                          <a:uLnTx/>
                          <a:uFillTx/>
                          <a:latin typeface="Arial" panose="020B0604020202020204" pitchFamily="34" charset="0"/>
                        </a:rPr>
                        <a:t>–</a:t>
                      </a:r>
                      <a:r>
                        <a:rPr kumimoji="0" lang="en-US" sz="80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 Subject to board declaration</a:t>
                      </a:r>
                      <a:endParaRPr kumimoji="0" lang="en-US" sz="800" b="0" i="0" u="none" strike="noStrike" kern="1200" cap="none" spc="0" normalizeH="0" baseline="0" noProof="0" dirty="0">
                        <a:ln>
                          <a:noFill/>
                        </a:ln>
                        <a:solidFill>
                          <a:srgbClr val="595959"/>
                        </a:solidFill>
                        <a:effectLst/>
                        <a:uLnTx/>
                        <a:uFillTx/>
                        <a:latin typeface="Arial" panose="020B0604020202020204" pitchFamily="34" charset="0"/>
                        <a:ea typeface="Georgia" charset="0"/>
                        <a:cs typeface="Arial" panose="020B0604020202020204" pitchFamily="34" charset="0"/>
                      </a:endParaRPr>
                    </a:p>
                  </a:txBody>
                  <a:tcPr marL="182880" anchor="ctr">
                    <a:lnL w="6350" cap="flat" cmpd="sng" algn="ctr">
                      <a:solidFill>
                        <a:srgbClr val="A1A1A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1072855"/>
                  </a:ext>
                </a:extLst>
              </a:tr>
              <a:tr h="239534">
                <a:tc>
                  <a:txBody>
                    <a:bodyPr/>
                    <a:lstStyle/>
                    <a:p>
                      <a:pPr marL="0" marR="0" lvl="1" indent="0" algn="l" defTabSz="914400" rtl="0" eaLnBrk="1" fontAlgn="base" latinLnBrk="0" hangingPunct="1">
                        <a:lnSpc>
                          <a:spcPct val="100000"/>
                        </a:lnSpc>
                        <a:spcBef>
                          <a:spcPts val="0"/>
                        </a:spcBef>
                        <a:spcAft>
                          <a:spcPts val="0"/>
                        </a:spcAft>
                        <a:buClr>
                          <a:srgbClr val="203864"/>
                        </a:buClr>
                        <a:buSzTx/>
                        <a:buFontTx/>
                        <a:buNone/>
                        <a:tabLst/>
                        <a:defRPr/>
                      </a:pPr>
                      <a:r>
                        <a:rPr kumimoji="0" lang="en-US" sz="1000" b="1"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Distribution Reinvestment Plan </a:t>
                      </a:r>
                      <a:r>
                        <a:rPr kumimoji="0" lang="en-US" sz="1000" b="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(DRP)</a:t>
                      </a:r>
                      <a:endParaRPr kumimoji="0" lang="en-US" sz="1000" b="0" i="0" u="none" strike="noStrike" kern="1200" cap="none" spc="0" normalizeH="0" baseline="0" noProof="0" dirty="0">
                        <a:ln>
                          <a:noFill/>
                        </a:ln>
                        <a:solidFill>
                          <a:srgbClr val="595959"/>
                        </a:solidFill>
                        <a:effectLst/>
                        <a:uLnTx/>
                        <a:uFillTx/>
                        <a:latin typeface="Arial" panose="020B0604020202020204" pitchFamily="34" charset="0"/>
                        <a:ea typeface="Georgia" charset="0"/>
                        <a:cs typeface="Arial" panose="020B0604020202020204" pitchFamily="34" charset="0"/>
                      </a:endParaRPr>
                    </a:p>
                  </a:txBody>
                  <a:tcPr marL="182880" anchor="ctr">
                    <a:lnR w="6350" cap="flat" cmpd="sng" algn="ctr">
                      <a:solidFill>
                        <a:srgbClr val="A1A1A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1" indent="0" algn="l" defTabSz="914400" rtl="0" eaLnBrk="1" fontAlgn="base" latinLnBrk="0" hangingPunct="1">
                        <a:lnSpc>
                          <a:spcPct val="100000"/>
                        </a:lnSpc>
                        <a:spcBef>
                          <a:spcPts val="0"/>
                        </a:spcBef>
                        <a:spcAft>
                          <a:spcPts val="0"/>
                        </a:spcAft>
                        <a:buClr>
                          <a:srgbClr val="203864"/>
                        </a:buClr>
                        <a:buSzTx/>
                        <a:buFontTx/>
                        <a:buNone/>
                        <a:tabLst/>
                        <a:defRPr/>
                      </a:pPr>
                      <a:r>
                        <a:rPr kumimoji="0" lang="en-US" sz="80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Up to $250 million (Monthly, shares purchased at NAV</a:t>
                      </a:r>
                      <a:endParaRPr kumimoji="0" lang="en-US" sz="800" b="0" i="0" u="none" strike="noStrike" kern="1200" cap="none" spc="0" normalizeH="0" baseline="0" noProof="0" dirty="0">
                        <a:ln>
                          <a:noFill/>
                        </a:ln>
                        <a:solidFill>
                          <a:srgbClr val="595959"/>
                        </a:solidFill>
                        <a:effectLst/>
                        <a:uLnTx/>
                        <a:uFillTx/>
                        <a:latin typeface="Arial" panose="020B0604020202020204" pitchFamily="34" charset="0"/>
                        <a:ea typeface="Georgia" charset="0"/>
                        <a:cs typeface="Arial" panose="020B0604020202020204" pitchFamily="34" charset="0"/>
                      </a:endParaRPr>
                    </a:p>
                  </a:txBody>
                  <a:tcPr marL="182880" anchor="ctr">
                    <a:lnL w="6350" cap="flat" cmpd="sng" algn="ctr">
                      <a:solidFill>
                        <a:srgbClr val="A1A1A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4289108"/>
                  </a:ext>
                </a:extLst>
              </a:tr>
              <a:tr h="389243">
                <a:tc>
                  <a:txBody>
                    <a:bodyPr/>
                    <a:lstStyle/>
                    <a:p>
                      <a:pPr marL="0" marR="0" lvl="1" indent="0" algn="l" defTabSz="914400" rtl="0" eaLnBrk="1" fontAlgn="base" latinLnBrk="0" hangingPunct="1">
                        <a:lnSpc>
                          <a:spcPct val="100000"/>
                        </a:lnSpc>
                        <a:spcBef>
                          <a:spcPts val="0"/>
                        </a:spcBef>
                        <a:spcAft>
                          <a:spcPts val="0"/>
                        </a:spcAft>
                        <a:buClr>
                          <a:srgbClr val="203864"/>
                        </a:buClr>
                        <a:buSzTx/>
                        <a:buFontTx/>
                        <a:buNone/>
                        <a:tabLst/>
                        <a:defRPr/>
                      </a:pPr>
                      <a:r>
                        <a:rPr kumimoji="0" lang="en-US" sz="1000" b="1"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Suitability Requirements</a:t>
                      </a:r>
                      <a:endParaRPr kumimoji="0" lang="en-US" sz="1000" b="1" i="0" u="none" strike="noStrike" kern="1200" cap="none" spc="0" normalizeH="0" baseline="0" noProof="0" dirty="0">
                        <a:ln>
                          <a:noFill/>
                        </a:ln>
                        <a:solidFill>
                          <a:srgbClr val="595959"/>
                        </a:solidFill>
                        <a:effectLst/>
                        <a:uLnTx/>
                        <a:uFillTx/>
                        <a:latin typeface="Arial" panose="020B0604020202020204" pitchFamily="34" charset="0"/>
                        <a:ea typeface="Georgia" charset="0"/>
                        <a:cs typeface="Arial" panose="020B0604020202020204" pitchFamily="34" charset="0"/>
                      </a:endParaRPr>
                    </a:p>
                  </a:txBody>
                  <a:tcPr marL="182880" anchor="ctr">
                    <a:lnR w="6350" cap="flat" cmpd="sng" algn="ctr">
                      <a:solidFill>
                        <a:srgbClr val="A1A1A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$250,000 net worth or $70,000 net worth and $70,000 annual gross income</a:t>
                      </a:r>
                      <a:br>
                        <a:rPr kumimoji="0" lang="en-US" sz="80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br>
                      <a:r>
                        <a:rPr kumimoji="0" lang="en-US" sz="80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Higher suitability in certain states; please consult the prospectus</a:t>
                      </a:r>
                      <a:endParaRPr kumimoji="0" lang="en-US" sz="800" b="0" i="0" u="none" strike="noStrike" kern="1200" cap="none" spc="0" normalizeH="0" baseline="0" noProof="0" dirty="0">
                        <a:ln>
                          <a:noFill/>
                        </a:ln>
                        <a:solidFill>
                          <a:srgbClr val="595959"/>
                        </a:solidFill>
                        <a:effectLst/>
                        <a:uLnTx/>
                        <a:uFillTx/>
                        <a:latin typeface="Arial" panose="020B0604020202020204" pitchFamily="34" charset="0"/>
                        <a:ea typeface="Georgia" charset="0"/>
                        <a:cs typeface="Arial" panose="020B0604020202020204" pitchFamily="34" charset="0"/>
                      </a:endParaRPr>
                    </a:p>
                  </a:txBody>
                  <a:tcPr marL="182880" anchor="ctr">
                    <a:lnL w="6350" cap="flat" cmpd="sng" algn="ctr">
                      <a:solidFill>
                        <a:srgbClr val="A1A1A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4620287"/>
                  </a:ext>
                </a:extLst>
              </a:tr>
              <a:tr h="239534">
                <a:tc>
                  <a:txBody>
                    <a:bodyPr/>
                    <a:lstStyle/>
                    <a:p>
                      <a:pPr marL="0" marR="0" lvl="1" indent="0" algn="l" defTabSz="914400" rtl="0" eaLnBrk="1" fontAlgn="base" latinLnBrk="0" hangingPunct="1">
                        <a:lnSpc>
                          <a:spcPct val="100000"/>
                        </a:lnSpc>
                        <a:spcBef>
                          <a:spcPts val="0"/>
                        </a:spcBef>
                        <a:spcAft>
                          <a:spcPts val="0"/>
                        </a:spcAft>
                        <a:buClr>
                          <a:srgbClr val="203864"/>
                        </a:buClr>
                        <a:buSzTx/>
                        <a:buFontTx/>
                        <a:buNone/>
                        <a:tabLst/>
                        <a:defRPr/>
                      </a:pPr>
                      <a:r>
                        <a:rPr kumimoji="0" lang="en-US" sz="1000" b="1"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Tax Reporting</a:t>
                      </a:r>
                      <a:endParaRPr kumimoji="0" lang="en-US" sz="1000" b="1" i="0" u="none" strike="noStrike" kern="1200" cap="none" spc="0" normalizeH="0" baseline="0" noProof="0" dirty="0">
                        <a:ln>
                          <a:noFill/>
                        </a:ln>
                        <a:solidFill>
                          <a:srgbClr val="595959"/>
                        </a:solidFill>
                        <a:effectLst/>
                        <a:uLnTx/>
                        <a:uFillTx/>
                        <a:latin typeface="Arial" panose="020B0604020202020204" pitchFamily="34" charset="0"/>
                        <a:ea typeface="Georgia" charset="0"/>
                        <a:cs typeface="Arial" panose="020B0604020202020204" pitchFamily="34" charset="0"/>
                      </a:endParaRPr>
                    </a:p>
                  </a:txBody>
                  <a:tcPr marL="182880" anchor="ctr">
                    <a:lnR w="6350" cap="flat" cmpd="sng" algn="ctr">
                      <a:solidFill>
                        <a:srgbClr val="A1A1A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1" indent="0" algn="l" defTabSz="914400" rtl="0" eaLnBrk="1" fontAlgn="base" latinLnBrk="0" hangingPunct="1">
                        <a:lnSpc>
                          <a:spcPct val="100000"/>
                        </a:lnSpc>
                        <a:spcBef>
                          <a:spcPts val="0"/>
                        </a:spcBef>
                        <a:spcAft>
                          <a:spcPts val="0"/>
                        </a:spcAft>
                        <a:buClr>
                          <a:srgbClr val="203864"/>
                        </a:buClr>
                        <a:buSzTx/>
                        <a:buFontTx/>
                        <a:buNone/>
                        <a:tabLst/>
                        <a:defRPr/>
                      </a:pPr>
                      <a:r>
                        <a:rPr kumimoji="0" lang="en-US" sz="80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Form 1099-DIV</a:t>
                      </a:r>
                      <a:endParaRPr kumimoji="0" lang="en-US" sz="800" b="0" i="0" u="none" strike="noStrike" kern="1200" cap="none" spc="0" normalizeH="0" baseline="0" noProof="0" dirty="0">
                        <a:ln>
                          <a:noFill/>
                        </a:ln>
                        <a:solidFill>
                          <a:srgbClr val="595959"/>
                        </a:solidFill>
                        <a:effectLst/>
                        <a:uLnTx/>
                        <a:uFillTx/>
                        <a:latin typeface="Arial" panose="020B0604020202020204" pitchFamily="34" charset="0"/>
                        <a:ea typeface="Georgia" charset="0"/>
                        <a:cs typeface="Arial" panose="020B0604020202020204" pitchFamily="34" charset="0"/>
                      </a:endParaRPr>
                    </a:p>
                  </a:txBody>
                  <a:tcPr marL="182880" anchor="ctr">
                    <a:lnL w="6350" cap="flat" cmpd="sng" algn="ctr">
                      <a:solidFill>
                        <a:srgbClr val="A1A1A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306640"/>
                  </a:ext>
                </a:extLst>
              </a:tr>
              <a:tr h="457361">
                <a:tc>
                  <a:txBody>
                    <a:bodyPr/>
                    <a:lstStyle/>
                    <a:p>
                      <a:pPr marL="0" marR="0" lvl="1" indent="0" algn="l" defTabSz="914400" rtl="0" eaLnBrk="1" fontAlgn="base" latinLnBrk="0" hangingPunct="1">
                        <a:lnSpc>
                          <a:spcPct val="100000"/>
                        </a:lnSpc>
                        <a:spcBef>
                          <a:spcPts val="0"/>
                        </a:spcBef>
                        <a:spcAft>
                          <a:spcPts val="0"/>
                        </a:spcAft>
                        <a:buClr>
                          <a:srgbClr val="203864"/>
                        </a:buClr>
                        <a:buSzTx/>
                        <a:buFontTx/>
                        <a:buNone/>
                        <a:tabLst/>
                        <a:defRPr/>
                      </a:pPr>
                      <a:r>
                        <a:rPr kumimoji="0" lang="en-US" sz="1000" b="1"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Share Repurchase Plan</a:t>
                      </a:r>
                      <a:r>
                        <a:rPr kumimoji="0" lang="en-US" sz="1000" b="1" u="none" strike="noStrike" kern="1200" cap="none" spc="0" normalizeH="0" baseline="30000" noProof="0" dirty="0">
                          <a:ln>
                            <a:noFill/>
                          </a:ln>
                          <a:solidFill>
                            <a:srgbClr val="595959"/>
                          </a:solidFill>
                          <a:effectLst/>
                          <a:uLnTx/>
                          <a:uFillTx/>
                          <a:latin typeface="Arial" panose="020B0604020202020204" pitchFamily="34" charset="0"/>
                          <a:cs typeface="Arial" panose="020B0604020202020204" pitchFamily="34" charset="0"/>
                        </a:rPr>
                        <a:t>3</a:t>
                      </a:r>
                      <a:br>
                        <a:rPr kumimoji="0" lang="en-US" sz="1000" b="1" u="none" strike="noStrike" kern="1200" cap="none" spc="0" normalizeH="0" baseline="30000" noProof="0" dirty="0">
                          <a:ln>
                            <a:noFill/>
                          </a:ln>
                          <a:solidFill>
                            <a:srgbClr val="595959"/>
                          </a:solidFill>
                          <a:effectLst/>
                          <a:uLnTx/>
                          <a:uFillTx/>
                          <a:latin typeface="Arial" panose="020B0604020202020204" pitchFamily="34" charset="0"/>
                          <a:cs typeface="Arial" panose="020B0604020202020204" pitchFamily="34" charset="0"/>
                        </a:rPr>
                      </a:br>
                      <a:r>
                        <a:rPr kumimoji="0" lang="en-US" sz="1000" b="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(as a percentage of NAV, pro-rata redemptions, monthly availability)</a:t>
                      </a:r>
                    </a:p>
                    <a:p>
                      <a:pPr marL="0" marR="0" lvl="1" indent="0" algn="l" defTabSz="914400" rtl="0" eaLnBrk="1" fontAlgn="base" latinLnBrk="0" hangingPunct="1">
                        <a:lnSpc>
                          <a:spcPct val="100000"/>
                        </a:lnSpc>
                        <a:spcBef>
                          <a:spcPts val="0"/>
                        </a:spcBef>
                        <a:spcAft>
                          <a:spcPts val="0"/>
                        </a:spcAft>
                        <a:buClr>
                          <a:srgbClr val="203864"/>
                        </a:buClr>
                        <a:buSzTx/>
                        <a:buFontTx/>
                        <a:buNone/>
                        <a:tabLst/>
                        <a:defRPr/>
                      </a:pPr>
                      <a:endParaRPr kumimoji="0" lang="en-US" sz="1000" b="1" i="0" u="none" strike="noStrike" kern="1200" cap="none" spc="0" normalizeH="0" baseline="30000" noProof="0" dirty="0">
                        <a:ln>
                          <a:noFill/>
                        </a:ln>
                        <a:solidFill>
                          <a:srgbClr val="595959"/>
                        </a:solidFill>
                        <a:effectLst/>
                        <a:uLnTx/>
                        <a:uFillTx/>
                        <a:latin typeface="Arial" panose="020B0604020202020204" pitchFamily="34" charset="0"/>
                        <a:ea typeface="Georgia" charset="0"/>
                        <a:cs typeface="Arial" panose="020B0604020202020204" pitchFamily="34" charset="0"/>
                      </a:endParaRPr>
                    </a:p>
                  </a:txBody>
                  <a:tcPr marL="182880" anchor="ctr">
                    <a:lnR w="6350" cap="flat" cmpd="sng" algn="ctr">
                      <a:solidFill>
                        <a:srgbClr val="A1A1A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1450" marR="0" lvl="0" indent="-171450" algn="l" defTabSz="914400" rtl="0" eaLnBrk="1" fontAlgn="b" latinLnBrk="0" hangingPunct="1">
                        <a:lnSpc>
                          <a:spcPts val="126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Monthly repurchases will be made at the transaction price, which is generally equal to our prior month’s NAV</a:t>
                      </a:r>
                    </a:p>
                    <a:p>
                      <a:pPr marL="171450" marR="0" lvl="0" indent="-171450" algn="l" defTabSz="914400" rtl="0" eaLnBrk="1" fontAlgn="b" latinLnBrk="0" hangingPunct="1">
                        <a:lnSpc>
                          <a:spcPts val="126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Shares not held for at least one year will be repurchased at 95% of that month’s transaction price</a:t>
                      </a:r>
                    </a:p>
                    <a:p>
                      <a:pPr marL="171450" marR="0" lvl="0" indent="-171450" algn="l" defTabSz="914400" rtl="0" eaLnBrk="1" fontAlgn="b" latinLnBrk="0" hangingPunct="1">
                        <a:lnSpc>
                          <a:spcPts val="126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Overall limit of 2% of NAV per month and 5% of NAV per calendar quarter</a:t>
                      </a:r>
                    </a:p>
                    <a:p>
                      <a:pPr marL="171450" marR="0" lvl="0" indent="-171450" algn="l" defTabSz="914400" rtl="0" eaLnBrk="1" fontAlgn="b" latinLnBrk="0" hangingPunct="1">
                        <a:lnSpc>
                          <a:spcPts val="1260"/>
                        </a:lnSpc>
                        <a:spcBef>
                          <a:spcPts val="0"/>
                        </a:spcBef>
                        <a:spcAft>
                          <a:spcPts val="0"/>
                        </a:spcAft>
                        <a:buClrTx/>
                        <a:buSzTx/>
                        <a:buFont typeface="Arial" panose="020B0604020202020204" pitchFamily="34" charset="0"/>
                        <a:buChar char="•"/>
                        <a:tabLst/>
                        <a:defRPr/>
                      </a:pPr>
                      <a:r>
                        <a:rPr lang="en-US" sz="800" dirty="0">
                          <a:solidFill>
                            <a:srgbClr val="595959"/>
                          </a:solidFill>
                          <a:latin typeface="Arial" panose="020B0604020202020204" pitchFamily="34" charset="0"/>
                          <a:cs typeface="Arial" panose="020B0604020202020204" pitchFamily="34" charset="0"/>
                        </a:rPr>
                        <a:t>Shares redeemed at transaction price in case of death or qualifying disability</a:t>
                      </a:r>
                      <a:endParaRPr kumimoji="0" lang="en-US" sz="800" b="0" i="0" u="none" strike="noStrike" kern="1200" cap="none" spc="0" normalizeH="0" baseline="0" noProof="0" dirty="0">
                        <a:ln>
                          <a:noFill/>
                        </a:ln>
                        <a:solidFill>
                          <a:srgbClr val="595959"/>
                        </a:solidFill>
                        <a:effectLst/>
                        <a:uLnTx/>
                        <a:uFillTx/>
                        <a:latin typeface="Arial" panose="020B0604020202020204" pitchFamily="34" charset="0"/>
                        <a:ea typeface="Georgia" charset="0"/>
                        <a:cs typeface="Arial" panose="020B0604020202020204" pitchFamily="34" charset="0"/>
                      </a:endParaRPr>
                    </a:p>
                  </a:txBody>
                  <a:tcPr marL="182880">
                    <a:lnL w="6350" cap="flat" cmpd="sng" algn="ctr">
                      <a:solidFill>
                        <a:srgbClr val="A1A1A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46637941"/>
                  </a:ext>
                </a:extLst>
              </a:tr>
            </a:tbl>
          </a:graphicData>
        </a:graphic>
      </p:graphicFrame>
      <p:sp>
        <p:nvSpPr>
          <p:cNvPr id="14" name="Rectangle 13">
            <a:extLst>
              <a:ext uri="{FF2B5EF4-FFF2-40B4-BE49-F238E27FC236}">
                <a16:creationId xmlns:a16="http://schemas.microsoft.com/office/drawing/2014/main" id="{42EBE663-56FD-BD48-97BC-25B38E1DA30D}"/>
              </a:ext>
            </a:extLst>
          </p:cNvPr>
          <p:cNvSpPr/>
          <p:nvPr/>
        </p:nvSpPr>
        <p:spPr>
          <a:xfrm>
            <a:off x="282460" y="5295734"/>
            <a:ext cx="8693368" cy="815608"/>
          </a:xfrm>
          <a:prstGeom prst="rect">
            <a:avLst/>
          </a:prstGeom>
        </p:spPr>
        <p:txBody>
          <a:bodyPr wrap="square" numCol="1">
            <a:spAutoFit/>
          </a:bodyPr>
          <a:lstStyle/>
          <a:p>
            <a:pPr fontAlgn="b">
              <a:spcAft>
                <a:spcPts val="300"/>
              </a:spcAft>
              <a:defRPr/>
            </a:pPr>
            <a:r>
              <a:rPr lang="en-US" sz="700" baseline="30000" dirty="0">
                <a:solidFill>
                  <a:schemeClr val="tx1">
                    <a:lumMod val="65000"/>
                    <a:lumOff val="35000"/>
                  </a:schemeClr>
                </a:solidFill>
                <a:latin typeface="Arial" charset="0"/>
                <a:ea typeface="Arial" charset="0"/>
                <a:cs typeface="Arial" charset="0"/>
              </a:rPr>
              <a:t>1 </a:t>
            </a:r>
            <a:r>
              <a:rPr lang="en-US" sz="700" dirty="0">
                <a:solidFill>
                  <a:schemeClr val="tx1">
                    <a:lumMod val="65000"/>
                    <a:lumOff val="35000"/>
                  </a:schemeClr>
                </a:solidFill>
                <a:latin typeface="Arial" charset="0"/>
                <a:ea typeface="Arial" charset="0"/>
                <a:cs typeface="Arial" charset="0"/>
              </a:rPr>
              <a:t>We may offer shares at a price that we believe reflects the NAV per share of such stock more appropriately than the prior month’s NAV per share, including by updating a previously disclosed offering price, in cases where we believe there has been a material change (positive or negative) to our NAV per share since the end of the prior month.</a:t>
            </a:r>
            <a:endParaRPr lang="en-US" sz="700" baseline="30000" dirty="0">
              <a:solidFill>
                <a:schemeClr val="tx1">
                  <a:lumMod val="65000"/>
                  <a:lumOff val="35000"/>
                </a:schemeClr>
              </a:solidFill>
              <a:latin typeface="Arial" charset="0"/>
              <a:ea typeface="Arial" charset="0"/>
              <a:cs typeface="Arial" charset="0"/>
            </a:endParaRPr>
          </a:p>
          <a:p>
            <a:pPr fontAlgn="b">
              <a:spcAft>
                <a:spcPts val="300"/>
              </a:spcAft>
              <a:defRPr/>
            </a:pPr>
            <a:r>
              <a:rPr lang="en-US" sz="700" baseline="30000" dirty="0">
                <a:solidFill>
                  <a:schemeClr val="tx1">
                    <a:lumMod val="65000"/>
                    <a:lumOff val="35000"/>
                  </a:schemeClr>
                </a:solidFill>
                <a:latin typeface="Arial" charset="0"/>
                <a:ea typeface="Arial" charset="0"/>
                <a:cs typeface="Arial" charset="0"/>
              </a:rPr>
              <a:t>2 </a:t>
            </a:r>
            <a:r>
              <a:rPr lang="en-US" sz="700" dirty="0">
                <a:solidFill>
                  <a:schemeClr val="tx1">
                    <a:lumMod val="65000"/>
                    <a:lumOff val="35000"/>
                  </a:schemeClr>
                </a:solidFill>
                <a:latin typeface="Arial" charset="0"/>
                <a:ea typeface="Arial" charset="0"/>
                <a:cs typeface="Arial" charset="0"/>
              </a:rPr>
              <a:t>There is no guarantee of distributions. Distributions have and may continue to be paid from other sources other than cash flow from operations, including offering proceeds, which reduce investor’s overall return. Distributions paid with respect to Class D Shares, T Shares and Class S Shares will be reduced by the ongoing distribution fee payable with respect to such classes of shares. </a:t>
            </a:r>
          </a:p>
          <a:p>
            <a:pPr fontAlgn="b">
              <a:spcAft>
                <a:spcPts val="300"/>
              </a:spcAft>
              <a:defRPr/>
            </a:pPr>
            <a:r>
              <a:rPr lang="en-US" sz="700" baseline="30000" dirty="0">
                <a:solidFill>
                  <a:schemeClr val="tx1">
                    <a:lumMod val="65000"/>
                    <a:lumOff val="35000"/>
                  </a:schemeClr>
                </a:solidFill>
                <a:latin typeface="Arial" charset="0"/>
                <a:ea typeface="Arial" charset="0"/>
                <a:cs typeface="Arial" charset="0"/>
              </a:rPr>
              <a:t>3</a:t>
            </a:r>
            <a:r>
              <a:rPr lang="en-US" sz="700" dirty="0">
                <a:solidFill>
                  <a:schemeClr val="tx1">
                    <a:lumMod val="65000"/>
                    <a:lumOff val="35000"/>
                  </a:schemeClr>
                </a:solidFill>
                <a:latin typeface="Arial" charset="0"/>
                <a:ea typeface="Arial" charset="0"/>
                <a:cs typeface="Arial" charset="0"/>
              </a:rPr>
              <a:t> Repurchases are limited to 5% per quarter and 2% per month of the combined NAV of all classes of shares as of the last calendar day of the previous calendar quarter or month, respectively; the program may be modified, suspended or terminated at any time upon ten days prior written notice to stockholders.</a:t>
            </a:r>
          </a:p>
        </p:txBody>
      </p:sp>
      <p:sp>
        <p:nvSpPr>
          <p:cNvPr id="2" name="Title 1">
            <a:extLst>
              <a:ext uri="{FF2B5EF4-FFF2-40B4-BE49-F238E27FC236}">
                <a16:creationId xmlns:a16="http://schemas.microsoft.com/office/drawing/2014/main" id="{D7A81F92-DDA8-8A45-AA9F-EE4E3958CCFF}"/>
              </a:ext>
            </a:extLst>
          </p:cNvPr>
          <p:cNvSpPr>
            <a:spLocks noGrp="1"/>
          </p:cNvSpPr>
          <p:nvPr>
            <p:ph type="ctrTitle"/>
          </p:nvPr>
        </p:nvSpPr>
        <p:spPr>
          <a:xfrm>
            <a:off x="365760" y="182880"/>
            <a:ext cx="6103454" cy="457200"/>
          </a:xfrm>
        </p:spPr>
        <p:txBody>
          <a:bodyPr numCol="1">
            <a:normAutofit/>
          </a:bodyPr>
          <a:lstStyle/>
          <a:p>
            <a:r>
              <a:rPr lang="en-US" dirty="0"/>
              <a:t>Offering Details</a:t>
            </a:r>
          </a:p>
        </p:txBody>
      </p:sp>
      <p:grpSp>
        <p:nvGrpSpPr>
          <p:cNvPr id="5" name="Group 4"/>
          <p:cNvGrpSpPr/>
          <p:nvPr/>
        </p:nvGrpSpPr>
        <p:grpSpPr>
          <a:xfrm>
            <a:off x="312819" y="6156560"/>
            <a:ext cx="2945519" cy="306884"/>
            <a:chOff x="457200" y="6096000"/>
            <a:chExt cx="2945519" cy="306884"/>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0125" b="28461"/>
            <a:stretch/>
          </p:blipFill>
          <p:spPr>
            <a:xfrm>
              <a:off x="457200" y="6096000"/>
              <a:ext cx="735978" cy="304800"/>
            </a:xfrm>
            <a:prstGeom prst="rect">
              <a:avLst/>
            </a:prstGeom>
          </p:spPr>
        </p:pic>
        <p:sp>
          <p:nvSpPr>
            <p:cNvPr id="7" name="Rectangle 6"/>
            <p:cNvSpPr/>
            <p:nvPr/>
          </p:nvSpPr>
          <p:spPr>
            <a:xfrm>
              <a:off x="1097280" y="6187440"/>
              <a:ext cx="2305439" cy="215444"/>
            </a:xfrm>
            <a:prstGeom prst="rect">
              <a:avLst/>
            </a:prstGeom>
          </p:spPr>
          <p:txBody>
            <a:bodyPr wrap="none" numCol="1">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Available for electronic subscription via Altigo</a:t>
              </a:r>
            </a:p>
          </p:txBody>
        </p:sp>
      </p:grpSp>
    </p:spTree>
    <p:extLst>
      <p:ext uri="{BB962C8B-B14F-4D97-AF65-F5344CB8AC3E}">
        <p14:creationId xmlns:p14="http://schemas.microsoft.com/office/powerpoint/2010/main" val="2794281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593457A-2486-DC49-830E-8BDF503C4C80}"/>
              </a:ext>
            </a:extLst>
          </p:cNvPr>
          <p:cNvGraphicFramePr>
            <a:graphicFrameLocks noGrp="1"/>
          </p:cNvGraphicFramePr>
          <p:nvPr>
            <p:extLst>
              <p:ext uri="{D42A27DB-BD31-4B8C-83A1-F6EECF244321}">
                <p14:modId xmlns:p14="http://schemas.microsoft.com/office/powerpoint/2010/main" val="2281860618"/>
              </p:ext>
            </p:extLst>
          </p:nvPr>
        </p:nvGraphicFramePr>
        <p:xfrm>
          <a:off x="365758" y="1371600"/>
          <a:ext cx="8296979" cy="2329533"/>
        </p:xfrm>
        <a:graphic>
          <a:graphicData uri="http://schemas.openxmlformats.org/drawingml/2006/table">
            <a:tbl>
              <a:tblPr firstRow="1" bandRow="1">
                <a:tableStyleId>{2D5ABB26-0587-4C30-8999-92F81FD0307C}</a:tableStyleId>
              </a:tblPr>
              <a:tblGrid>
                <a:gridCol w="2876001">
                  <a:extLst>
                    <a:ext uri="{9D8B030D-6E8A-4147-A177-3AD203B41FA5}">
                      <a16:colId xmlns:a16="http://schemas.microsoft.com/office/drawing/2014/main" val="20000"/>
                    </a:ext>
                  </a:extLst>
                </a:gridCol>
                <a:gridCol w="1441224">
                  <a:extLst>
                    <a:ext uri="{9D8B030D-6E8A-4147-A177-3AD203B41FA5}">
                      <a16:colId xmlns:a16="http://schemas.microsoft.com/office/drawing/2014/main" val="20001"/>
                    </a:ext>
                  </a:extLst>
                </a:gridCol>
                <a:gridCol w="1441224">
                  <a:extLst>
                    <a:ext uri="{9D8B030D-6E8A-4147-A177-3AD203B41FA5}">
                      <a16:colId xmlns:a16="http://schemas.microsoft.com/office/drawing/2014/main" val="20002"/>
                    </a:ext>
                  </a:extLst>
                </a:gridCol>
                <a:gridCol w="1269265">
                  <a:extLst>
                    <a:ext uri="{9D8B030D-6E8A-4147-A177-3AD203B41FA5}">
                      <a16:colId xmlns:a16="http://schemas.microsoft.com/office/drawing/2014/main" val="3838638488"/>
                    </a:ext>
                  </a:extLst>
                </a:gridCol>
                <a:gridCol w="1269265">
                  <a:extLst>
                    <a:ext uri="{9D8B030D-6E8A-4147-A177-3AD203B41FA5}">
                      <a16:colId xmlns:a16="http://schemas.microsoft.com/office/drawing/2014/main" val="20003"/>
                    </a:ext>
                  </a:extLst>
                </a:gridCol>
              </a:tblGrid>
              <a:tr h="342718">
                <a:tc>
                  <a:txBody>
                    <a:bodyPr/>
                    <a:lstStyle/>
                    <a:p>
                      <a:pPr algn="l"/>
                      <a:r>
                        <a:rPr lang="en-US" sz="1200" b="1" dirty="0">
                          <a:solidFill>
                            <a:schemeClr val="bg1"/>
                          </a:solidFill>
                          <a:latin typeface="Arial" panose="020B0604020202020204" pitchFamily="34" charset="0"/>
                          <a:cs typeface="Arial" panose="020B0604020202020204" pitchFamily="34" charset="0"/>
                        </a:rPr>
                        <a:t>SHARE</a:t>
                      </a:r>
                      <a:r>
                        <a:rPr lang="en-US" sz="1200" b="1" baseline="0" dirty="0">
                          <a:solidFill>
                            <a:schemeClr val="bg1"/>
                          </a:solidFill>
                          <a:latin typeface="Arial" panose="020B0604020202020204" pitchFamily="34" charset="0"/>
                          <a:cs typeface="Arial" panose="020B0604020202020204" pitchFamily="34" charset="0"/>
                        </a:rPr>
                        <a:t> CLASS-SPECIFIC FEES</a:t>
                      </a:r>
                      <a:endParaRPr lang="en-US" sz="1200" b="1" dirty="0">
                        <a:solidFill>
                          <a:schemeClr val="bg1"/>
                        </a:solidFill>
                        <a:latin typeface="Arial" panose="020B0604020202020204" pitchFamily="34" charset="0"/>
                        <a:cs typeface="Arial" panose="020B0604020202020204" pitchFamily="34" charset="0"/>
                      </a:endParaRPr>
                    </a:p>
                  </a:txBody>
                  <a:tcPr marL="91442" marR="91442" anchor="ctr">
                    <a:lnL w="6350" cap="flat" cmpd="sng" algn="ctr">
                      <a:solidFill>
                        <a:srgbClr val="BDBDBD"/>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lnB>
                      <a:noFill/>
                    </a:lnB>
                    <a:solidFill>
                      <a:srgbClr val="00367C"/>
                    </a:solidFill>
                  </a:tcPr>
                </a:tc>
                <a:tc>
                  <a:txBody>
                    <a:bodyPr/>
                    <a:lstStyle/>
                    <a:p>
                      <a:pPr algn="ctr"/>
                      <a:r>
                        <a:rPr lang="en-US" sz="1200" b="1" cap="all" dirty="0">
                          <a:solidFill>
                            <a:schemeClr val="bg1"/>
                          </a:solidFill>
                          <a:latin typeface="Arial" panose="020B0604020202020204" pitchFamily="34" charset="0"/>
                          <a:cs typeface="Arial" panose="020B0604020202020204" pitchFamily="34" charset="0"/>
                        </a:rPr>
                        <a:t>Class I</a:t>
                      </a:r>
                    </a:p>
                  </a:txBody>
                  <a:tcPr marL="91442" marR="91442" anchor="ctr">
                    <a:lnR w="6350" cap="flat" cmpd="sng" algn="ctr">
                      <a:solidFill>
                        <a:srgbClr val="A1A1A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a:noFill/>
                    </a:lnB>
                    <a:solidFill>
                      <a:srgbClr val="00367C"/>
                    </a:solidFill>
                  </a:tcPr>
                </a:tc>
                <a:tc>
                  <a:txBody>
                    <a:bodyPr/>
                    <a:lstStyle/>
                    <a:p>
                      <a:pPr algn="ctr"/>
                      <a:r>
                        <a:rPr lang="en-US" sz="1200" b="1" cap="all" dirty="0">
                          <a:solidFill>
                            <a:schemeClr val="bg1"/>
                          </a:solidFill>
                          <a:latin typeface="Arial" panose="020B0604020202020204" pitchFamily="34" charset="0"/>
                          <a:cs typeface="Arial" panose="020B0604020202020204" pitchFamily="34" charset="0"/>
                        </a:rPr>
                        <a:t>Class D</a:t>
                      </a:r>
                    </a:p>
                  </a:txBody>
                  <a:tcPr marL="91442" marR="91442" anchor="ctr">
                    <a:lnL w="6350" cap="flat" cmpd="sng" algn="ctr">
                      <a:solidFill>
                        <a:srgbClr val="A1A1A1"/>
                      </a:solidFill>
                      <a:prstDash val="solid"/>
                      <a:round/>
                      <a:headEnd type="none" w="med" len="med"/>
                      <a:tailEnd type="none" w="med" len="med"/>
                    </a:lnL>
                    <a:lnR w="6350" cap="flat" cmpd="sng" algn="ctr">
                      <a:solidFill>
                        <a:srgbClr val="A1A1A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a:noFill/>
                    </a:lnB>
                    <a:solidFill>
                      <a:srgbClr val="00367C"/>
                    </a:solidFill>
                  </a:tcPr>
                </a:tc>
                <a:tc>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US" sz="1200" b="1" cap="all" dirty="0">
                          <a:solidFill>
                            <a:schemeClr val="bg1"/>
                          </a:solidFill>
                          <a:latin typeface="Arial" panose="020B0604020202020204" pitchFamily="34" charset="0"/>
                          <a:cs typeface="Arial" panose="020B0604020202020204" pitchFamily="34" charset="0"/>
                        </a:rPr>
                        <a:t>Class S</a:t>
                      </a:r>
                    </a:p>
                  </a:txBody>
                  <a:tcPr marL="91442" marR="91442" anchor="ctr">
                    <a:lnL w="6350" cap="flat" cmpd="sng" algn="ctr">
                      <a:solidFill>
                        <a:srgbClr val="A1A1A1"/>
                      </a:solidFill>
                      <a:prstDash val="solid"/>
                      <a:round/>
                      <a:headEnd type="none" w="med" len="med"/>
                      <a:tailEnd type="none" w="med" len="med"/>
                    </a:lnL>
                    <a:lnR w="6350" cap="flat" cmpd="sng" algn="ctr">
                      <a:solidFill>
                        <a:srgbClr val="A1A1A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a:noFill/>
                    </a:lnB>
                    <a:solidFill>
                      <a:srgbClr val="00367C"/>
                    </a:solidFill>
                  </a:tcPr>
                </a:tc>
                <a:tc>
                  <a:txBody>
                    <a:bodyPr/>
                    <a:lstStyle/>
                    <a:p>
                      <a:pPr algn="ctr"/>
                      <a:r>
                        <a:rPr lang="en-US" sz="1200" b="1" cap="all" dirty="0">
                          <a:solidFill>
                            <a:schemeClr val="bg1"/>
                          </a:solidFill>
                          <a:latin typeface="Arial" panose="020B0604020202020204" pitchFamily="34" charset="0"/>
                          <a:cs typeface="Arial" panose="020B0604020202020204" pitchFamily="34" charset="0"/>
                        </a:rPr>
                        <a:t>Class T</a:t>
                      </a:r>
                    </a:p>
                  </a:txBody>
                  <a:tcPr marL="91442" marR="91442" anchor="ctr">
                    <a:lnL w="6350" cap="flat" cmpd="sng" algn="ctr">
                      <a:solidFill>
                        <a:srgbClr val="A1A1A1"/>
                      </a:solidFill>
                      <a:prstDash val="solid"/>
                      <a:round/>
                      <a:headEnd type="none" w="med" len="med"/>
                      <a:tailEnd type="none" w="med" len="med"/>
                    </a:lnL>
                    <a:lnR w="6350" cap="flat" cmpd="sng" algn="ctr">
                      <a:solidFill>
                        <a:srgbClr val="A1A1A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a:noFill/>
                    </a:lnB>
                    <a:solidFill>
                      <a:srgbClr val="00367C"/>
                    </a:solidFill>
                  </a:tcPr>
                </a:tc>
                <a:extLst>
                  <a:ext uri="{0D108BD9-81ED-4DB2-BD59-A6C34878D82A}">
                    <a16:rowId xmlns:a16="http://schemas.microsoft.com/office/drawing/2014/main" val="10000"/>
                  </a:ext>
                </a:extLst>
              </a:tr>
              <a:tr h="312019">
                <a:tc>
                  <a:txBody>
                    <a:bodyPr/>
                    <a:lstStyle/>
                    <a:p>
                      <a:r>
                        <a:rPr lang="en-US" sz="1100" b="1" dirty="0">
                          <a:solidFill>
                            <a:schemeClr val="tx1">
                              <a:lumMod val="65000"/>
                              <a:lumOff val="35000"/>
                            </a:schemeClr>
                          </a:solidFill>
                          <a:latin typeface="Arial" panose="020B0604020202020204" pitchFamily="34" charset="0"/>
                          <a:cs typeface="Arial" panose="020B0604020202020204" pitchFamily="34" charset="0"/>
                        </a:rPr>
                        <a:t>Availability</a:t>
                      </a:r>
                      <a:r>
                        <a:rPr lang="en-US" sz="1100" b="1" baseline="30000" dirty="0">
                          <a:solidFill>
                            <a:schemeClr val="tx1">
                              <a:lumMod val="65000"/>
                              <a:lumOff val="35000"/>
                            </a:schemeClr>
                          </a:solidFill>
                          <a:latin typeface="Arial" panose="020B0604020202020204" pitchFamily="34" charset="0"/>
                          <a:cs typeface="Arial" panose="020B0604020202020204" pitchFamily="34" charset="0"/>
                        </a:rPr>
                        <a:t>1</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a:noFill/>
                    </a:lnT>
                    <a:lnB w="6350" cap="flat" cmpd="sng" algn="ctr">
                      <a:solidFill>
                        <a:srgbClr val="BDBDBD"/>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000" dirty="0">
                          <a:solidFill>
                            <a:schemeClr val="tx1">
                              <a:lumMod val="65000"/>
                              <a:lumOff val="35000"/>
                            </a:schemeClr>
                          </a:solidFill>
                          <a:latin typeface="Arial" panose="020B0604020202020204" pitchFamily="34" charset="0"/>
                          <a:cs typeface="Arial" panose="020B0604020202020204" pitchFamily="34" charset="0"/>
                        </a:rPr>
                        <a:t>Advisory, Institutional and Fiduciary Accounts</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a:noFill/>
                    </a:lnT>
                    <a:lnB w="6350" cap="flat" cmpd="sng" algn="ctr">
                      <a:solidFill>
                        <a:srgbClr val="BDBDBD"/>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200" dirty="0">
                        <a:solidFill>
                          <a:schemeClr val="tx1">
                            <a:lumMod val="65000"/>
                            <a:lumOff val="35000"/>
                          </a:schemeClr>
                        </a:solidFill>
                        <a:latin typeface="Arial" panose="020B0604020202020204" pitchFamily="34" charset="0"/>
                        <a:cs typeface="Arial" panose="020B0604020202020204" pitchFamily="34" charset="0"/>
                      </a:endParaRPr>
                    </a:p>
                  </a:txBody>
                  <a:tcPr marL="91442" marR="91442" anchor="ctr">
                    <a:lnL w="6350" cap="flat" cmpd="sng" algn="ctr">
                      <a:solidFill>
                        <a:srgbClr val="A1A1A1"/>
                      </a:solidFill>
                      <a:prstDash val="solid"/>
                      <a:round/>
                      <a:headEnd type="none" w="med" len="med"/>
                      <a:tailEnd type="none" w="med" len="med"/>
                    </a:lnL>
                    <a:lnR w="6350" cap="flat" cmpd="sng" algn="ctr">
                      <a:solidFill>
                        <a:srgbClr val="A1A1A1"/>
                      </a:solidFill>
                      <a:prstDash val="solid"/>
                      <a:round/>
                      <a:headEnd type="none" w="med" len="med"/>
                      <a:tailEnd type="none" w="med" len="med"/>
                    </a:lnR>
                  </a:tcPr>
                </a:tc>
                <a:tc gridSpan="2">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Brokerage Accounts</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a:noFill/>
                    </a:lnT>
                    <a:lnB w="6350" cap="flat" cmpd="sng" algn="ctr">
                      <a:solidFill>
                        <a:srgbClr val="BDBDBD"/>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200" dirty="0">
                        <a:solidFill>
                          <a:schemeClr val="tx1">
                            <a:lumMod val="65000"/>
                            <a:lumOff val="35000"/>
                          </a:schemeClr>
                        </a:solidFill>
                        <a:latin typeface="Arial" panose="020B0604020202020204" pitchFamily="34" charset="0"/>
                        <a:cs typeface="Arial" panose="020B0604020202020204" pitchFamily="34" charset="0"/>
                      </a:endParaRPr>
                    </a:p>
                  </a:txBody>
                  <a:tcPr marL="91442" marR="91442" anchor="ctr">
                    <a:lnL w="6350" cap="flat" cmpd="sng" algn="ctr">
                      <a:solidFill>
                        <a:srgbClr val="A1A1A1"/>
                      </a:solidFill>
                      <a:prstDash val="solid"/>
                      <a:round/>
                      <a:headEnd type="none" w="med" len="med"/>
                      <a:tailEnd type="none" w="med" len="med"/>
                    </a:lnL>
                    <a:lnR w="6350" cap="flat" cmpd="sng" algn="ctr">
                      <a:solidFill>
                        <a:srgbClr val="A1A1A1"/>
                      </a:solidFill>
                      <a:prstDash val="solid"/>
                      <a:round/>
                      <a:headEnd type="none" w="med" len="med"/>
                      <a:tailEnd type="none" w="med" len="med"/>
                    </a:lnR>
                  </a:tcPr>
                </a:tc>
                <a:extLst>
                  <a:ext uri="{0D108BD9-81ED-4DB2-BD59-A6C34878D82A}">
                    <a16:rowId xmlns:a16="http://schemas.microsoft.com/office/drawing/2014/main" val="3153430295"/>
                  </a:ext>
                </a:extLst>
              </a:tr>
              <a:tr h="312019">
                <a:tc>
                  <a:txBody>
                    <a:bodyPr/>
                    <a:lstStyle/>
                    <a:p>
                      <a:r>
                        <a:rPr lang="en-US" sz="1100" b="1" dirty="0">
                          <a:solidFill>
                            <a:schemeClr val="tx1">
                              <a:lumMod val="65000"/>
                              <a:lumOff val="35000"/>
                            </a:schemeClr>
                          </a:solidFill>
                          <a:latin typeface="Arial" panose="020B0604020202020204" pitchFamily="34" charset="0"/>
                          <a:cs typeface="Arial" panose="020B0604020202020204" pitchFamily="34" charset="0"/>
                        </a:rPr>
                        <a:t>Offering Price</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solidFill>
                      <a:srgbClr val="F2F2F2"/>
                    </a:solidFill>
                  </a:tcPr>
                </a:tc>
                <a:tc>
                  <a:txBody>
                    <a:bodyPr/>
                    <a:lstStyle/>
                    <a:p>
                      <a:pPr algn="ctr"/>
                      <a:r>
                        <a:rPr lang="en-US" sz="1000" dirty="0">
                          <a:solidFill>
                            <a:schemeClr val="tx1">
                              <a:lumMod val="65000"/>
                              <a:lumOff val="35000"/>
                            </a:schemeClr>
                          </a:solidFill>
                          <a:latin typeface="Arial" panose="020B0604020202020204" pitchFamily="34" charset="0"/>
                          <a:cs typeface="Arial" panose="020B0604020202020204" pitchFamily="34" charset="0"/>
                        </a:rPr>
                        <a:t>100%</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solidFill>
                      <a:srgbClr val="F2F2F2"/>
                    </a:solidFill>
                  </a:tcPr>
                </a:tc>
                <a:tc>
                  <a:txBody>
                    <a:bodyPr/>
                    <a:lstStyle/>
                    <a:p>
                      <a:pPr algn="ctr"/>
                      <a:r>
                        <a:rPr lang="en-US" sz="1000" dirty="0">
                          <a:solidFill>
                            <a:schemeClr val="tx1">
                              <a:lumMod val="65000"/>
                              <a:lumOff val="35000"/>
                            </a:schemeClr>
                          </a:solidFill>
                          <a:latin typeface="Arial" panose="020B0604020202020204" pitchFamily="34" charset="0"/>
                          <a:cs typeface="Arial" panose="020B0604020202020204" pitchFamily="34" charset="0"/>
                        </a:rPr>
                        <a:t>100%</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solidFill>
                      <a:srgbClr val="F2F2F2"/>
                    </a:solidFill>
                  </a:tcPr>
                </a:tc>
                <a:tc>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100%</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solidFill>
                      <a:srgbClr val="F2F2F2"/>
                    </a:solidFill>
                  </a:tcPr>
                </a:tc>
                <a:tc>
                  <a:txBody>
                    <a:bodyPr/>
                    <a:lstStyle/>
                    <a:p>
                      <a:pPr algn="ctr"/>
                      <a:r>
                        <a:rPr lang="en-US" sz="1000" dirty="0">
                          <a:solidFill>
                            <a:schemeClr val="tx1">
                              <a:lumMod val="65000"/>
                              <a:lumOff val="35000"/>
                            </a:schemeClr>
                          </a:solidFill>
                          <a:latin typeface="Arial" panose="020B0604020202020204" pitchFamily="34" charset="0"/>
                          <a:cs typeface="Arial" panose="020B0604020202020204" pitchFamily="34" charset="0"/>
                        </a:rPr>
                        <a:t>100%</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312019">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1100" b="1" dirty="0">
                          <a:solidFill>
                            <a:schemeClr val="tx1">
                              <a:lumMod val="65000"/>
                              <a:lumOff val="35000"/>
                            </a:schemeClr>
                          </a:solidFill>
                          <a:latin typeface="Arial" panose="020B0604020202020204" pitchFamily="34" charset="0"/>
                          <a:cs typeface="Arial" panose="020B0604020202020204" pitchFamily="34" charset="0"/>
                        </a:rPr>
                        <a:t>Upfront Selling Commissions</a:t>
                      </a:r>
                      <a:r>
                        <a:rPr lang="en-US" sz="1100" b="1" baseline="30000" dirty="0">
                          <a:solidFill>
                            <a:schemeClr val="tx1">
                              <a:lumMod val="65000"/>
                              <a:lumOff val="35000"/>
                            </a:schemeClr>
                          </a:solidFill>
                          <a:latin typeface="Arial" panose="020B0604020202020204" pitchFamily="34" charset="0"/>
                          <a:cs typeface="Arial" panose="020B0604020202020204" pitchFamily="34" charset="0"/>
                        </a:rPr>
                        <a:t>2, 3</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tcPr>
                </a:tc>
                <a:tc>
                  <a:txBody>
                    <a:bodyPr/>
                    <a:lstStyle/>
                    <a:p>
                      <a:pPr algn="ctr"/>
                      <a:r>
                        <a:rPr lang="en-US" sz="1000" dirty="0">
                          <a:solidFill>
                            <a:schemeClr val="tx1">
                              <a:lumMod val="65000"/>
                              <a:lumOff val="35000"/>
                            </a:schemeClr>
                          </a:solidFill>
                          <a:latin typeface="Arial" panose="020B0604020202020204" pitchFamily="34" charset="0"/>
                          <a:cs typeface="Arial" panose="020B0604020202020204" pitchFamily="34" charset="0"/>
                        </a:rPr>
                        <a:t>(0.00%)</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tcPr>
                </a:tc>
                <a:tc>
                  <a:txBody>
                    <a:bodyPr/>
                    <a:lstStyle/>
                    <a:p>
                      <a:pPr algn="ctr"/>
                      <a:r>
                        <a:rPr lang="en-US" sz="1000" dirty="0">
                          <a:solidFill>
                            <a:schemeClr val="tx1">
                              <a:lumMod val="65000"/>
                              <a:lumOff val="35000"/>
                            </a:schemeClr>
                          </a:solidFill>
                          <a:latin typeface="Arial" panose="020B0604020202020204" pitchFamily="34" charset="0"/>
                          <a:cs typeface="Arial" panose="020B0604020202020204" pitchFamily="34" charset="0"/>
                        </a:rPr>
                        <a:t>(0.00%)</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(3.50%)</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tcPr>
                </a:tc>
                <a:tc>
                  <a:txBody>
                    <a:bodyPr/>
                    <a:lstStyle/>
                    <a:p>
                      <a:pPr algn="ctr"/>
                      <a:r>
                        <a:rPr lang="en-US" sz="1000" dirty="0">
                          <a:solidFill>
                            <a:schemeClr val="tx1">
                              <a:lumMod val="65000"/>
                              <a:lumOff val="35000"/>
                            </a:schemeClr>
                          </a:solidFill>
                          <a:latin typeface="Arial" panose="020B0604020202020204" pitchFamily="34" charset="0"/>
                          <a:cs typeface="Arial" panose="020B0604020202020204" pitchFamily="34" charset="0"/>
                        </a:rPr>
                        <a:t>(3.00%)</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tcPr>
                </a:tc>
                <a:extLst>
                  <a:ext uri="{0D108BD9-81ED-4DB2-BD59-A6C34878D82A}">
                    <a16:rowId xmlns:a16="http://schemas.microsoft.com/office/drawing/2014/main" val="10002"/>
                  </a:ext>
                </a:extLst>
              </a:tr>
              <a:tr h="312019">
                <a:tc>
                  <a:txBody>
                    <a:bodyPr/>
                    <a:lstStyle/>
                    <a:p>
                      <a:r>
                        <a:rPr lang="en-US" sz="1100" b="1" dirty="0">
                          <a:solidFill>
                            <a:schemeClr val="tx1">
                              <a:lumMod val="65000"/>
                              <a:lumOff val="35000"/>
                            </a:schemeClr>
                          </a:solidFill>
                          <a:latin typeface="Arial" panose="020B0604020202020204" pitchFamily="34" charset="0"/>
                          <a:cs typeface="Arial" panose="020B0604020202020204" pitchFamily="34" charset="0"/>
                        </a:rPr>
                        <a:t>Upfront Dealer Manager Fee</a:t>
                      </a:r>
                      <a:r>
                        <a:rPr lang="en-US" sz="1100" b="1" baseline="30000" dirty="0">
                          <a:solidFill>
                            <a:schemeClr val="tx1">
                              <a:lumMod val="65000"/>
                              <a:lumOff val="35000"/>
                            </a:schemeClr>
                          </a:solidFill>
                          <a:latin typeface="Arial" panose="020B0604020202020204" pitchFamily="34" charset="0"/>
                          <a:cs typeface="Arial" panose="020B0604020202020204" pitchFamily="34" charset="0"/>
                        </a:rPr>
                        <a:t>2, 3</a:t>
                      </a:r>
                      <a:endParaRPr lang="en-US" sz="1100" b="1" dirty="0">
                        <a:solidFill>
                          <a:schemeClr val="tx1">
                            <a:lumMod val="65000"/>
                            <a:lumOff val="35000"/>
                          </a:schemeClr>
                        </a:solidFill>
                        <a:latin typeface="Arial" panose="020B0604020202020204" pitchFamily="34" charset="0"/>
                        <a:cs typeface="Arial" panose="020B0604020202020204" pitchFamily="34" charset="0"/>
                      </a:endParaRP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solidFill>
                      <a:srgbClr val="F2F2F2"/>
                    </a:solidFill>
                  </a:tcPr>
                </a:tc>
                <a:tc>
                  <a:txBody>
                    <a:bodyPr/>
                    <a:lstStyle/>
                    <a:p>
                      <a:pPr algn="ctr"/>
                      <a:r>
                        <a:rPr lang="en-US" sz="1000" dirty="0">
                          <a:solidFill>
                            <a:schemeClr val="tx1">
                              <a:lumMod val="65000"/>
                              <a:lumOff val="35000"/>
                            </a:schemeClr>
                          </a:solidFill>
                          <a:latin typeface="Arial" panose="020B0604020202020204" pitchFamily="34" charset="0"/>
                          <a:cs typeface="Arial" panose="020B0604020202020204" pitchFamily="34" charset="0"/>
                        </a:rPr>
                        <a:t>(0.00%)</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solidFill>
                      <a:srgbClr val="F2F2F2"/>
                    </a:solidFill>
                  </a:tcPr>
                </a:tc>
                <a:tc>
                  <a:txBody>
                    <a:bodyPr/>
                    <a:lstStyle/>
                    <a:p>
                      <a:pPr algn="ctr"/>
                      <a:r>
                        <a:rPr lang="en-US" sz="1000" dirty="0">
                          <a:solidFill>
                            <a:schemeClr val="tx1">
                              <a:lumMod val="65000"/>
                              <a:lumOff val="35000"/>
                            </a:schemeClr>
                          </a:solidFill>
                          <a:latin typeface="Arial" panose="020B0604020202020204" pitchFamily="34" charset="0"/>
                          <a:cs typeface="Arial" panose="020B0604020202020204" pitchFamily="34" charset="0"/>
                        </a:rPr>
                        <a:t>(0.00%)</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solidFill>
                      <a:srgbClr val="F2F2F2"/>
                    </a:solidFill>
                  </a:tcPr>
                </a:tc>
                <a:tc>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(0.00%)</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solidFill>
                      <a:srgbClr val="F2F2F2"/>
                    </a:solidFill>
                  </a:tcPr>
                </a:tc>
                <a:tc>
                  <a:txBody>
                    <a:bodyPr/>
                    <a:lstStyle/>
                    <a:p>
                      <a:pPr algn="ctr"/>
                      <a:r>
                        <a:rPr lang="en-US" sz="1000" dirty="0">
                          <a:solidFill>
                            <a:schemeClr val="tx1">
                              <a:lumMod val="65000"/>
                              <a:lumOff val="35000"/>
                            </a:schemeClr>
                          </a:solidFill>
                          <a:latin typeface="Arial" panose="020B0604020202020204" pitchFamily="34" charset="0"/>
                          <a:cs typeface="Arial" panose="020B0604020202020204" pitchFamily="34" charset="0"/>
                        </a:rPr>
                        <a:t>(0.50%)</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312019">
                <a:tc>
                  <a:txBody>
                    <a:bodyPr/>
                    <a:lstStyle/>
                    <a:p>
                      <a:r>
                        <a:rPr lang="en-US" sz="1100" b="1" cap="none" baseline="0" dirty="0">
                          <a:solidFill>
                            <a:schemeClr val="tx1">
                              <a:lumMod val="65000"/>
                              <a:lumOff val="35000"/>
                            </a:schemeClr>
                          </a:solidFill>
                          <a:latin typeface="Arial" panose="020B0604020202020204" pitchFamily="34" charset="0"/>
                          <a:cs typeface="Arial" panose="020B0604020202020204" pitchFamily="34" charset="0"/>
                        </a:rPr>
                        <a:t>Initial Account Value</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US" sz="1000" b="1" dirty="0">
                          <a:solidFill>
                            <a:schemeClr val="tx1">
                              <a:lumMod val="65000"/>
                              <a:lumOff val="35000"/>
                            </a:schemeClr>
                          </a:solidFill>
                          <a:latin typeface="Arial" panose="020B0604020202020204" pitchFamily="34" charset="0"/>
                          <a:cs typeface="Arial" panose="020B0604020202020204" pitchFamily="34" charset="0"/>
                        </a:rPr>
                        <a:t>100%</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tcPr>
                </a:tc>
                <a:tc>
                  <a:txBody>
                    <a:bodyPr/>
                    <a:lstStyle/>
                    <a:p>
                      <a:pPr algn="ctr"/>
                      <a:r>
                        <a:rPr lang="en-US" sz="1000" b="1" dirty="0">
                          <a:solidFill>
                            <a:schemeClr val="tx1">
                              <a:lumMod val="65000"/>
                              <a:lumOff val="35000"/>
                            </a:schemeClr>
                          </a:solidFill>
                          <a:latin typeface="Arial" panose="020B0604020202020204" pitchFamily="34" charset="0"/>
                          <a:cs typeface="Arial" panose="020B0604020202020204" pitchFamily="34" charset="0"/>
                        </a:rPr>
                        <a:t>100%</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US" sz="1000" b="1" dirty="0">
                          <a:solidFill>
                            <a:schemeClr val="tx1">
                              <a:lumMod val="65000"/>
                              <a:lumOff val="35000"/>
                            </a:schemeClr>
                          </a:solidFill>
                          <a:latin typeface="Arial" panose="020B0604020202020204" pitchFamily="34" charset="0"/>
                          <a:cs typeface="Arial" panose="020B0604020202020204" pitchFamily="34" charset="0"/>
                        </a:rPr>
                        <a:t>96.62%</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tcPr>
                </a:tc>
                <a:tc>
                  <a:txBody>
                    <a:bodyPr/>
                    <a:lstStyle/>
                    <a:p>
                      <a:pPr algn="ctr"/>
                      <a:r>
                        <a:rPr lang="en-US" sz="1000" b="1" dirty="0">
                          <a:solidFill>
                            <a:schemeClr val="tx1">
                              <a:lumMod val="65000"/>
                              <a:lumOff val="35000"/>
                            </a:schemeClr>
                          </a:solidFill>
                          <a:latin typeface="Arial" panose="020B0604020202020204" pitchFamily="34" charset="0"/>
                          <a:cs typeface="Arial" panose="020B0604020202020204" pitchFamily="34" charset="0"/>
                        </a:rPr>
                        <a:t>96.62%</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tcPr>
                </a:tc>
                <a:extLst>
                  <a:ext uri="{0D108BD9-81ED-4DB2-BD59-A6C34878D82A}">
                    <a16:rowId xmlns:a16="http://schemas.microsoft.com/office/drawing/2014/main" val="10009"/>
                  </a:ext>
                </a:extLst>
              </a:tr>
              <a:tr h="426720">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1100" b="1" dirty="0">
                          <a:solidFill>
                            <a:schemeClr val="tx1">
                              <a:lumMod val="65000"/>
                              <a:lumOff val="35000"/>
                            </a:schemeClr>
                          </a:solidFill>
                          <a:latin typeface="Arial" panose="020B0604020202020204" pitchFamily="34" charset="0"/>
                          <a:cs typeface="Arial" panose="020B0604020202020204" pitchFamily="34" charset="0"/>
                        </a:rPr>
                        <a:t>Ongoing Distribution Fee</a:t>
                      </a:r>
                      <a:r>
                        <a:rPr lang="en-US" sz="1100" b="1" baseline="30000" dirty="0">
                          <a:solidFill>
                            <a:schemeClr val="tx1">
                              <a:lumMod val="65000"/>
                              <a:lumOff val="35000"/>
                            </a:schemeClr>
                          </a:solidFill>
                          <a:latin typeface="Arial" panose="020B0604020202020204" pitchFamily="34" charset="0"/>
                          <a:cs typeface="Arial" panose="020B0604020202020204" pitchFamily="34" charset="0"/>
                        </a:rPr>
                        <a:t>2</a:t>
                      </a:r>
                    </a:p>
                    <a:p>
                      <a:pPr marL="0" marR="0" lvl="0" indent="0" algn="l" defTabSz="914400" rtl="0" eaLnBrk="1" latinLnBrk="0" hangingPunct="1">
                        <a:lnSpc>
                          <a:spcPct val="100000"/>
                        </a:lnSpc>
                        <a:spcBef>
                          <a:spcPts val="0"/>
                        </a:spcBef>
                        <a:spcAft>
                          <a:spcPts val="0"/>
                        </a:spcAft>
                        <a:buClrTx/>
                        <a:buSzTx/>
                        <a:buFontTx/>
                        <a:buNone/>
                        <a:tabLst/>
                        <a:defRPr/>
                      </a:pPr>
                      <a:r>
                        <a:rPr lang="en-US" sz="1100" b="0" cap="none" baseline="0" dirty="0">
                          <a:solidFill>
                            <a:schemeClr val="tx1">
                              <a:lumMod val="65000"/>
                              <a:lumOff val="35000"/>
                            </a:schemeClr>
                          </a:solidFill>
                          <a:latin typeface="Arial" panose="020B0604020202020204" pitchFamily="34" charset="0"/>
                          <a:cs typeface="Arial" panose="020B0604020202020204" pitchFamily="34" charset="0"/>
                        </a:rPr>
                        <a:t>(per annum, payable monthly)</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solidFill>
                      <a:srgbClr val="F2F2F2"/>
                    </a:solidFill>
                  </a:tcPr>
                </a:tc>
                <a:tc>
                  <a:txBody>
                    <a:bodyPr/>
                    <a:lstStyle/>
                    <a:p>
                      <a:pPr algn="ctr"/>
                      <a:r>
                        <a:rPr lang="en-US" sz="1000" dirty="0">
                          <a:solidFill>
                            <a:schemeClr val="tx1">
                              <a:lumMod val="65000"/>
                              <a:lumOff val="35000"/>
                            </a:schemeClr>
                          </a:solidFill>
                          <a:latin typeface="Arial" panose="020B0604020202020204" pitchFamily="34" charset="0"/>
                          <a:cs typeface="Arial" panose="020B0604020202020204" pitchFamily="34" charset="0"/>
                        </a:rPr>
                        <a:t>0.00%</a:t>
                      </a:r>
                      <a:endParaRPr lang="en-US" sz="1000" b="0" dirty="0">
                        <a:solidFill>
                          <a:schemeClr val="tx1">
                            <a:lumMod val="65000"/>
                            <a:lumOff val="35000"/>
                          </a:schemeClr>
                        </a:solidFill>
                        <a:latin typeface="Arial" panose="020B0604020202020204" pitchFamily="34" charset="0"/>
                        <a:cs typeface="Arial" panose="020B0604020202020204" pitchFamily="34" charset="0"/>
                      </a:endParaRP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solidFill>
                      <a:srgbClr val="F2F2F2"/>
                    </a:solidFill>
                  </a:tcPr>
                </a:tc>
                <a:tc>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0.25%</a:t>
                      </a:r>
                      <a:endParaRPr lang="en-US" sz="1000" b="0" dirty="0">
                        <a:solidFill>
                          <a:schemeClr val="tx1">
                            <a:lumMod val="65000"/>
                            <a:lumOff val="35000"/>
                          </a:schemeClr>
                        </a:solidFill>
                        <a:latin typeface="Arial" panose="020B0604020202020204" pitchFamily="34" charset="0"/>
                        <a:cs typeface="Arial" panose="020B0604020202020204" pitchFamily="34" charset="0"/>
                      </a:endParaRP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solidFill>
                      <a:srgbClr val="F2F2F2"/>
                    </a:solidFill>
                  </a:tcPr>
                </a:tc>
                <a:tc>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0.85%</a:t>
                      </a:r>
                      <a:endParaRPr lang="en-US" sz="1000" b="0" dirty="0">
                        <a:solidFill>
                          <a:schemeClr val="tx1">
                            <a:lumMod val="65000"/>
                            <a:lumOff val="35000"/>
                          </a:schemeClr>
                        </a:solidFill>
                        <a:latin typeface="Arial" panose="020B0604020202020204" pitchFamily="34" charset="0"/>
                        <a:cs typeface="Arial" panose="020B0604020202020204" pitchFamily="34" charset="0"/>
                      </a:endParaRP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solidFill>
                      <a:srgbClr val="F2F2F2"/>
                    </a:solidFill>
                  </a:tcPr>
                </a:tc>
                <a:tc>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0.65% Advisor</a:t>
                      </a:r>
                    </a:p>
                    <a:p>
                      <a:pPr marL="0" marR="0" lvl="0" indent="0" algn="ctr" defTabSz="914400" rtl="0" eaLnBrk="1" latinLnBrk="0" hangingPunct="1">
                        <a:lnSpc>
                          <a:spcPct val="100000"/>
                        </a:lnSpc>
                        <a:spcBef>
                          <a:spcPts val="0"/>
                        </a:spcBef>
                        <a:spcAft>
                          <a:spcPts val="0"/>
                        </a:spcAft>
                        <a:buClrTx/>
                        <a:buSzTx/>
                        <a:buFontTx/>
                        <a:buNone/>
                        <a:tabLst/>
                        <a:defRPr/>
                      </a:pPr>
                      <a:r>
                        <a:rPr lang="en-US" sz="1000" b="0" dirty="0">
                          <a:solidFill>
                            <a:schemeClr val="tx1">
                              <a:lumMod val="65000"/>
                              <a:lumOff val="35000"/>
                            </a:schemeClr>
                          </a:solidFill>
                          <a:latin typeface="Arial" panose="020B0604020202020204" pitchFamily="34" charset="0"/>
                          <a:cs typeface="Arial" panose="020B0604020202020204" pitchFamily="34" charset="0"/>
                        </a:rPr>
                        <a:t>0.20% Dealer</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solidFill>
                      <a:srgbClr val="F2F2F2"/>
                    </a:solidFill>
                  </a:tcPr>
                </a:tc>
                <a:extLst>
                  <a:ext uri="{0D108BD9-81ED-4DB2-BD59-A6C34878D82A}">
                    <a16:rowId xmlns:a16="http://schemas.microsoft.com/office/drawing/2014/main" val="87697989"/>
                  </a:ext>
                </a:extLst>
              </a:tr>
            </a:tbl>
          </a:graphicData>
        </a:graphic>
      </p:graphicFrame>
      <p:sp>
        <p:nvSpPr>
          <p:cNvPr id="2" name="Title 1">
            <a:extLst>
              <a:ext uri="{FF2B5EF4-FFF2-40B4-BE49-F238E27FC236}">
                <a16:creationId xmlns:a16="http://schemas.microsoft.com/office/drawing/2014/main" id="{F9DFB809-8B07-084D-B6A7-36B12648F860}"/>
              </a:ext>
            </a:extLst>
          </p:cNvPr>
          <p:cNvSpPr>
            <a:spLocks noGrp="1"/>
          </p:cNvSpPr>
          <p:nvPr>
            <p:ph type="ctrTitle"/>
          </p:nvPr>
        </p:nvSpPr>
        <p:spPr>
          <a:xfrm>
            <a:off x="365760" y="182880"/>
            <a:ext cx="6103454" cy="457200"/>
          </a:xfrm>
        </p:spPr>
        <p:txBody>
          <a:bodyPr numCol="1">
            <a:normAutofit/>
          </a:bodyPr>
          <a:lstStyle/>
          <a:p>
            <a:r>
              <a:rPr lang="en-US" dirty="0"/>
              <a:t>Multiple Share Classes</a:t>
            </a:r>
          </a:p>
        </p:txBody>
      </p:sp>
      <p:sp>
        <p:nvSpPr>
          <p:cNvPr id="9" name="TextBox 8">
            <a:extLst>
              <a:ext uri="{FF2B5EF4-FFF2-40B4-BE49-F238E27FC236}">
                <a16:creationId xmlns:a16="http://schemas.microsoft.com/office/drawing/2014/main" id="{2BF5F0A0-9447-F94E-A9F1-E41AAC71B5E2}"/>
              </a:ext>
            </a:extLst>
          </p:cNvPr>
          <p:cNvSpPr txBox="1">
            <a:spLocks noChangeArrowheads="1"/>
          </p:cNvSpPr>
          <p:nvPr/>
        </p:nvSpPr>
        <p:spPr>
          <a:xfrm>
            <a:off x="317197" y="5604408"/>
            <a:ext cx="8520437" cy="106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sz="700" baseline="30000" dirty="0">
                <a:solidFill>
                  <a:schemeClr val="tx1">
                    <a:lumMod val="65000"/>
                    <a:lumOff val="35000"/>
                  </a:schemeClr>
                </a:solidFill>
                <a:latin typeface="Arial" panose="020B0604020202020204" pitchFamily="34" charset="0"/>
              </a:rPr>
              <a:t>1 </a:t>
            </a:r>
            <a:r>
              <a:rPr lang="en-US" sz="700" dirty="0">
                <a:solidFill>
                  <a:schemeClr val="tx1">
                    <a:lumMod val="65000"/>
                    <a:lumOff val="35000"/>
                  </a:schemeClr>
                </a:solidFill>
                <a:latin typeface="Arial" panose="020B0604020202020204" pitchFamily="34" charset="0"/>
              </a:rPr>
              <a:t>Select broker-dealers may have different suitability standards, may not offer all share classes, and/or may offer CF Income Trust at a higher minimum initial investment.</a:t>
            </a:r>
          </a:p>
          <a:p>
            <a:pPr>
              <a:spcBef>
                <a:spcPct val="0"/>
              </a:spcBef>
              <a:buFontTx/>
              <a:buNone/>
            </a:pPr>
            <a:r>
              <a:rPr lang="en-US" sz="700" baseline="30000" dirty="0">
                <a:solidFill>
                  <a:schemeClr val="tx1">
                    <a:lumMod val="65000"/>
                    <a:lumOff val="35000"/>
                  </a:schemeClr>
                </a:solidFill>
                <a:latin typeface="Arial" panose="020B0604020202020204" pitchFamily="34" charset="0"/>
              </a:rPr>
              <a:t>2 </a:t>
            </a:r>
            <a:r>
              <a:rPr lang="en-US" sz="700" dirty="0">
                <a:solidFill>
                  <a:schemeClr val="tx1">
                    <a:lumMod val="65000"/>
                    <a:lumOff val="35000"/>
                  </a:schemeClr>
                </a:solidFill>
                <a:latin typeface="Arial" panose="020B0604020202020204" pitchFamily="34" charset="0"/>
              </a:rPr>
              <a:t>We will cease paying the stockholder servicing fee with respect to any shares held in a stockholder’s account at the end of the month in which the dealer manager in conjunction with the transfer agent determines that total upfront selling commissions, dealer manager fees and stockholder servicing fees paid with respect to such shares would exceed 8.75% (or, in the case of Class T shares sold through certain participating broker-dealers, a lower limit as set forth in any applicable agreement between the dealer manager and a participating broker-dealer at the time such Class T shares were issued) of the gross proceeds from the sale of such shares (including the gross proceeds of any shares issued under our distribution reinvestment plan with respect thereto).</a:t>
            </a:r>
          </a:p>
          <a:p>
            <a:pPr>
              <a:spcBef>
                <a:spcPct val="0"/>
              </a:spcBef>
              <a:buNone/>
            </a:pPr>
            <a:r>
              <a:rPr lang="en-US" sz="700" baseline="30000" dirty="0">
                <a:solidFill>
                  <a:schemeClr val="tx1">
                    <a:lumMod val="65000"/>
                    <a:lumOff val="35000"/>
                  </a:schemeClr>
                </a:solidFill>
                <a:latin typeface="Arial" panose="020B0604020202020204" pitchFamily="34" charset="0"/>
              </a:rPr>
              <a:t>3</a:t>
            </a:r>
            <a:r>
              <a:rPr lang="en-US" sz="700" dirty="0">
                <a:solidFill>
                  <a:schemeClr val="tx1">
                    <a:lumMod val="65000"/>
                    <a:lumOff val="35000"/>
                  </a:schemeClr>
                </a:solidFill>
                <a:latin typeface="Arial" panose="020B0604020202020204" pitchFamily="34" charset="0"/>
              </a:rPr>
              <a:t> Calculated as a percentage of transaction price.</a:t>
            </a:r>
          </a:p>
          <a:p>
            <a:pPr>
              <a:spcBef>
                <a:spcPct val="0"/>
              </a:spcBef>
              <a:buNone/>
            </a:pPr>
            <a:r>
              <a:rPr lang="en-US" sz="700" baseline="30000" dirty="0">
                <a:solidFill>
                  <a:schemeClr val="tx1">
                    <a:lumMod val="65000"/>
                    <a:lumOff val="35000"/>
                  </a:schemeClr>
                </a:solidFill>
                <a:latin typeface="Arial" panose="020B0604020202020204" pitchFamily="34" charset="0"/>
              </a:rPr>
              <a:t>4 </a:t>
            </a:r>
            <a:r>
              <a:rPr lang="en-US" sz="700" dirty="0">
                <a:solidFill>
                  <a:schemeClr val="tx1">
                    <a:lumMod val="65000"/>
                    <a:lumOff val="35000"/>
                  </a:schemeClr>
                </a:solidFill>
                <a:latin typeface="Arial" panose="020B0604020202020204" pitchFamily="34" charset="0"/>
              </a:rPr>
              <a:t>Cantor Fitzgerald Income Trust will also incur customary acquisition expenses in connection with the acquisition and/or origination of its investments. Actual amounts will be dependent upon actual </a:t>
            </a:r>
            <a:br>
              <a:rPr lang="en-US" sz="700" dirty="0">
                <a:solidFill>
                  <a:schemeClr val="tx1">
                    <a:lumMod val="65000"/>
                    <a:lumOff val="35000"/>
                  </a:schemeClr>
                </a:solidFill>
                <a:latin typeface="Arial" panose="020B0604020202020204" pitchFamily="34" charset="0"/>
              </a:rPr>
            </a:br>
            <a:r>
              <a:rPr lang="en-US" sz="700" dirty="0">
                <a:solidFill>
                  <a:schemeClr val="tx1">
                    <a:lumMod val="65000"/>
                    <a:lumOff val="35000"/>
                  </a:schemeClr>
                </a:solidFill>
                <a:latin typeface="Arial" panose="020B0604020202020204" pitchFamily="34" charset="0"/>
              </a:rPr>
              <a:t>expenses incurred and, therefore, cannot be determined at this time.</a:t>
            </a:r>
          </a:p>
          <a:p>
            <a:pPr>
              <a:spcBef>
                <a:spcPct val="0"/>
              </a:spcBef>
              <a:buFontTx/>
              <a:buNone/>
            </a:pPr>
            <a:endParaRPr lang="en-US" sz="700" dirty="0">
              <a:solidFill>
                <a:schemeClr val="tx1">
                  <a:lumMod val="65000"/>
                  <a:lumOff val="35000"/>
                </a:schemeClr>
              </a:solidFill>
              <a:latin typeface="Arial" panose="020B0604020202020204" pitchFamily="34" charset="0"/>
            </a:endParaRPr>
          </a:p>
        </p:txBody>
      </p:sp>
      <p:graphicFrame>
        <p:nvGraphicFramePr>
          <p:cNvPr id="7" name="Table 6">
            <a:extLst>
              <a:ext uri="{FF2B5EF4-FFF2-40B4-BE49-F238E27FC236}">
                <a16:creationId xmlns:a16="http://schemas.microsoft.com/office/drawing/2014/main" id="{3593457A-2486-DC49-830E-8BDF503C4C80}"/>
              </a:ext>
            </a:extLst>
          </p:cNvPr>
          <p:cNvGraphicFramePr>
            <a:graphicFrameLocks noGrp="1"/>
          </p:cNvGraphicFramePr>
          <p:nvPr>
            <p:extLst>
              <p:ext uri="{D42A27DB-BD31-4B8C-83A1-F6EECF244321}">
                <p14:modId xmlns:p14="http://schemas.microsoft.com/office/powerpoint/2010/main" val="342075900"/>
              </p:ext>
            </p:extLst>
          </p:nvPr>
        </p:nvGraphicFramePr>
        <p:xfrm>
          <a:off x="365759" y="3918568"/>
          <a:ext cx="8296978" cy="1050977"/>
        </p:xfrm>
        <a:graphic>
          <a:graphicData uri="http://schemas.openxmlformats.org/drawingml/2006/table">
            <a:tbl>
              <a:tblPr firstRow="1" bandRow="1">
                <a:tableStyleId>{2D5ABB26-0587-4C30-8999-92F81FD0307C}</a:tableStyleId>
              </a:tblPr>
              <a:tblGrid>
                <a:gridCol w="2876001">
                  <a:extLst>
                    <a:ext uri="{9D8B030D-6E8A-4147-A177-3AD203B41FA5}">
                      <a16:colId xmlns:a16="http://schemas.microsoft.com/office/drawing/2014/main" val="20000"/>
                    </a:ext>
                  </a:extLst>
                </a:gridCol>
                <a:gridCol w="5420977">
                  <a:extLst>
                    <a:ext uri="{9D8B030D-6E8A-4147-A177-3AD203B41FA5}">
                      <a16:colId xmlns:a16="http://schemas.microsoft.com/office/drawing/2014/main" val="20001"/>
                    </a:ext>
                  </a:extLst>
                </a:gridCol>
              </a:tblGrid>
              <a:tr h="342718">
                <a:tc>
                  <a:txBody>
                    <a:bodyPr/>
                    <a:lstStyle/>
                    <a:p>
                      <a:pPr marL="0" indent="0" algn="l"/>
                      <a:r>
                        <a:rPr lang="en-US" sz="1200" b="1" dirty="0">
                          <a:solidFill>
                            <a:schemeClr val="bg1"/>
                          </a:solidFill>
                          <a:latin typeface="Arial" panose="020B0604020202020204" pitchFamily="34" charset="0"/>
                          <a:cs typeface="Arial" panose="020B0604020202020204" pitchFamily="34" charset="0"/>
                        </a:rPr>
                        <a:t>ADVISOR</a:t>
                      </a:r>
                      <a:r>
                        <a:rPr lang="en-US" sz="1200" b="1" baseline="0" dirty="0">
                          <a:solidFill>
                            <a:schemeClr val="bg1"/>
                          </a:solidFill>
                          <a:latin typeface="Arial" panose="020B0604020202020204" pitchFamily="34" charset="0"/>
                          <a:cs typeface="Arial" panose="020B0604020202020204" pitchFamily="34" charset="0"/>
                        </a:rPr>
                        <a:t> FEES</a:t>
                      </a:r>
                      <a:endParaRPr lang="en-US" sz="1200" b="1" dirty="0">
                        <a:solidFill>
                          <a:schemeClr val="bg1"/>
                        </a:solidFill>
                        <a:latin typeface="Arial" panose="020B0604020202020204" pitchFamily="34" charset="0"/>
                        <a:cs typeface="Arial" panose="020B0604020202020204" pitchFamily="34" charset="0"/>
                      </a:endParaRPr>
                    </a:p>
                  </a:txBody>
                  <a:tcPr marL="91442" marR="91442" anchor="ctr">
                    <a:lnL w="6350" cap="flat" cmpd="sng" algn="ctr">
                      <a:solidFill>
                        <a:srgbClr val="BDBDBD"/>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lnB>
                      <a:noFill/>
                    </a:lnB>
                    <a:solidFill>
                      <a:srgbClr val="00367C"/>
                    </a:solidFill>
                  </a:tcPr>
                </a:tc>
                <a:tc>
                  <a:txBody>
                    <a:bodyPr/>
                    <a:lstStyle/>
                    <a:p>
                      <a:pPr algn="ctr"/>
                      <a:endParaRPr lang="en-US" sz="1200" b="1" cap="all" dirty="0">
                        <a:solidFill>
                          <a:schemeClr val="bg1"/>
                        </a:solidFill>
                        <a:latin typeface="Arial" panose="020B0604020202020204" pitchFamily="34" charset="0"/>
                        <a:cs typeface="Arial" panose="020B0604020202020204" pitchFamily="34" charset="0"/>
                      </a:endParaRPr>
                    </a:p>
                  </a:txBody>
                  <a:tcPr marL="91442" marR="91442" anchor="ctr">
                    <a:lnR w="6350" cap="flat" cmpd="sng" algn="ctr">
                      <a:solidFill>
                        <a:srgbClr val="A1A1A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a:noFill/>
                    </a:lnB>
                    <a:solidFill>
                      <a:srgbClr val="00367C"/>
                    </a:solidFill>
                  </a:tcPr>
                </a:tc>
                <a:extLst>
                  <a:ext uri="{0D108BD9-81ED-4DB2-BD59-A6C34878D82A}">
                    <a16:rowId xmlns:a16="http://schemas.microsoft.com/office/drawing/2014/main" val="10000"/>
                  </a:ext>
                </a:extLst>
              </a:tr>
              <a:tr h="312019">
                <a:tc>
                  <a:txBody>
                    <a:bodyPr/>
                    <a:lstStyle/>
                    <a:p>
                      <a:r>
                        <a:rPr lang="en-US" sz="1100" b="1" dirty="0">
                          <a:solidFill>
                            <a:schemeClr val="tx1">
                              <a:lumMod val="65000"/>
                              <a:lumOff val="35000"/>
                            </a:schemeClr>
                          </a:solidFill>
                          <a:latin typeface="Arial" panose="020B0604020202020204" pitchFamily="34" charset="0"/>
                          <a:cs typeface="Arial" panose="020B0604020202020204" pitchFamily="34" charset="0"/>
                        </a:rPr>
                        <a:t>Management Fees</a:t>
                      </a:r>
                      <a:endParaRPr lang="en-US" sz="1100" b="1" baseline="30000" dirty="0">
                        <a:solidFill>
                          <a:schemeClr val="tx1">
                            <a:lumMod val="65000"/>
                            <a:lumOff val="35000"/>
                          </a:schemeClr>
                        </a:solidFill>
                        <a:latin typeface="Arial" panose="020B0604020202020204" pitchFamily="34" charset="0"/>
                        <a:cs typeface="Arial" panose="020B0604020202020204" pitchFamily="34" charset="0"/>
                      </a:endParaRP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a:noFill/>
                    </a:lnT>
                    <a:lnB w="6350" cap="flat" cmpd="sng" algn="ctr">
                      <a:solidFill>
                        <a:srgbClr val="BDBDB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dirty="0">
                          <a:solidFill>
                            <a:schemeClr val="tx1">
                              <a:lumMod val="65000"/>
                              <a:lumOff val="35000"/>
                            </a:schemeClr>
                          </a:solidFill>
                          <a:latin typeface="Arial" panose="020B0604020202020204" pitchFamily="34" charset="0"/>
                          <a:cs typeface="Arial" panose="020B0604020202020204" pitchFamily="34" charset="0"/>
                        </a:rPr>
                        <a:t>1.20% per annum of NAV, payable monthly</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a:noFill/>
                    </a:lnT>
                    <a:lnB w="6350" cap="flat" cmpd="sng" algn="ctr">
                      <a:solidFill>
                        <a:srgbClr val="BDBDB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3430295"/>
                  </a:ext>
                </a:extLst>
              </a:tr>
              <a:tr h="312019">
                <a:tc>
                  <a:txBody>
                    <a:bodyPr/>
                    <a:lstStyle/>
                    <a:p>
                      <a:r>
                        <a:rPr lang="en-US" sz="1100" b="1" dirty="0">
                          <a:solidFill>
                            <a:schemeClr val="tx1">
                              <a:lumMod val="65000"/>
                              <a:lumOff val="35000"/>
                            </a:schemeClr>
                          </a:solidFill>
                          <a:latin typeface="Arial" panose="020B0604020202020204" pitchFamily="34" charset="0"/>
                          <a:cs typeface="Arial" panose="020B0604020202020204" pitchFamily="34" charset="0"/>
                        </a:rPr>
                        <a:t>Performance Participation</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solidFill>
                      <a:srgbClr val="F2F2F2"/>
                    </a:solidFill>
                  </a:tcPr>
                </a:tc>
                <a:tc>
                  <a:txBody>
                    <a:bodyPr/>
                    <a:lstStyle/>
                    <a:p>
                      <a:pPr algn="l"/>
                      <a:r>
                        <a:rPr lang="en-US" sz="1000" dirty="0">
                          <a:solidFill>
                            <a:schemeClr val="tx1">
                              <a:lumMod val="65000"/>
                              <a:lumOff val="35000"/>
                            </a:schemeClr>
                          </a:solidFill>
                          <a:latin typeface="Arial" panose="020B0604020202020204" pitchFamily="34" charset="0"/>
                          <a:cs typeface="Arial" panose="020B0604020202020204" pitchFamily="34" charset="0"/>
                        </a:rPr>
                        <a:t>12.5% of the annual total return, subject to a 5% annual hurdle amount, a high-water mark and catch-up</a:t>
                      </a:r>
                    </a:p>
                  </a:txBody>
                  <a:tcPr marL="91442" marR="91442" anchor="ctr">
                    <a:lnL w="6350" cap="flat" cmpd="sng" algn="ctr">
                      <a:solidFill>
                        <a:srgbClr val="BDBDBD"/>
                      </a:solidFill>
                      <a:prstDash val="solid"/>
                      <a:round/>
                      <a:headEnd type="none" w="med" len="med"/>
                      <a:tailEnd type="none" w="med" len="med"/>
                    </a:lnL>
                    <a:lnR w="6350" cap="flat" cmpd="sng" algn="ctr">
                      <a:solidFill>
                        <a:srgbClr val="BDBDBD"/>
                      </a:solidFill>
                      <a:prstDash val="solid"/>
                      <a:round/>
                      <a:headEnd type="none" w="med" len="med"/>
                      <a:tailEnd type="none" w="med" len="med"/>
                    </a:lnR>
                    <a:lnT w="6350" cap="flat" cmpd="sng" algn="ctr">
                      <a:solidFill>
                        <a:srgbClr val="BDBDBD"/>
                      </a:solidFill>
                      <a:prstDash val="solid"/>
                      <a:round/>
                      <a:headEnd type="none" w="med" len="med"/>
                      <a:tailEnd type="none" w="med" len="med"/>
                    </a:lnT>
                    <a:lnB w="6350" cap="flat" cmpd="sng" algn="ctr">
                      <a:solidFill>
                        <a:srgbClr val="BDBDBD"/>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bl>
          </a:graphicData>
        </a:graphic>
      </p:graphicFrame>
      <p:sp>
        <p:nvSpPr>
          <p:cNvPr id="4" name="Rectangle 3"/>
          <p:cNvSpPr/>
          <p:nvPr/>
        </p:nvSpPr>
        <p:spPr>
          <a:xfrm>
            <a:off x="365758" y="5092888"/>
            <a:ext cx="8296979" cy="261610"/>
          </a:xfrm>
          <a:prstGeom prst="rect">
            <a:avLst/>
          </a:prstGeom>
        </p:spPr>
        <p:txBody>
          <a:bodyPr wrap="square" numCol="1">
            <a:spAutoFit/>
          </a:bodyPr>
          <a:lstStyle/>
          <a:p>
            <a:r>
              <a:rPr lang="en-US" sz="1100" dirty="0">
                <a:solidFill>
                  <a:srgbClr val="595959"/>
                </a:solidFill>
                <a:latin typeface="Arial" panose="020B0604020202020204" pitchFamily="34" charset="0"/>
                <a:cs typeface="Arial" panose="020B0604020202020204" pitchFamily="34" charset="0"/>
              </a:rPr>
              <a:t>No Acquisition</a:t>
            </a:r>
            <a:r>
              <a:rPr lang="en-US" sz="1100" baseline="30000" dirty="0">
                <a:solidFill>
                  <a:srgbClr val="595959"/>
                </a:solidFill>
                <a:latin typeface="Arial" panose="020B0604020202020204" pitchFamily="34" charset="0"/>
                <a:cs typeface="Arial" panose="020B0604020202020204" pitchFamily="34" charset="0"/>
              </a:rPr>
              <a:t>4</a:t>
            </a:r>
            <a:r>
              <a:rPr lang="en-US" sz="1100" dirty="0">
                <a:solidFill>
                  <a:srgbClr val="595959"/>
                </a:solidFill>
                <a:latin typeface="Arial" panose="020B0604020202020204" pitchFamily="34" charset="0"/>
                <a:cs typeface="Arial" panose="020B0604020202020204" pitchFamily="34" charset="0"/>
              </a:rPr>
              <a:t> or Financing Fees</a:t>
            </a:r>
            <a:endParaRPr lang="en-US" sz="10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016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E4B88">
            <a:alpha val="63000"/>
          </a:srgb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CAB1303-7E24-2A4D-AF18-F95B49A7EE2E}"/>
              </a:ext>
            </a:extLst>
          </p:cNvPr>
          <p:cNvSpPr/>
          <p:nvPr/>
        </p:nvSpPr>
        <p:spPr>
          <a:xfrm>
            <a:off x="0" y="0"/>
            <a:ext cx="9144000" cy="5373172"/>
          </a:xfrm>
          <a:prstGeom prst="rect">
            <a:avLst/>
          </a:prstGeom>
          <a:gradFill>
            <a:gsLst>
              <a:gs pos="100000">
                <a:srgbClr val="19518F"/>
              </a:gs>
              <a:gs pos="0">
                <a:srgbClr val="1C335C"/>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pic>
        <p:nvPicPr>
          <p:cNvPr id="4" name="Picture 3" descr="A picture containing computer  Description automatically generated">
            <a:extLst>
              <a:ext uri="{FF2B5EF4-FFF2-40B4-BE49-F238E27FC236}">
                <a16:creationId xmlns:a16="http://schemas.microsoft.com/office/drawing/2014/main" id="{422243B6-56E4-B346-9B35-0899E0ABB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5740"/>
            <a:ext cx="9144000" cy="6858000"/>
          </a:xfrm>
          <a:prstGeom prst="rect">
            <a:avLst/>
          </a:prstGeom>
        </p:spPr>
      </p:pic>
      <p:pic>
        <p:nvPicPr>
          <p:cNvPr id="3" name="Picture 2" descr="A picture containing building, blue, large, clock  Description automatically generated">
            <a:extLst>
              <a:ext uri="{FF2B5EF4-FFF2-40B4-BE49-F238E27FC236}">
                <a16:creationId xmlns:a16="http://schemas.microsoft.com/office/drawing/2014/main" id="{50829B1F-5D2D-7543-B0CC-B8670EB6AA7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73172"/>
            <a:ext cx="9144000" cy="1484828"/>
          </a:xfrm>
          <a:prstGeom prst="rect">
            <a:avLst/>
          </a:prstGeom>
        </p:spPr>
      </p:pic>
      <p:grpSp>
        <p:nvGrpSpPr>
          <p:cNvPr id="7" name="Group 6"/>
          <p:cNvGrpSpPr/>
          <p:nvPr/>
        </p:nvGrpSpPr>
        <p:grpSpPr>
          <a:xfrm>
            <a:off x="2830115" y="757485"/>
            <a:ext cx="3248317" cy="1249649"/>
            <a:chOff x="640477" y="2432303"/>
            <a:chExt cx="3248317" cy="1249649"/>
          </a:xfrm>
        </p:grpSpPr>
        <p:sp>
          <p:nvSpPr>
            <p:cNvPr id="8" name="object 4"/>
            <p:cNvSpPr txBox="1"/>
            <p:nvPr/>
          </p:nvSpPr>
          <p:spPr>
            <a:xfrm>
              <a:off x="640478" y="2432303"/>
              <a:ext cx="3248316" cy="194765"/>
            </a:xfrm>
            <a:prstGeom prst="rect">
              <a:avLst/>
            </a:prstGeom>
          </p:spPr>
          <p:txBody>
            <a:bodyPr vert="horz" wrap="square" lIns="0" tIns="10001" rIns="0" bIns="0" numCol="1" rtlCol="0">
              <a:spAutoFit/>
            </a:bodyPr>
            <a:lstStyle/>
            <a:p>
              <a:pPr marL="9525"/>
              <a:r>
                <a:rPr lang="en-US" sz="1200" b="1" spc="-4" dirty="0">
                  <a:solidFill>
                    <a:srgbClr val="FFFFFF"/>
                  </a:solidFill>
                  <a:latin typeface="Arial Narrow" panose="020B0604020202020204" pitchFamily="34" charset="0"/>
                  <a:cs typeface="Arial Narrow" panose="020B0604020202020204" pitchFamily="34" charset="0"/>
                </a:rPr>
                <a:t>FINANCIAL PROFESSIONALS INQUIRIES:</a:t>
              </a:r>
              <a:endParaRPr lang="en-US" sz="1200" b="1" dirty="0">
                <a:latin typeface="Arial Narrow" panose="020B0604020202020204" pitchFamily="34" charset="0"/>
                <a:cs typeface="Arial Narrow" panose="020B0604020202020204" pitchFamily="34" charset="0"/>
              </a:endParaRPr>
            </a:p>
          </p:txBody>
        </p:sp>
        <p:sp>
          <p:nvSpPr>
            <p:cNvPr id="9" name="object 5"/>
            <p:cNvSpPr txBox="1"/>
            <p:nvPr/>
          </p:nvSpPr>
          <p:spPr>
            <a:xfrm>
              <a:off x="640477" y="2718227"/>
              <a:ext cx="1923574" cy="963725"/>
            </a:xfrm>
            <a:prstGeom prst="rect">
              <a:avLst/>
            </a:prstGeom>
          </p:spPr>
          <p:txBody>
            <a:bodyPr vert="horz" wrap="square" lIns="0" tIns="9525" rIns="0" bIns="0" numCol="1" rtlCol="0">
              <a:spAutoFit/>
            </a:bodyPr>
            <a:lstStyle/>
            <a:p>
              <a:pPr marL="9525">
                <a:spcBef>
                  <a:spcPts val="75"/>
                </a:spcBef>
              </a:pPr>
              <a:r>
                <a:rPr sz="1200" b="1" spc="-4" dirty="0">
                  <a:solidFill>
                    <a:schemeClr val="bg1"/>
                  </a:solidFill>
                  <a:latin typeface="Arial"/>
                  <a:cs typeface="Arial"/>
                </a:rPr>
                <a:t>Cantor Fitzgerald &amp;</a:t>
              </a:r>
              <a:r>
                <a:rPr sz="1200" b="1" spc="-15" dirty="0">
                  <a:solidFill>
                    <a:schemeClr val="bg1"/>
                  </a:solidFill>
                  <a:latin typeface="Arial"/>
                  <a:cs typeface="Arial"/>
                </a:rPr>
                <a:t> </a:t>
              </a:r>
              <a:r>
                <a:rPr sz="1200" b="1" dirty="0">
                  <a:solidFill>
                    <a:schemeClr val="bg1"/>
                  </a:solidFill>
                  <a:latin typeface="Arial"/>
                  <a:cs typeface="Arial"/>
                </a:rPr>
                <a:t>Co</a:t>
              </a:r>
              <a:r>
                <a:rPr sz="1200" b="1" dirty="0">
                  <a:solidFill>
                    <a:srgbClr val="63C6E7"/>
                  </a:solidFill>
                  <a:latin typeface="Arial"/>
                  <a:cs typeface="Arial"/>
                </a:rPr>
                <a:t>.</a:t>
              </a:r>
              <a:endParaRPr sz="1200" dirty="0">
                <a:solidFill>
                  <a:srgbClr val="63C6E7"/>
                </a:solidFill>
                <a:latin typeface="Arial"/>
                <a:cs typeface="Arial"/>
              </a:endParaRPr>
            </a:p>
            <a:p>
              <a:pPr marL="9525">
                <a:spcBef>
                  <a:spcPts val="4"/>
                </a:spcBef>
              </a:pPr>
              <a:r>
                <a:rPr sz="1000" spc="-26" dirty="0">
                  <a:solidFill>
                    <a:srgbClr val="FFFFFF"/>
                  </a:solidFill>
                  <a:latin typeface="Arial"/>
                  <a:cs typeface="Arial"/>
                </a:rPr>
                <a:t>110 </a:t>
              </a:r>
              <a:r>
                <a:rPr sz="1000" dirty="0">
                  <a:solidFill>
                    <a:srgbClr val="FFFFFF"/>
                  </a:solidFill>
                  <a:latin typeface="Arial"/>
                  <a:cs typeface="Arial"/>
                </a:rPr>
                <a:t>E</a:t>
              </a:r>
              <a:r>
                <a:rPr lang="en-US" sz="1000" dirty="0">
                  <a:solidFill>
                    <a:srgbClr val="FFFFFF"/>
                  </a:solidFill>
                  <a:latin typeface="Arial"/>
                  <a:cs typeface="Arial"/>
                </a:rPr>
                <a:t>.</a:t>
              </a:r>
              <a:r>
                <a:rPr sz="1000" dirty="0">
                  <a:solidFill>
                    <a:srgbClr val="FFFFFF"/>
                  </a:solidFill>
                  <a:latin typeface="Arial"/>
                  <a:cs typeface="Arial"/>
                </a:rPr>
                <a:t> 59th</a:t>
              </a:r>
              <a:r>
                <a:rPr sz="1000" spc="-71" dirty="0">
                  <a:solidFill>
                    <a:srgbClr val="FFFFFF"/>
                  </a:solidFill>
                  <a:latin typeface="Arial"/>
                  <a:cs typeface="Arial"/>
                </a:rPr>
                <a:t> </a:t>
              </a:r>
              <a:r>
                <a:rPr sz="1000" dirty="0">
                  <a:solidFill>
                    <a:srgbClr val="FFFFFF"/>
                  </a:solidFill>
                  <a:latin typeface="Arial"/>
                  <a:cs typeface="Arial"/>
                </a:rPr>
                <a:t>St</a:t>
              </a:r>
              <a:r>
                <a:rPr lang="en-US" sz="1000" dirty="0">
                  <a:solidFill>
                    <a:srgbClr val="FFFFFF"/>
                  </a:solidFill>
                  <a:latin typeface="Arial"/>
                  <a:cs typeface="Arial"/>
                </a:rPr>
                <a:t>.</a:t>
              </a:r>
              <a:endParaRPr sz="1000" dirty="0">
                <a:latin typeface="Arial"/>
                <a:cs typeface="Arial"/>
              </a:endParaRPr>
            </a:p>
            <a:p>
              <a:pPr marL="9525"/>
              <a:r>
                <a:rPr sz="1000" dirty="0">
                  <a:solidFill>
                    <a:srgbClr val="FFFFFF"/>
                  </a:solidFill>
                  <a:latin typeface="Arial"/>
                  <a:cs typeface="Arial"/>
                </a:rPr>
                <a:t>New </a:t>
              </a:r>
              <a:r>
                <a:rPr sz="1000" spc="-23" dirty="0">
                  <a:solidFill>
                    <a:srgbClr val="FFFFFF"/>
                  </a:solidFill>
                  <a:latin typeface="Arial"/>
                  <a:cs typeface="Arial"/>
                </a:rPr>
                <a:t>York, </a:t>
              </a:r>
              <a:r>
                <a:rPr sz="1000" spc="-4" dirty="0">
                  <a:solidFill>
                    <a:srgbClr val="FFFFFF"/>
                  </a:solidFill>
                  <a:latin typeface="Arial"/>
                  <a:cs typeface="Arial"/>
                </a:rPr>
                <a:t>NY</a:t>
              </a:r>
              <a:r>
                <a:rPr sz="1000" spc="-79" dirty="0">
                  <a:solidFill>
                    <a:srgbClr val="FFFFFF"/>
                  </a:solidFill>
                  <a:latin typeface="Arial"/>
                  <a:cs typeface="Arial"/>
                </a:rPr>
                <a:t> </a:t>
              </a:r>
              <a:r>
                <a:rPr sz="1000" dirty="0">
                  <a:solidFill>
                    <a:srgbClr val="FFFFFF"/>
                  </a:solidFill>
                  <a:latin typeface="Arial"/>
                  <a:cs typeface="Arial"/>
                </a:rPr>
                <a:t>10022</a:t>
              </a:r>
              <a:endParaRPr sz="1000" dirty="0">
                <a:latin typeface="Arial"/>
                <a:cs typeface="Arial"/>
              </a:endParaRPr>
            </a:p>
            <a:p>
              <a:pPr marL="9525"/>
              <a:r>
                <a:rPr sz="1000" spc="-4" dirty="0">
                  <a:solidFill>
                    <a:srgbClr val="FFFFFF"/>
                  </a:solidFill>
                  <a:latin typeface="Arial"/>
                  <a:cs typeface="Arial"/>
                </a:rPr>
                <a:t>1-855-9-CANTOR</a:t>
              </a:r>
              <a:r>
                <a:rPr sz="1000" spc="-68" dirty="0">
                  <a:solidFill>
                    <a:srgbClr val="FFFFFF"/>
                  </a:solidFill>
                  <a:latin typeface="Arial"/>
                  <a:cs typeface="Arial"/>
                </a:rPr>
                <a:t> </a:t>
              </a:r>
              <a:r>
                <a:rPr sz="1000" spc="-4" dirty="0">
                  <a:solidFill>
                    <a:srgbClr val="FFFFFF"/>
                  </a:solidFill>
                  <a:latin typeface="Arial"/>
                  <a:cs typeface="Arial"/>
                </a:rPr>
                <a:t>(22-6867)</a:t>
              </a:r>
              <a:br>
                <a:rPr lang="en-US" sz="1000" spc="-4" dirty="0">
                  <a:solidFill>
                    <a:srgbClr val="FFFFFF"/>
                  </a:solidFill>
                  <a:latin typeface="Arial"/>
                  <a:cs typeface="Arial"/>
                </a:rPr>
              </a:br>
              <a:r>
                <a:rPr lang="en-US" sz="1000" dirty="0">
                  <a:solidFill>
                    <a:schemeClr val="bg1"/>
                  </a:solidFill>
                  <a:latin typeface="Arial"/>
                  <a:cs typeface="Arial"/>
                </a:rPr>
                <a:t>cfsupport@cantor.com</a:t>
              </a:r>
            </a:p>
            <a:p>
              <a:pPr marL="9525"/>
              <a:r>
                <a:rPr lang="en-US" sz="1000" spc="-4" dirty="0">
                  <a:solidFill>
                    <a:srgbClr val="FFFFFF"/>
                  </a:solidFill>
                  <a:latin typeface="Arial"/>
                  <a:cs typeface="Arial"/>
                </a:rPr>
                <a:t>cfincometrust.com</a:t>
              </a:r>
            </a:p>
          </p:txBody>
        </p:sp>
      </p:grpSp>
      <p:cxnSp>
        <p:nvCxnSpPr>
          <p:cNvPr id="12" name="Straight Connector 11"/>
          <p:cNvCxnSpPr>
            <a:cxnSpLocks/>
          </p:cNvCxnSpPr>
          <p:nvPr/>
        </p:nvCxnSpPr>
        <p:spPr>
          <a:xfrm>
            <a:off x="2616516" y="802359"/>
            <a:ext cx="0" cy="327355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1513" y="5713166"/>
            <a:ext cx="4192430" cy="470803"/>
            <a:chOff x="237835" y="5387932"/>
            <a:chExt cx="4192430" cy="470803"/>
          </a:xfrm>
        </p:grpSpPr>
        <p:sp>
          <p:nvSpPr>
            <p:cNvPr id="14" name="TextBox 13"/>
            <p:cNvSpPr txBox="1"/>
            <p:nvPr/>
          </p:nvSpPr>
          <p:spPr>
            <a:xfrm>
              <a:off x="237835" y="5550958"/>
              <a:ext cx="3895698" cy="307777"/>
            </a:xfrm>
            <a:prstGeom prst="rect">
              <a:avLst/>
            </a:prstGeom>
            <a:noFill/>
          </p:spPr>
          <p:txBody>
            <a:bodyPr wrap="square" numCol="1">
              <a:spAutoFit/>
            </a:bodyPr>
            <a:lstStyle/>
            <a:p>
              <a:pPr eaLnBrk="1" hangingPunct="1">
                <a:spcBef>
                  <a:spcPts val="0"/>
                </a:spcBef>
                <a:spcAft>
                  <a:spcPts val="0"/>
                </a:spcAft>
                <a:defRPr/>
              </a:pPr>
              <a:r>
                <a:rPr lang="en-US" sz="700" i="1" dirty="0">
                  <a:solidFill>
                    <a:srgbClr val="595959"/>
                  </a:solidFill>
                  <a:latin typeface="Arial" charset="0"/>
                  <a:ea typeface="Arial" charset="0"/>
                  <a:cs typeface="Arial" charset="0"/>
                </a:rPr>
                <a:t>Cantor Fitzgerald Capital is a division of Cantor Fitzgerald &amp; Co. (Member FINRA/SIPC), the Dealer Manager for the offerings discussed herein</a:t>
              </a:r>
              <a:r>
                <a:rPr lang="en-US" sz="700" b="1" i="1" dirty="0">
                  <a:solidFill>
                    <a:srgbClr val="595959"/>
                  </a:solidFill>
                  <a:latin typeface="Arial" charset="0"/>
                  <a:ea typeface="Arial" charset="0"/>
                  <a:cs typeface="Arial" charset="0"/>
                </a:rPr>
                <a:t>.</a:t>
              </a:r>
            </a:p>
          </p:txBody>
        </p:sp>
        <p:sp>
          <p:nvSpPr>
            <p:cNvPr id="15" name="object 2"/>
            <p:cNvSpPr txBox="1"/>
            <p:nvPr/>
          </p:nvSpPr>
          <p:spPr>
            <a:xfrm>
              <a:off x="325518" y="5387932"/>
              <a:ext cx="4104747" cy="163026"/>
            </a:xfrm>
            <a:prstGeom prst="rect">
              <a:avLst/>
            </a:prstGeom>
          </p:spPr>
          <p:txBody>
            <a:bodyPr vert="horz" wrap="square" lIns="0" tIns="9049" rIns="0" bIns="0" numCol="1" rtlCol="0">
              <a:spAutoFit/>
            </a:bodyPr>
            <a:lstStyle/>
            <a:p>
              <a:pPr marL="9525">
                <a:spcBef>
                  <a:spcPts val="71"/>
                </a:spcBef>
              </a:pPr>
              <a:r>
                <a:rPr sz="1000" b="1" spc="-4" dirty="0">
                  <a:solidFill>
                    <a:srgbClr val="595959"/>
                  </a:solidFill>
                  <a:latin typeface="Arial"/>
                  <a:cs typeface="Arial"/>
                </a:rPr>
                <a:t>S</a:t>
              </a:r>
              <a:r>
                <a:rPr sz="1000" b="1" spc="-4" dirty="0">
                  <a:solidFill>
                    <a:srgbClr val="595959"/>
                  </a:solidFill>
                  <a:latin typeface="Arial Narrow" panose="020B0604020202020204" pitchFamily="34" charset="0"/>
                  <a:cs typeface="Arial Narrow" panose="020B0604020202020204" pitchFamily="34" charset="0"/>
                </a:rPr>
                <a:t>ecurities </a:t>
              </a:r>
              <a:r>
                <a:rPr lang="en-US" sz="1000" b="1" spc="-4" dirty="0">
                  <a:solidFill>
                    <a:srgbClr val="595959"/>
                  </a:solidFill>
                  <a:latin typeface="Arial Narrow" panose="020B0604020202020204" pitchFamily="34" charset="0"/>
                  <a:cs typeface="Arial Narrow" panose="020B0604020202020204" pitchFamily="34" charset="0"/>
                </a:rPr>
                <a:t>d</a:t>
              </a:r>
              <a:r>
                <a:rPr sz="1000" b="1" spc="-4" dirty="0">
                  <a:solidFill>
                    <a:srgbClr val="595959"/>
                  </a:solidFill>
                  <a:latin typeface="Arial Narrow" panose="020B0604020202020204" pitchFamily="34" charset="0"/>
                  <a:cs typeface="Arial Narrow" panose="020B0604020202020204" pitchFamily="34" charset="0"/>
                </a:rPr>
                <a:t>istributed</a:t>
              </a:r>
              <a:r>
                <a:rPr sz="1000" b="1" spc="11" dirty="0">
                  <a:solidFill>
                    <a:srgbClr val="595959"/>
                  </a:solidFill>
                  <a:latin typeface="Arial Narrow" panose="020B0604020202020204" pitchFamily="34" charset="0"/>
                  <a:cs typeface="Arial Narrow" panose="020B0604020202020204" pitchFamily="34" charset="0"/>
                </a:rPr>
                <a:t> </a:t>
              </a:r>
              <a:r>
                <a:rPr lang="en-US" sz="1000" b="1" spc="-15" dirty="0">
                  <a:solidFill>
                    <a:srgbClr val="595959"/>
                  </a:solidFill>
                  <a:latin typeface="Arial Narrow" panose="020B0604020202020204" pitchFamily="34" charset="0"/>
                  <a:cs typeface="Arial Narrow" panose="020B0604020202020204" pitchFamily="34" charset="0"/>
                </a:rPr>
                <a:t>b</a:t>
              </a:r>
              <a:r>
                <a:rPr sz="1000" b="1" spc="-15" dirty="0">
                  <a:solidFill>
                    <a:srgbClr val="595959"/>
                  </a:solidFill>
                  <a:latin typeface="Arial Narrow" panose="020B0604020202020204" pitchFamily="34" charset="0"/>
                  <a:cs typeface="Arial Narrow" panose="020B0604020202020204" pitchFamily="34" charset="0"/>
                </a:rPr>
                <a:t>y</a:t>
              </a:r>
              <a:r>
                <a:rPr lang="en-US" sz="1000" b="1" spc="-15" dirty="0">
                  <a:solidFill>
                    <a:srgbClr val="595959"/>
                  </a:solidFill>
                  <a:latin typeface="Arial Narrow" panose="020B0604020202020204" pitchFamily="34" charset="0"/>
                  <a:cs typeface="Arial Narrow" panose="020B0604020202020204" pitchFamily="34" charset="0"/>
                </a:rPr>
                <a:t> Cantor Fitzgerald and Co. </a:t>
              </a:r>
              <a:endParaRPr sz="1000" b="1" dirty="0">
                <a:solidFill>
                  <a:srgbClr val="595959"/>
                </a:solidFill>
                <a:latin typeface="Arial Narrow" panose="020B0604020202020204" pitchFamily="34" charset="0"/>
                <a:cs typeface="Arial Narrow" panose="020B0604020202020204" pitchFamily="34" charset="0"/>
              </a:endParaRPr>
            </a:p>
          </p:txBody>
        </p:sp>
      </p:grpSp>
      <p:grpSp>
        <p:nvGrpSpPr>
          <p:cNvPr id="16" name="Group 15"/>
          <p:cNvGrpSpPr/>
          <p:nvPr/>
        </p:nvGrpSpPr>
        <p:grpSpPr>
          <a:xfrm>
            <a:off x="2829008" y="3157883"/>
            <a:ext cx="2695575" cy="950491"/>
            <a:chOff x="640477" y="3970487"/>
            <a:chExt cx="2695575" cy="950491"/>
          </a:xfrm>
        </p:grpSpPr>
        <p:sp>
          <p:nvSpPr>
            <p:cNvPr id="17" name="object 8"/>
            <p:cNvSpPr txBox="1"/>
            <p:nvPr/>
          </p:nvSpPr>
          <p:spPr>
            <a:xfrm>
              <a:off x="640477" y="4265029"/>
              <a:ext cx="2695575" cy="655949"/>
            </a:xfrm>
            <a:prstGeom prst="rect">
              <a:avLst/>
            </a:prstGeom>
          </p:spPr>
          <p:txBody>
            <a:bodyPr vert="horz" wrap="square" lIns="0" tIns="9525" rIns="0" bIns="0" numCol="1" rtlCol="0">
              <a:spAutoFit/>
            </a:bodyPr>
            <a:lstStyle/>
            <a:p>
              <a:pPr marL="9525">
                <a:spcBef>
                  <a:spcPts val="75"/>
                </a:spcBef>
              </a:pPr>
              <a:r>
                <a:rPr lang="en-US" sz="1200" b="1" dirty="0">
                  <a:solidFill>
                    <a:schemeClr val="bg1"/>
                  </a:solidFill>
                  <a:latin typeface="Arial"/>
                  <a:cs typeface="Arial"/>
                </a:rPr>
                <a:t>Cantor Fitzgerald Income Trust, </a:t>
              </a:r>
              <a:r>
                <a:rPr sz="1200" b="1" dirty="0">
                  <a:solidFill>
                    <a:schemeClr val="bg1"/>
                  </a:solidFill>
                  <a:latin typeface="Arial"/>
                  <a:cs typeface="Arial"/>
                </a:rPr>
                <a:t>Inc</a:t>
              </a:r>
              <a:r>
                <a:rPr lang="en-US" sz="1200" b="1" dirty="0">
                  <a:solidFill>
                    <a:schemeClr val="bg1"/>
                  </a:solidFill>
                  <a:latin typeface="Arial"/>
                  <a:cs typeface="Arial"/>
                </a:rPr>
                <a:t>.</a:t>
              </a:r>
              <a:endParaRPr sz="1200" dirty="0">
                <a:solidFill>
                  <a:srgbClr val="63C6E7"/>
                </a:solidFill>
                <a:latin typeface="Arial"/>
                <a:cs typeface="Arial"/>
              </a:endParaRPr>
            </a:p>
            <a:p>
              <a:pPr marL="9525"/>
              <a:r>
                <a:rPr sz="1000" spc="-26" dirty="0">
                  <a:solidFill>
                    <a:srgbClr val="FFFFFF"/>
                  </a:solidFill>
                  <a:latin typeface="Arial"/>
                  <a:cs typeface="Arial"/>
                </a:rPr>
                <a:t>110 </a:t>
              </a:r>
              <a:r>
                <a:rPr sz="1000" dirty="0">
                  <a:solidFill>
                    <a:srgbClr val="FFFFFF"/>
                  </a:solidFill>
                  <a:latin typeface="Arial"/>
                  <a:cs typeface="Arial"/>
                </a:rPr>
                <a:t>E</a:t>
              </a:r>
              <a:r>
                <a:rPr lang="en-US" sz="1000" dirty="0">
                  <a:solidFill>
                    <a:srgbClr val="FFFFFF"/>
                  </a:solidFill>
                  <a:latin typeface="Arial"/>
                  <a:cs typeface="Arial"/>
                </a:rPr>
                <a:t>.</a:t>
              </a:r>
              <a:r>
                <a:rPr sz="1000" dirty="0">
                  <a:solidFill>
                    <a:srgbClr val="FFFFFF"/>
                  </a:solidFill>
                  <a:latin typeface="Arial"/>
                  <a:cs typeface="Arial"/>
                </a:rPr>
                <a:t> 59th</a:t>
              </a:r>
              <a:r>
                <a:rPr sz="1000" spc="-71" dirty="0">
                  <a:solidFill>
                    <a:srgbClr val="FFFFFF"/>
                  </a:solidFill>
                  <a:latin typeface="Arial"/>
                  <a:cs typeface="Arial"/>
                </a:rPr>
                <a:t> </a:t>
              </a:r>
              <a:r>
                <a:rPr sz="1000" dirty="0">
                  <a:solidFill>
                    <a:srgbClr val="FFFFFF"/>
                  </a:solidFill>
                  <a:latin typeface="Arial"/>
                  <a:cs typeface="Arial"/>
                </a:rPr>
                <a:t>St</a:t>
              </a:r>
              <a:r>
                <a:rPr lang="en-US" sz="1000" dirty="0">
                  <a:solidFill>
                    <a:srgbClr val="FFFFFF"/>
                  </a:solidFill>
                  <a:latin typeface="Arial"/>
                  <a:cs typeface="Arial"/>
                </a:rPr>
                <a:t>.</a:t>
              </a:r>
              <a:endParaRPr sz="1000" dirty="0">
                <a:latin typeface="Arial"/>
                <a:cs typeface="Arial"/>
              </a:endParaRPr>
            </a:p>
            <a:p>
              <a:pPr marL="9525"/>
              <a:r>
                <a:rPr sz="1000" spc="-4" dirty="0">
                  <a:solidFill>
                    <a:srgbClr val="FFFFFF"/>
                  </a:solidFill>
                  <a:latin typeface="Arial"/>
                  <a:cs typeface="Arial"/>
                </a:rPr>
                <a:t>New </a:t>
              </a:r>
              <a:r>
                <a:rPr sz="1000" spc="-23" dirty="0">
                  <a:solidFill>
                    <a:srgbClr val="FFFFFF"/>
                  </a:solidFill>
                  <a:latin typeface="Arial"/>
                  <a:cs typeface="Arial"/>
                </a:rPr>
                <a:t>York, </a:t>
              </a:r>
              <a:r>
                <a:rPr sz="1000" spc="-4" dirty="0">
                  <a:solidFill>
                    <a:srgbClr val="FFFFFF"/>
                  </a:solidFill>
                  <a:latin typeface="Arial"/>
                  <a:cs typeface="Arial"/>
                </a:rPr>
                <a:t>NY</a:t>
              </a:r>
              <a:r>
                <a:rPr sz="1000" spc="-68" dirty="0">
                  <a:solidFill>
                    <a:srgbClr val="FFFFFF"/>
                  </a:solidFill>
                  <a:latin typeface="Arial"/>
                  <a:cs typeface="Arial"/>
                </a:rPr>
                <a:t> </a:t>
              </a:r>
              <a:r>
                <a:rPr sz="1000" dirty="0">
                  <a:solidFill>
                    <a:srgbClr val="FFFFFF"/>
                  </a:solidFill>
                  <a:latin typeface="Arial"/>
                  <a:cs typeface="Arial"/>
                </a:rPr>
                <a:t>10022</a:t>
              </a:r>
              <a:endParaRPr sz="1000" dirty="0">
                <a:latin typeface="Arial"/>
                <a:cs typeface="Arial"/>
              </a:endParaRPr>
            </a:p>
            <a:p>
              <a:pPr marL="9525"/>
              <a:r>
                <a:rPr sz="1000" spc="-4" dirty="0">
                  <a:solidFill>
                    <a:srgbClr val="FFFFFF"/>
                  </a:solidFill>
                  <a:latin typeface="Arial"/>
                  <a:cs typeface="Arial"/>
                </a:rPr>
                <a:t>1-855-9-CANTOR</a:t>
              </a:r>
              <a:r>
                <a:rPr sz="1000" spc="-68" dirty="0">
                  <a:solidFill>
                    <a:srgbClr val="FFFFFF"/>
                  </a:solidFill>
                  <a:latin typeface="Arial"/>
                  <a:cs typeface="Arial"/>
                </a:rPr>
                <a:t> </a:t>
              </a:r>
              <a:r>
                <a:rPr sz="1000" spc="-4" dirty="0">
                  <a:solidFill>
                    <a:srgbClr val="FFFFFF"/>
                  </a:solidFill>
                  <a:latin typeface="Arial"/>
                  <a:cs typeface="Arial"/>
                </a:rPr>
                <a:t>(22-6867)</a:t>
              </a:r>
              <a:endParaRPr sz="1000" dirty="0">
                <a:latin typeface="Arial"/>
                <a:cs typeface="Arial"/>
              </a:endParaRPr>
            </a:p>
          </p:txBody>
        </p:sp>
        <p:sp>
          <p:nvSpPr>
            <p:cNvPr id="18" name="object 9"/>
            <p:cNvSpPr txBox="1"/>
            <p:nvPr/>
          </p:nvSpPr>
          <p:spPr>
            <a:xfrm>
              <a:off x="640477" y="3970487"/>
              <a:ext cx="2316083" cy="194284"/>
            </a:xfrm>
            <a:prstGeom prst="rect">
              <a:avLst/>
            </a:prstGeom>
          </p:spPr>
          <p:txBody>
            <a:bodyPr vert="horz" wrap="square" lIns="0" tIns="9525" rIns="0" bIns="0" numCol="1" rtlCol="0">
              <a:spAutoFit/>
            </a:bodyPr>
            <a:lstStyle/>
            <a:p>
              <a:pPr marL="9525">
                <a:spcBef>
                  <a:spcPts val="75"/>
                </a:spcBef>
              </a:pPr>
              <a:r>
                <a:rPr lang="en-US" sz="1200" b="1" spc="-15" dirty="0">
                  <a:solidFill>
                    <a:srgbClr val="FFFFFF"/>
                  </a:solidFill>
                  <a:latin typeface="Arial Narrow" panose="020B0604020202020204" pitchFamily="34" charset="0"/>
                  <a:cs typeface="Arial Narrow" panose="020B0604020202020204" pitchFamily="34" charset="0"/>
                </a:rPr>
                <a:t>ALL </a:t>
              </a:r>
              <a:r>
                <a:rPr lang="en-US" sz="1200" b="1" dirty="0">
                  <a:solidFill>
                    <a:srgbClr val="FFFFFF"/>
                  </a:solidFill>
                  <a:latin typeface="Arial Narrow" panose="020B0604020202020204" pitchFamily="34" charset="0"/>
                  <a:cs typeface="Arial Narrow" panose="020B0604020202020204" pitchFamily="34" charset="0"/>
                </a:rPr>
                <a:t>OTHER</a:t>
              </a:r>
              <a:r>
                <a:rPr lang="en-US" sz="1200" b="1" spc="4" dirty="0">
                  <a:solidFill>
                    <a:srgbClr val="FFFFFF"/>
                  </a:solidFill>
                  <a:latin typeface="Arial Narrow" panose="020B0604020202020204" pitchFamily="34" charset="0"/>
                  <a:cs typeface="Arial Narrow" panose="020B0604020202020204" pitchFamily="34" charset="0"/>
                </a:rPr>
                <a:t> </a:t>
              </a:r>
              <a:r>
                <a:rPr lang="en-US" sz="1200" b="1" spc="-4" dirty="0">
                  <a:solidFill>
                    <a:srgbClr val="FFFFFF"/>
                  </a:solidFill>
                  <a:latin typeface="Arial Narrow" panose="020B0604020202020204" pitchFamily="34" charset="0"/>
                  <a:cs typeface="Arial Narrow" panose="020B0604020202020204" pitchFamily="34" charset="0"/>
                </a:rPr>
                <a:t>INQUIRIES</a:t>
              </a:r>
              <a:endParaRPr lang="en-US" sz="1200" b="1" dirty="0">
                <a:latin typeface="Arial Narrow" panose="020B0604020202020204" pitchFamily="34" charset="0"/>
                <a:cs typeface="Arial Narrow" panose="020B0604020202020204" pitchFamily="34" charset="0"/>
              </a:endParaRPr>
            </a:p>
          </p:txBody>
        </p:sp>
      </p:grpSp>
      <p:pic>
        <p:nvPicPr>
          <p:cNvPr id="19" name="Picture 18">
            <a:extLst>
              <a:ext uri="{FF2B5EF4-FFF2-40B4-BE49-F238E27FC236}">
                <a16:creationId xmlns:a16="http://schemas.microsoft.com/office/drawing/2014/main" id="{2049609A-D0A0-CD4B-A780-091DB3E09F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588" y="2411683"/>
            <a:ext cx="1995123" cy="644004"/>
          </a:xfrm>
          <a:prstGeom prst="rect">
            <a:avLst/>
          </a:prstGeom>
        </p:spPr>
      </p:pic>
      <p:grpSp>
        <p:nvGrpSpPr>
          <p:cNvPr id="20" name="Group 19"/>
          <p:cNvGrpSpPr/>
          <p:nvPr/>
        </p:nvGrpSpPr>
        <p:grpSpPr>
          <a:xfrm>
            <a:off x="2830116" y="2195682"/>
            <a:ext cx="3248318" cy="757207"/>
            <a:chOff x="640476" y="2432303"/>
            <a:chExt cx="3248318" cy="757207"/>
          </a:xfrm>
        </p:grpSpPr>
        <p:sp>
          <p:nvSpPr>
            <p:cNvPr id="22" name="object 4"/>
            <p:cNvSpPr txBox="1"/>
            <p:nvPr/>
          </p:nvSpPr>
          <p:spPr>
            <a:xfrm>
              <a:off x="640478" y="2432303"/>
              <a:ext cx="3248316" cy="194765"/>
            </a:xfrm>
            <a:prstGeom prst="rect">
              <a:avLst/>
            </a:prstGeom>
          </p:spPr>
          <p:txBody>
            <a:bodyPr vert="horz" wrap="square" lIns="0" tIns="10001" rIns="0" bIns="0" numCol="1" rtlCol="0">
              <a:spAutoFit/>
            </a:bodyPr>
            <a:lstStyle/>
            <a:p>
              <a:pPr marL="9525"/>
              <a:r>
                <a:rPr lang="en-US" sz="1200" b="1" spc="-4" dirty="0">
                  <a:solidFill>
                    <a:srgbClr val="FFFFFF"/>
                  </a:solidFill>
                  <a:latin typeface="Arial Narrow" panose="020B0604020202020204" pitchFamily="34" charset="0"/>
                  <a:cs typeface="Arial Narrow" panose="020B0604020202020204" pitchFamily="34" charset="0"/>
                </a:rPr>
                <a:t>INVESTORS:</a:t>
              </a:r>
              <a:endParaRPr lang="en-US" sz="1200" b="1" dirty="0">
                <a:latin typeface="Arial Narrow" panose="020B0604020202020204" pitchFamily="34" charset="0"/>
                <a:cs typeface="Arial Narrow" panose="020B0604020202020204" pitchFamily="34" charset="0"/>
              </a:endParaRPr>
            </a:p>
          </p:txBody>
        </p:sp>
        <p:sp>
          <p:nvSpPr>
            <p:cNvPr id="23" name="object 5"/>
            <p:cNvSpPr txBox="1"/>
            <p:nvPr/>
          </p:nvSpPr>
          <p:spPr>
            <a:xfrm>
              <a:off x="640476" y="2718227"/>
              <a:ext cx="3043635" cy="471283"/>
            </a:xfrm>
            <a:prstGeom prst="rect">
              <a:avLst/>
            </a:prstGeom>
          </p:spPr>
          <p:txBody>
            <a:bodyPr vert="horz" wrap="square" lIns="0" tIns="9525" rIns="0" bIns="0" numCol="1" rtlCol="0">
              <a:spAutoFit/>
            </a:bodyPr>
            <a:lstStyle/>
            <a:p>
              <a:pPr marL="9525">
                <a:spcBef>
                  <a:spcPts val="75"/>
                </a:spcBef>
              </a:pPr>
              <a:r>
                <a:rPr lang="en-US" sz="1000" spc="-4" dirty="0">
                  <a:solidFill>
                    <a:srgbClr val="FFFFFF"/>
                  </a:solidFill>
                  <a:latin typeface="Arial"/>
                  <a:cs typeface="Arial"/>
                </a:rPr>
                <a:t>If you are interested in investing in Cantor Fitzgerald Income Trust, please contact your financial advisor or visit www.cfincometrust.com</a:t>
              </a:r>
            </a:p>
          </p:txBody>
        </p:sp>
      </p:grpSp>
      <p:sp>
        <p:nvSpPr>
          <p:cNvPr id="24" name="Title 1">
            <a:extLst>
              <a:ext uri="{FF2B5EF4-FFF2-40B4-BE49-F238E27FC236}">
                <a16:creationId xmlns:a16="http://schemas.microsoft.com/office/drawing/2014/main" id="{927D8D27-C37C-B44D-BD4D-0CB1CB45B32F}"/>
              </a:ext>
            </a:extLst>
          </p:cNvPr>
          <p:cNvSpPr txBox="1">
            <a:spLocks/>
          </p:cNvSpPr>
          <p:nvPr/>
        </p:nvSpPr>
        <p:spPr>
          <a:xfrm>
            <a:off x="386032" y="6580477"/>
            <a:ext cx="6259651" cy="276046"/>
          </a:xfrm>
          <a:prstGeom prst="rect">
            <a:avLst/>
          </a:prstGeom>
          <a:noFill/>
          <a:ln>
            <a:noFill/>
          </a:ln>
        </p:spPr>
        <p:txBody>
          <a:bodyPr lIns="0" numCol="1"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 b="0" i="0" dirty="0">
                <a:solidFill>
                  <a:schemeClr val="bg1"/>
                </a:solidFill>
                <a:latin typeface="Arial" panose="020B0604020202020204" pitchFamily="34" charset="0"/>
                <a:cs typeface="Arial" panose="020B0604020202020204" pitchFamily="34" charset="0"/>
              </a:rPr>
              <a:t>CANTOR FITZGERALD INCOME TRUST, INC.</a:t>
            </a:r>
          </a:p>
        </p:txBody>
      </p:sp>
    </p:spTree>
    <p:extLst>
      <p:ext uri="{BB962C8B-B14F-4D97-AF65-F5344CB8AC3E}">
        <p14:creationId xmlns:p14="http://schemas.microsoft.com/office/powerpoint/2010/main" val="69775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4169063" y="2439064"/>
            <a:ext cx="4073870" cy="400110"/>
          </a:xfrm>
          <a:prstGeom prst="rect">
            <a:avLst/>
          </a:prstGeom>
          <a:noFill/>
          <a:ln>
            <a:noFill/>
          </a:ln>
        </p:spPr>
        <p:txBody>
          <a:bodyPr wrap="square" numCol="1" rtlCol="0">
            <a:spAutoFit/>
          </a:bodyPr>
          <a:lstStyle/>
          <a:p>
            <a:pPr algn="ctr"/>
            <a:r>
              <a:rPr lang="en-US" sz="2000" b="1" cap="all" spc="270" dirty="0">
                <a:solidFill>
                  <a:srgbClr val="00367C"/>
                </a:solidFill>
                <a:latin typeface="Arial Narrow" panose="020B0604020202020204" pitchFamily="34" charset="0"/>
                <a:cs typeface="Arial Narrow" panose="020B0604020202020204" pitchFamily="34" charset="0"/>
              </a:rPr>
              <a:t>Real Estate Capabilities</a:t>
            </a:r>
          </a:p>
        </p:txBody>
      </p:sp>
      <p:sp>
        <p:nvSpPr>
          <p:cNvPr id="32" name="TextBox 31">
            <a:extLst>
              <a:ext uri="{FF2B5EF4-FFF2-40B4-BE49-F238E27FC236}">
                <a16:creationId xmlns:a16="http://schemas.microsoft.com/office/drawing/2014/main" id="{AC45EB55-0A3B-7E4A-A36F-C040829705CA}"/>
              </a:ext>
            </a:extLst>
          </p:cNvPr>
          <p:cNvSpPr txBox="1"/>
          <p:nvPr/>
        </p:nvSpPr>
        <p:spPr>
          <a:xfrm>
            <a:off x="4335406" y="2971800"/>
            <a:ext cx="1747083" cy="1321270"/>
          </a:xfrm>
          <a:prstGeom prst="rect">
            <a:avLst/>
          </a:prstGeom>
          <a:noFill/>
          <a:ln w="6350">
            <a:noFill/>
          </a:ln>
          <a:effectLst/>
        </p:spPr>
        <p:txBody>
          <a:bodyPr wrap="square" lIns="0" tIns="0" rIns="0" bIns="0" numCol="1" rtlCol="0">
            <a:noAutofit/>
          </a:bodyPr>
          <a:lstStyle/>
          <a:p>
            <a:pPr marL="119063" indent="-112713">
              <a:spcBef>
                <a:spcPts val="0"/>
              </a:spcBef>
              <a:spcAft>
                <a:spcPts val="600"/>
              </a:spcAft>
              <a:buClr>
                <a:schemeClr val="bg1">
                  <a:lumMod val="50000"/>
                </a:schemeClr>
              </a:buClr>
              <a:buFont typeface="Arial" panose="020B0604020202020204" pitchFamily="34" charset="0"/>
              <a:buChar char="•"/>
              <a:defRPr/>
            </a:pPr>
            <a:r>
              <a:rPr lang="en-US" sz="1000" kern="0" dirty="0">
                <a:solidFill>
                  <a:schemeClr val="tx1">
                    <a:lumMod val="65000"/>
                    <a:lumOff val="35000"/>
                  </a:schemeClr>
                </a:solidFill>
                <a:latin typeface="Arial" panose="020B0604020202020204" pitchFamily="34" charset="0"/>
                <a:ea typeface="Georgia" charset="0"/>
                <a:cs typeface="Arial" panose="020B0604020202020204" pitchFamily="34" charset="0"/>
              </a:rPr>
              <a:t>Investment sales</a:t>
            </a:r>
          </a:p>
          <a:p>
            <a:pPr marL="119063" indent="-112713">
              <a:spcBef>
                <a:spcPts val="0"/>
              </a:spcBef>
              <a:spcAft>
                <a:spcPts val="600"/>
              </a:spcAft>
              <a:buClr>
                <a:schemeClr val="bg1">
                  <a:lumMod val="50000"/>
                </a:schemeClr>
              </a:buClr>
              <a:buFont typeface="Arial" panose="020B0604020202020204" pitchFamily="34" charset="0"/>
              <a:buChar char="•"/>
              <a:defRPr/>
            </a:pPr>
            <a:r>
              <a:rPr lang="en-US" sz="1000" kern="0" dirty="0">
                <a:solidFill>
                  <a:schemeClr val="tx1">
                    <a:lumMod val="65000"/>
                    <a:lumOff val="35000"/>
                  </a:schemeClr>
                </a:solidFill>
                <a:latin typeface="Arial" panose="020B0604020202020204" pitchFamily="34" charset="0"/>
                <a:ea typeface="Georgia" charset="0"/>
                <a:cs typeface="Arial" panose="020B0604020202020204" pitchFamily="34" charset="0"/>
              </a:rPr>
              <a:t>Leasing</a:t>
            </a:r>
          </a:p>
          <a:p>
            <a:pPr marL="119063" indent="-112713">
              <a:spcBef>
                <a:spcPts val="0"/>
              </a:spcBef>
              <a:spcAft>
                <a:spcPts val="600"/>
              </a:spcAft>
              <a:buClr>
                <a:schemeClr val="bg1">
                  <a:lumMod val="50000"/>
                </a:schemeClr>
              </a:buClr>
              <a:buFont typeface="Arial" panose="020B0604020202020204" pitchFamily="34" charset="0"/>
              <a:buChar char="•"/>
              <a:defRPr/>
            </a:pPr>
            <a:r>
              <a:rPr lang="en-US" sz="1000" kern="0" dirty="0">
                <a:solidFill>
                  <a:schemeClr val="tx1">
                    <a:lumMod val="65000"/>
                    <a:lumOff val="35000"/>
                  </a:schemeClr>
                </a:solidFill>
                <a:latin typeface="Arial" panose="020B0604020202020204" pitchFamily="34" charset="0"/>
                <a:ea typeface="Georgia" charset="0"/>
                <a:cs typeface="Arial" panose="020B0604020202020204" pitchFamily="34" charset="0"/>
              </a:rPr>
              <a:t>Valuation</a:t>
            </a:r>
          </a:p>
          <a:p>
            <a:pPr marL="119063" indent="-112713">
              <a:spcBef>
                <a:spcPts val="0"/>
              </a:spcBef>
              <a:spcAft>
                <a:spcPts val="600"/>
              </a:spcAft>
              <a:buClr>
                <a:schemeClr val="bg1">
                  <a:lumMod val="50000"/>
                </a:schemeClr>
              </a:buClr>
              <a:buFont typeface="Arial" panose="020B0604020202020204" pitchFamily="34" charset="0"/>
              <a:buChar char="•"/>
              <a:defRPr/>
            </a:pPr>
            <a:r>
              <a:rPr lang="en-US" sz="1000" kern="0" dirty="0">
                <a:solidFill>
                  <a:schemeClr val="tx1">
                    <a:lumMod val="65000"/>
                    <a:lumOff val="35000"/>
                  </a:schemeClr>
                </a:solidFill>
                <a:latin typeface="Arial" panose="020B0604020202020204" pitchFamily="34" charset="0"/>
                <a:ea typeface="Georgia" charset="0"/>
                <a:cs typeface="Arial" panose="020B0604020202020204" pitchFamily="34" charset="0"/>
              </a:rPr>
              <a:t>Property management</a:t>
            </a:r>
          </a:p>
          <a:p>
            <a:pPr marL="119063" indent="-112713">
              <a:spcBef>
                <a:spcPts val="0"/>
              </a:spcBef>
              <a:spcAft>
                <a:spcPts val="600"/>
              </a:spcAft>
              <a:buClr>
                <a:schemeClr val="bg1">
                  <a:lumMod val="50000"/>
                </a:schemeClr>
              </a:buClr>
              <a:buFont typeface="Arial" panose="020B0604020202020204" pitchFamily="34" charset="0"/>
              <a:buChar char="•"/>
              <a:defRPr/>
            </a:pPr>
            <a:r>
              <a:rPr lang="en-US" sz="1000" kern="0" dirty="0">
                <a:solidFill>
                  <a:schemeClr val="tx1">
                    <a:lumMod val="65000"/>
                    <a:lumOff val="35000"/>
                  </a:schemeClr>
                </a:solidFill>
                <a:latin typeface="Arial" panose="020B0604020202020204" pitchFamily="34" charset="0"/>
                <a:ea typeface="Georgia" charset="0"/>
                <a:cs typeface="Arial" panose="020B0604020202020204" pitchFamily="34" charset="0"/>
              </a:rPr>
              <a:t>Capital raising</a:t>
            </a:r>
          </a:p>
          <a:p>
            <a:pPr marL="119063" indent="-112713">
              <a:spcBef>
                <a:spcPts val="0"/>
              </a:spcBef>
              <a:spcAft>
                <a:spcPts val="600"/>
              </a:spcAft>
              <a:buClr>
                <a:schemeClr val="bg1">
                  <a:lumMod val="50000"/>
                </a:schemeClr>
              </a:buClr>
              <a:buFont typeface="Arial" panose="020B0604020202020204" pitchFamily="34" charset="0"/>
              <a:buChar char="•"/>
              <a:defRPr/>
            </a:pPr>
            <a:r>
              <a:rPr lang="en-US" sz="1000" kern="0" dirty="0">
                <a:solidFill>
                  <a:schemeClr val="tx1">
                    <a:lumMod val="65000"/>
                    <a:lumOff val="35000"/>
                  </a:schemeClr>
                </a:solidFill>
                <a:latin typeface="Arial" panose="020B0604020202020204" pitchFamily="34" charset="0"/>
                <a:ea typeface="Georgia" charset="0"/>
                <a:cs typeface="Arial" panose="020B0604020202020204" pitchFamily="34" charset="0"/>
              </a:rPr>
              <a:t>Investment management</a:t>
            </a:r>
          </a:p>
        </p:txBody>
      </p:sp>
      <p:sp>
        <p:nvSpPr>
          <p:cNvPr id="35" name="TextBox 34">
            <a:extLst>
              <a:ext uri="{FF2B5EF4-FFF2-40B4-BE49-F238E27FC236}">
                <a16:creationId xmlns:a16="http://schemas.microsoft.com/office/drawing/2014/main" id="{645A40CB-BAF4-E64D-A894-97A4BA8145C6}"/>
              </a:ext>
            </a:extLst>
          </p:cNvPr>
          <p:cNvSpPr txBox="1"/>
          <p:nvPr/>
        </p:nvSpPr>
        <p:spPr>
          <a:xfrm>
            <a:off x="6446520" y="4599432"/>
            <a:ext cx="1731601" cy="1321270"/>
          </a:xfrm>
          <a:prstGeom prst="rect">
            <a:avLst/>
          </a:prstGeom>
          <a:noFill/>
          <a:ln w="6350">
            <a:noFill/>
          </a:ln>
          <a:effectLst/>
        </p:spPr>
        <p:txBody>
          <a:bodyPr wrap="square" lIns="0" tIns="0" rIns="0" bIns="0" numCol="1" rtlCol="0">
            <a:noAutofit/>
          </a:bodyPr>
          <a:lstStyle/>
          <a:p>
            <a:pPr marL="119063" indent="-119063">
              <a:spcAft>
                <a:spcPts val="600"/>
              </a:spcAft>
              <a:buClr>
                <a:schemeClr val="bg1">
                  <a:lumMod val="50000"/>
                </a:schemeClr>
              </a:buClr>
              <a:buFont typeface="Arial" pitchFamily="34" charset="0"/>
              <a:buChar char="•"/>
              <a:defRPr/>
            </a:pPr>
            <a:r>
              <a:rPr lang="en-US" sz="1000" kern="0" dirty="0">
                <a:solidFill>
                  <a:schemeClr val="tx1">
                    <a:lumMod val="65000"/>
                    <a:lumOff val="35000"/>
                  </a:schemeClr>
                </a:solidFill>
                <a:latin typeface="Arial" panose="020B0604020202020204" pitchFamily="34" charset="0"/>
                <a:ea typeface="Georgia" charset="0"/>
                <a:cs typeface="Arial" panose="020B0604020202020204" pitchFamily="34" charset="0"/>
              </a:rPr>
              <a:t>Debt placement</a:t>
            </a:r>
          </a:p>
          <a:p>
            <a:pPr marL="119063" indent="-119063" eaLnBrk="1" hangingPunct="1">
              <a:spcBef>
                <a:spcPts val="0"/>
              </a:spcBef>
              <a:spcAft>
                <a:spcPts val="600"/>
              </a:spcAft>
              <a:buClr>
                <a:schemeClr val="bg1">
                  <a:lumMod val="50000"/>
                </a:schemeClr>
              </a:buClr>
              <a:buFont typeface="Arial" pitchFamily="34" charset="0"/>
              <a:buChar char="•"/>
              <a:defRPr/>
            </a:pPr>
            <a:r>
              <a:rPr lang="en-US" sz="1000" dirty="0">
                <a:solidFill>
                  <a:schemeClr val="tx1">
                    <a:lumMod val="65000"/>
                    <a:lumOff val="35000"/>
                  </a:schemeClr>
                </a:solidFill>
                <a:latin typeface="Arial" panose="020B0604020202020204" pitchFamily="34" charset="0"/>
                <a:ea typeface="Georgia" charset="0"/>
                <a:cs typeface="Arial" panose="020B0604020202020204" pitchFamily="34" charset="0"/>
              </a:rPr>
              <a:t>Consulting</a:t>
            </a:r>
          </a:p>
          <a:p>
            <a:pPr marL="119063" indent="-119063" eaLnBrk="1" hangingPunct="1">
              <a:spcBef>
                <a:spcPts val="0"/>
              </a:spcBef>
              <a:spcAft>
                <a:spcPts val="600"/>
              </a:spcAft>
              <a:buClr>
                <a:schemeClr val="bg1">
                  <a:lumMod val="50000"/>
                </a:schemeClr>
              </a:buClr>
              <a:buFont typeface="Arial" pitchFamily="34" charset="0"/>
              <a:buChar char="•"/>
              <a:defRPr/>
            </a:pPr>
            <a:r>
              <a:rPr lang="en-US" sz="1000" dirty="0">
                <a:solidFill>
                  <a:schemeClr val="tx1">
                    <a:lumMod val="65000"/>
                    <a:lumOff val="35000"/>
                  </a:schemeClr>
                </a:solidFill>
                <a:latin typeface="Arial" panose="020B0604020202020204" pitchFamily="34" charset="0"/>
                <a:ea typeface="Georgia" charset="0"/>
                <a:cs typeface="Arial" panose="020B0604020202020204" pitchFamily="34" charset="0"/>
              </a:rPr>
              <a:t>Facilities management</a:t>
            </a:r>
          </a:p>
        </p:txBody>
      </p:sp>
      <p:sp>
        <p:nvSpPr>
          <p:cNvPr id="36" name="TextBox 35">
            <a:extLst>
              <a:ext uri="{FF2B5EF4-FFF2-40B4-BE49-F238E27FC236}">
                <a16:creationId xmlns:a16="http://schemas.microsoft.com/office/drawing/2014/main" id="{F8D89611-039C-FE4B-B761-41D16820707C}"/>
              </a:ext>
            </a:extLst>
          </p:cNvPr>
          <p:cNvSpPr txBox="1"/>
          <p:nvPr/>
        </p:nvSpPr>
        <p:spPr>
          <a:xfrm>
            <a:off x="4335407" y="4599432"/>
            <a:ext cx="1747083" cy="1233487"/>
          </a:xfrm>
          <a:prstGeom prst="rect">
            <a:avLst/>
          </a:prstGeom>
          <a:noFill/>
          <a:ln w="6350">
            <a:noFill/>
          </a:ln>
          <a:effectLst/>
        </p:spPr>
        <p:txBody>
          <a:bodyPr wrap="square" lIns="0" tIns="0" rIns="0" bIns="0" numCol="1" rtlCol="0">
            <a:noAutofit/>
          </a:bodyPr>
          <a:lstStyle/>
          <a:p>
            <a:pPr marL="119063" indent="-119063">
              <a:spcBef>
                <a:spcPts val="0"/>
              </a:spcBef>
              <a:spcAft>
                <a:spcPts val="600"/>
              </a:spcAft>
              <a:buClr>
                <a:schemeClr val="bg1">
                  <a:lumMod val="50000"/>
                </a:schemeClr>
              </a:buClr>
              <a:buFont typeface="Arial" panose="020B0604020202020204" pitchFamily="34" charset="0"/>
              <a:buChar char="•"/>
              <a:defRPr/>
            </a:pPr>
            <a:r>
              <a:rPr lang="en-US" sz="1000" kern="0" dirty="0">
                <a:solidFill>
                  <a:srgbClr val="595959"/>
                </a:solidFill>
                <a:latin typeface="Arial" panose="020B0604020202020204" pitchFamily="34" charset="0"/>
                <a:ea typeface="Georgia" charset="0"/>
                <a:cs typeface="Arial" panose="020B0604020202020204" pitchFamily="34" charset="0"/>
              </a:rPr>
              <a:t>Fixed and floating rate commercial real estate loans</a:t>
            </a:r>
          </a:p>
          <a:p>
            <a:pPr marL="119063" indent="-119063">
              <a:spcBef>
                <a:spcPts val="0"/>
              </a:spcBef>
              <a:spcAft>
                <a:spcPts val="600"/>
              </a:spcAft>
              <a:buClr>
                <a:schemeClr val="bg1">
                  <a:lumMod val="50000"/>
                </a:schemeClr>
              </a:buClr>
              <a:buFont typeface="Arial" panose="020B0604020202020204" pitchFamily="34" charset="0"/>
              <a:buChar char="•"/>
              <a:defRPr/>
            </a:pPr>
            <a:r>
              <a:rPr lang="en-US" sz="1000" kern="0" dirty="0">
                <a:solidFill>
                  <a:srgbClr val="595959"/>
                </a:solidFill>
                <a:latin typeface="Arial" panose="020B0604020202020204" pitchFamily="34" charset="0"/>
                <a:ea typeface="Georgia" charset="0"/>
                <a:cs typeface="Arial" panose="020B0604020202020204" pitchFamily="34" charset="0"/>
              </a:rPr>
              <a:t>Stable and transitional properties</a:t>
            </a:r>
          </a:p>
          <a:p>
            <a:pPr marL="119063" indent="-119063">
              <a:spcBef>
                <a:spcPts val="0"/>
              </a:spcBef>
              <a:spcAft>
                <a:spcPts val="600"/>
              </a:spcAft>
              <a:buClr>
                <a:schemeClr val="bg1">
                  <a:lumMod val="50000"/>
                </a:schemeClr>
              </a:buClr>
              <a:buFont typeface="Arial" panose="020B0604020202020204" pitchFamily="34" charset="0"/>
              <a:buChar char="•"/>
              <a:defRPr/>
            </a:pPr>
            <a:r>
              <a:rPr lang="en-US" sz="1000" kern="0" dirty="0">
                <a:solidFill>
                  <a:srgbClr val="595959"/>
                </a:solidFill>
                <a:latin typeface="Arial" panose="020B0604020202020204" pitchFamily="34" charset="0"/>
                <a:ea typeface="Georgia" charset="0"/>
                <a:cs typeface="Arial" panose="020B0604020202020204" pitchFamily="34" charset="0"/>
              </a:rPr>
              <a:t>Securitizations</a:t>
            </a:r>
          </a:p>
        </p:txBody>
      </p:sp>
      <p:sp>
        <p:nvSpPr>
          <p:cNvPr id="37" name="TextBox 36">
            <a:extLst>
              <a:ext uri="{FF2B5EF4-FFF2-40B4-BE49-F238E27FC236}">
                <a16:creationId xmlns:a16="http://schemas.microsoft.com/office/drawing/2014/main" id="{28BE0E44-7006-3042-95C2-D925C4B52200}"/>
              </a:ext>
            </a:extLst>
          </p:cNvPr>
          <p:cNvSpPr txBox="1"/>
          <p:nvPr/>
        </p:nvSpPr>
        <p:spPr>
          <a:xfrm>
            <a:off x="6447096" y="2971800"/>
            <a:ext cx="1731601" cy="1088803"/>
          </a:xfrm>
          <a:prstGeom prst="rect">
            <a:avLst/>
          </a:prstGeom>
          <a:noFill/>
          <a:ln w="6350">
            <a:noFill/>
          </a:ln>
          <a:effectLst/>
        </p:spPr>
        <p:txBody>
          <a:bodyPr wrap="square" lIns="0" tIns="0" rIns="0" bIns="0" numCol="1" rtlCol="0">
            <a:noAutofit/>
          </a:bodyPr>
          <a:lstStyle/>
          <a:p>
            <a:pPr marL="119063" lvl="0" indent="-119063">
              <a:spcBef>
                <a:spcPts val="0"/>
              </a:spcBef>
              <a:spcAft>
                <a:spcPts val="600"/>
              </a:spcAft>
              <a:buClr>
                <a:schemeClr val="bg1">
                  <a:lumMod val="50000"/>
                </a:schemeClr>
              </a:buClr>
              <a:buSzPct val="85000"/>
              <a:buFont typeface="Arial" charset="0"/>
              <a:buChar char="•"/>
              <a:defRPr/>
            </a:pPr>
            <a:r>
              <a:rPr lang="en-US" sz="1000" dirty="0">
                <a:solidFill>
                  <a:schemeClr val="tx1">
                    <a:lumMod val="65000"/>
                    <a:lumOff val="35000"/>
                  </a:schemeClr>
                </a:solidFill>
                <a:latin typeface="Arial" panose="020B0604020202020204" pitchFamily="34" charset="0"/>
                <a:cs typeface="Arial" panose="020B0604020202020204" pitchFamily="34" charset="0"/>
              </a:rPr>
              <a:t>Multifamily agency lending</a:t>
            </a:r>
          </a:p>
          <a:p>
            <a:pPr marL="119063" lvl="0" indent="-119063">
              <a:spcBef>
                <a:spcPts val="0"/>
              </a:spcBef>
              <a:spcAft>
                <a:spcPts val="600"/>
              </a:spcAft>
              <a:buClr>
                <a:schemeClr val="bg1">
                  <a:lumMod val="50000"/>
                </a:schemeClr>
              </a:buClr>
              <a:buSzPct val="85000"/>
              <a:buFont typeface="Arial" charset="0"/>
              <a:buChar char="•"/>
              <a:defRPr/>
            </a:pPr>
            <a:r>
              <a:rPr lang="en-US" sz="1000" dirty="0">
                <a:solidFill>
                  <a:schemeClr val="tx1">
                    <a:lumMod val="65000"/>
                    <a:lumOff val="35000"/>
                  </a:schemeClr>
                </a:solidFill>
                <a:latin typeface="Arial" panose="020B0604020202020204" pitchFamily="34" charset="0"/>
                <a:cs typeface="Arial" panose="020B0604020202020204" pitchFamily="34" charset="0"/>
              </a:rPr>
              <a:t>Fannie Mae, Freddie Mac and FHA/Ginnie Mae</a:t>
            </a:r>
          </a:p>
          <a:p>
            <a:pPr marL="119063" lvl="0" indent="-119063">
              <a:spcBef>
                <a:spcPts val="0"/>
              </a:spcBef>
              <a:spcAft>
                <a:spcPts val="600"/>
              </a:spcAft>
              <a:buClr>
                <a:schemeClr val="bg1">
                  <a:lumMod val="50000"/>
                </a:schemeClr>
              </a:buClr>
              <a:buSzPct val="85000"/>
              <a:buFont typeface="Arial" charset="0"/>
              <a:buChar char="•"/>
              <a:defRPr/>
            </a:pPr>
            <a:r>
              <a:rPr lang="en-US" sz="1000" dirty="0">
                <a:solidFill>
                  <a:schemeClr val="tx1">
                    <a:lumMod val="65000"/>
                    <a:lumOff val="35000"/>
                  </a:schemeClr>
                </a:solidFill>
                <a:latin typeface="Arial" panose="020B0604020202020204" pitchFamily="34" charset="0"/>
                <a:cs typeface="Arial" panose="020B0604020202020204" pitchFamily="34" charset="0"/>
              </a:rPr>
              <a:t>$68 billion servicing portfolio; more than 3,800 loans; 48 states</a:t>
            </a:r>
          </a:p>
        </p:txBody>
      </p:sp>
      <p:cxnSp>
        <p:nvCxnSpPr>
          <p:cNvPr id="38" name="Straight Connector 37">
            <a:extLst>
              <a:ext uri="{FF2B5EF4-FFF2-40B4-BE49-F238E27FC236}">
                <a16:creationId xmlns:a16="http://schemas.microsoft.com/office/drawing/2014/main" id="{5D4F13F6-BDEF-1F44-B8D7-A1DC7A60D970}"/>
              </a:ext>
            </a:extLst>
          </p:cNvPr>
          <p:cNvCxnSpPr/>
          <p:nvPr/>
        </p:nvCxnSpPr>
        <p:spPr>
          <a:xfrm>
            <a:off x="6205998" y="2971800"/>
            <a:ext cx="0" cy="2834640"/>
          </a:xfrm>
          <a:prstGeom prst="line">
            <a:avLst/>
          </a:prstGeom>
          <a:ln w="6350">
            <a:solidFill>
              <a:srgbClr val="002A5D"/>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D4F13F6-BDEF-1F44-B8D7-A1DC7A60D970}"/>
              </a:ext>
            </a:extLst>
          </p:cNvPr>
          <p:cNvCxnSpPr/>
          <p:nvPr/>
        </p:nvCxnSpPr>
        <p:spPr>
          <a:xfrm flipH="1">
            <a:off x="4392142" y="4425696"/>
            <a:ext cx="3645475" cy="0"/>
          </a:xfrm>
          <a:prstGeom prst="line">
            <a:avLst/>
          </a:prstGeom>
          <a:ln w="6350">
            <a:solidFill>
              <a:srgbClr val="002A5D">
                <a:alpha val="75000"/>
              </a:srgbClr>
            </a:solidFill>
            <a:prstDash val="sysDot"/>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4B492CE3-54E5-434D-BFF4-78CDD5437F84}"/>
              </a:ext>
            </a:extLst>
          </p:cNvPr>
          <p:cNvSpPr txBox="1">
            <a:spLocks/>
          </p:cNvSpPr>
          <p:nvPr/>
        </p:nvSpPr>
        <p:spPr>
          <a:xfrm>
            <a:off x="329184" y="753650"/>
            <a:ext cx="6173735" cy="457200"/>
          </a:xfrm>
          <a:prstGeom prst="rect">
            <a:avLst/>
          </a:prstGeom>
          <a:ln>
            <a:noFill/>
          </a:ln>
        </p:spPr>
        <p:txBody>
          <a:bodyPr lIns="91440" numCol="1"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200" b="1" dirty="0">
                <a:solidFill>
                  <a:schemeClr val="bg1"/>
                </a:solidFill>
                <a:latin typeface="Arial Narrow" panose="020B0604020202020204" pitchFamily="34" charset="0"/>
                <a:cs typeface="Arial Narrow" panose="020B0604020202020204" pitchFamily="34" charset="0"/>
              </a:rPr>
              <a:t>Cantor Fitzgerald in Real Estate</a:t>
            </a:r>
          </a:p>
        </p:txBody>
      </p:sp>
      <p:sp>
        <p:nvSpPr>
          <p:cNvPr id="41" name="Rectangle 16">
            <a:extLst>
              <a:ext uri="{FF2B5EF4-FFF2-40B4-BE49-F238E27FC236}">
                <a16:creationId xmlns:a16="http://schemas.microsoft.com/office/drawing/2014/main" id="{1B041D6D-F3EF-0B49-B30F-A93298CC6321}"/>
              </a:ext>
            </a:extLst>
          </p:cNvPr>
          <p:cNvSpPr>
            <a:spLocks noChangeArrowheads="1"/>
          </p:cNvSpPr>
          <p:nvPr/>
        </p:nvSpPr>
        <p:spPr>
          <a:xfrm>
            <a:off x="329184" y="1128881"/>
            <a:ext cx="483761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numCol="1">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defTabSz="457200">
              <a:spcBef>
                <a:spcPct val="0"/>
              </a:spcBef>
              <a:buNone/>
              <a:defRPr/>
            </a:pPr>
            <a:r>
              <a:rPr lang="en-US" sz="1400" dirty="0">
                <a:solidFill>
                  <a:schemeClr val="bg1"/>
                </a:solidFill>
                <a:latin typeface="Arial Narrow" panose="020B0604020202020204" pitchFamily="34" charset="0"/>
                <a:cs typeface="Arial Narrow" panose="020B0604020202020204" pitchFamily="34" charset="0"/>
              </a:rPr>
              <a:t>More than $150 Billion in Real Estate-Related Transactions Since 2019</a:t>
            </a:r>
          </a:p>
        </p:txBody>
      </p:sp>
      <p:sp>
        <p:nvSpPr>
          <p:cNvPr id="42" name="TextBox 41">
            <a:extLst>
              <a:ext uri="{FF2B5EF4-FFF2-40B4-BE49-F238E27FC236}">
                <a16:creationId xmlns:a16="http://schemas.microsoft.com/office/drawing/2014/main" id="{026135CC-9609-F446-9F73-F24D027809DE}"/>
              </a:ext>
            </a:extLst>
          </p:cNvPr>
          <p:cNvSpPr txBox="1"/>
          <p:nvPr/>
        </p:nvSpPr>
        <p:spPr>
          <a:xfrm>
            <a:off x="388660" y="6009238"/>
            <a:ext cx="8258778" cy="600164"/>
          </a:xfrm>
          <a:prstGeom prst="rect">
            <a:avLst/>
          </a:prstGeom>
          <a:noFill/>
        </p:spPr>
        <p:txBody>
          <a:bodyPr wrap="square" lIns="0" tIns="0" rIns="0" bIns="0" numCol="1" anchor="b">
            <a:spAutoFit/>
          </a:bodyPr>
          <a:lstStyle/>
          <a:p>
            <a:pPr eaLnBrk="1" hangingPunct="1">
              <a:spcBef>
                <a:spcPts val="0"/>
              </a:spcBef>
              <a:spcAft>
                <a:spcPts val="0"/>
              </a:spcAft>
              <a:defRPr/>
            </a:pPr>
            <a:r>
              <a:rPr lang="en-US" sz="700" dirty="0">
                <a:solidFill>
                  <a:schemeClr val="tx1">
                    <a:lumMod val="65000"/>
                    <a:lumOff val="35000"/>
                  </a:schemeClr>
                </a:solidFill>
                <a:latin typeface="Arial" charset="0"/>
                <a:ea typeface="Arial" charset="0"/>
                <a:cs typeface="Arial" charset="0"/>
              </a:rPr>
              <a:t>Cantor Fitzgerald refers to Cantor Fitzgerald, L.P., its subsidiaries, including Cantor Fitzgerald &amp; Co., and its affiliates including BGC Partners (NASDAQ: BGCP) and Newmark Knight Frank (NASDAQ:NMRK).</a:t>
            </a:r>
          </a:p>
          <a:p>
            <a:pPr eaLnBrk="1" hangingPunct="1">
              <a:spcBef>
                <a:spcPts val="0"/>
              </a:spcBef>
              <a:spcAft>
                <a:spcPts val="0"/>
              </a:spcAft>
              <a:defRPr/>
            </a:pPr>
            <a:endParaRPr lang="en-US" sz="400" dirty="0">
              <a:solidFill>
                <a:schemeClr val="tx1">
                  <a:lumMod val="65000"/>
                  <a:lumOff val="35000"/>
                </a:schemeClr>
              </a:solidFill>
              <a:latin typeface="Arial" charset="0"/>
              <a:ea typeface="Arial" charset="0"/>
              <a:cs typeface="Arial" charset="0"/>
            </a:endParaRPr>
          </a:p>
          <a:p>
            <a:pPr>
              <a:defRPr/>
            </a:pPr>
            <a:r>
              <a:rPr lang="en-US" sz="700" dirty="0">
                <a:solidFill>
                  <a:schemeClr val="tx1">
                    <a:lumMod val="65000"/>
                    <a:lumOff val="35000"/>
                  </a:schemeClr>
                </a:solidFill>
                <a:latin typeface="Arial" charset="0"/>
                <a:ea typeface="Arial" charset="0"/>
                <a:cs typeface="Arial" charset="0"/>
              </a:rPr>
              <a:t>The performance of Cantor Fitzgerald, L.P. is not indicative of the performance of Cantor Fitzgerald Income Trust. Cantor Fitzgerald Income Trust and Cantor Fitzgerald, L.P. are separate companies. An investor purchasing shares in Cantor Fitzgerald Income Trust’s public offering is making an investment in Cantor Fitzgerald Income Trust, not in Cantor Fitzgerald, L.P. Past performance does not guarantee future results.</a:t>
            </a:r>
          </a:p>
          <a:p>
            <a:pPr eaLnBrk="1" hangingPunct="1">
              <a:spcBef>
                <a:spcPts val="0"/>
              </a:spcBef>
              <a:spcAft>
                <a:spcPts val="0"/>
              </a:spcAft>
              <a:defRPr/>
            </a:pPr>
            <a:endParaRPr lang="en-US" sz="700" dirty="0">
              <a:solidFill>
                <a:schemeClr val="tx1">
                  <a:lumMod val="65000"/>
                  <a:lumOff val="35000"/>
                </a:schemeClr>
              </a:solidFill>
              <a:latin typeface="Arial" charset="0"/>
              <a:ea typeface="Arial" charset="0"/>
              <a:cs typeface="Arial" charset="0"/>
            </a:endParaRPr>
          </a:p>
        </p:txBody>
      </p:sp>
      <p:grpSp>
        <p:nvGrpSpPr>
          <p:cNvPr id="8" name="Group 7"/>
          <p:cNvGrpSpPr/>
          <p:nvPr/>
        </p:nvGrpSpPr>
        <p:grpSpPr>
          <a:xfrm>
            <a:off x="479093" y="2439064"/>
            <a:ext cx="3408962" cy="3281951"/>
            <a:chOff x="479093" y="2439064"/>
            <a:chExt cx="3408962" cy="3281951"/>
          </a:xfrm>
        </p:grpSpPr>
        <p:pic>
          <p:nvPicPr>
            <p:cNvPr id="13" name="Picture 12">
              <a:extLst>
                <a:ext uri="{FF2B5EF4-FFF2-40B4-BE49-F238E27FC236}">
                  <a16:creationId xmlns:a16="http://schemas.microsoft.com/office/drawing/2014/main" id="{72F4592D-40DF-144D-B6DA-42E3BEFEAF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93" y="2439064"/>
              <a:ext cx="3408962" cy="3281951"/>
            </a:xfrm>
            <a:prstGeom prst="rect">
              <a:avLst/>
            </a:prstGeom>
            <a:effectLst>
              <a:outerShdw blurRad="152400" dist="50800" dir="4920000" sx="101000" sy="101000" algn="ctr" rotWithShape="0">
                <a:schemeClr val="tx1">
                  <a:alpha val="40000"/>
                </a:schemeClr>
              </a:outerShdw>
            </a:effectLst>
          </p:spPr>
        </p:pic>
        <p:grpSp>
          <p:nvGrpSpPr>
            <p:cNvPr id="7" name="Group 6"/>
            <p:cNvGrpSpPr/>
            <p:nvPr/>
          </p:nvGrpSpPr>
          <p:grpSpPr>
            <a:xfrm>
              <a:off x="1561083" y="4248247"/>
              <a:ext cx="1243584" cy="394538"/>
              <a:chOff x="1561083" y="4248247"/>
              <a:chExt cx="1243584" cy="394538"/>
            </a:xfrm>
          </p:grpSpPr>
          <p:sp>
            <p:nvSpPr>
              <p:cNvPr id="5" name="Rectangle 4">
                <a:extLst>
                  <a:ext uri="{FF2B5EF4-FFF2-40B4-BE49-F238E27FC236}">
                    <a16:creationId xmlns:a16="http://schemas.microsoft.com/office/drawing/2014/main" id="{AA98B228-CB38-41F1-BEEC-05BDF4D1D7A0}"/>
                  </a:ext>
                </a:extLst>
              </p:cNvPr>
              <p:cNvSpPr/>
              <p:nvPr/>
            </p:nvSpPr>
            <p:spPr>
              <a:xfrm>
                <a:off x="1573511" y="4248247"/>
                <a:ext cx="1183613" cy="394538"/>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4" name="Graphic 4">
                <a:extLst>
                  <a:ext uri="{FF2B5EF4-FFF2-40B4-BE49-F238E27FC236}">
                    <a16:creationId xmlns:a16="http://schemas.microsoft.com/office/drawing/2014/main" id="{445F0AE5-A69E-451F-AD2E-BC9BE3F4F4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61083" y="4311441"/>
                <a:ext cx="1243584" cy="197186"/>
              </a:xfrm>
              <a:prstGeom prst="rect">
                <a:avLst/>
              </a:prstGeom>
            </p:spPr>
          </p:pic>
        </p:grpSp>
      </p:grpSp>
    </p:spTree>
    <p:extLst>
      <p:ext uri="{BB962C8B-B14F-4D97-AF65-F5344CB8AC3E}">
        <p14:creationId xmlns:p14="http://schemas.microsoft.com/office/powerpoint/2010/main" val="19356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1B041D6D-F3EF-0B49-B30F-A93298CC6321}"/>
              </a:ext>
            </a:extLst>
          </p:cNvPr>
          <p:cNvSpPr>
            <a:spLocks noChangeArrowheads="1"/>
          </p:cNvSpPr>
          <p:nvPr/>
        </p:nvSpPr>
        <p:spPr>
          <a:xfrm>
            <a:off x="5619555" y="4189309"/>
            <a:ext cx="143032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numCol="1">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a:buNone/>
            </a:pPr>
            <a:r>
              <a:rPr lang="en-US" sz="4000" baseline="30000" dirty="0">
                <a:solidFill>
                  <a:srgbClr val="595959"/>
                </a:solidFill>
                <a:latin typeface="Arial" panose="020B0604020202020204" pitchFamily="34" charset="0"/>
                <a:cs typeface="Arial" panose="020B0604020202020204" pitchFamily="34" charset="0"/>
              </a:rPr>
              <a:t>$</a:t>
            </a:r>
            <a:r>
              <a:rPr lang="en-US" sz="4000" dirty="0">
                <a:solidFill>
                  <a:srgbClr val="595959"/>
                </a:solidFill>
                <a:latin typeface="Arial" panose="020B0604020202020204" pitchFamily="34" charset="0"/>
                <a:cs typeface="Arial" panose="020B0604020202020204" pitchFamily="34" charset="0"/>
              </a:rPr>
              <a:t>24.1</a:t>
            </a:r>
            <a:endParaRPr lang="en-US" sz="4000" baseline="30000" dirty="0">
              <a:solidFill>
                <a:srgbClr val="595959"/>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8539D36-8C50-9C49-9F52-DAEF4FB3677D}"/>
              </a:ext>
            </a:extLst>
          </p:cNvPr>
          <p:cNvSpPr txBox="1"/>
          <p:nvPr/>
        </p:nvSpPr>
        <p:spPr>
          <a:xfrm>
            <a:off x="283464" y="6010729"/>
            <a:ext cx="8592687" cy="477054"/>
          </a:xfrm>
          <a:prstGeom prst="rect">
            <a:avLst/>
          </a:prstGeom>
          <a:noFill/>
        </p:spPr>
        <p:txBody>
          <a:bodyPr wrap="square" numCol="1" anchor="b">
            <a:spAutoFit/>
          </a:bodyPr>
          <a:lstStyle/>
          <a:p>
            <a:pPr>
              <a:defRPr/>
            </a:pPr>
            <a:r>
              <a:rPr lang="en-US" sz="700" baseline="30000" dirty="0">
                <a:solidFill>
                  <a:srgbClr val="595959"/>
                </a:solidFill>
                <a:latin typeface="Arial" charset="0"/>
                <a:ea typeface="Arial" charset="0"/>
                <a:cs typeface="Arial" charset="0"/>
              </a:rPr>
              <a:t>1</a:t>
            </a:r>
            <a:r>
              <a:rPr lang="en-US" sz="700" dirty="0">
                <a:solidFill>
                  <a:srgbClr val="595959"/>
                </a:solidFill>
                <a:latin typeface="Arial" charset="0"/>
                <a:ea typeface="Arial" charset="0"/>
                <a:cs typeface="Arial" charset="0"/>
              </a:rPr>
              <a:t>Includes originated debt and non-originated debt placement transactions.</a:t>
            </a:r>
            <a:br>
              <a:rPr lang="en-US" sz="700" dirty="0">
                <a:solidFill>
                  <a:srgbClr val="595959"/>
                </a:solidFill>
                <a:latin typeface="Arial" charset="0"/>
                <a:ea typeface="Arial" charset="0"/>
                <a:cs typeface="Arial" charset="0"/>
              </a:rPr>
            </a:br>
            <a:endParaRPr lang="en-US" sz="400" dirty="0">
              <a:solidFill>
                <a:schemeClr val="tx1">
                  <a:lumMod val="65000"/>
                  <a:lumOff val="35000"/>
                </a:schemeClr>
              </a:solidFill>
              <a:latin typeface="Arial" charset="0"/>
              <a:ea typeface="Arial" charset="0"/>
              <a:cs typeface="Arial" charset="0"/>
            </a:endParaRPr>
          </a:p>
          <a:p>
            <a:pPr>
              <a:defRPr/>
            </a:pPr>
            <a:r>
              <a:rPr lang="en-US" sz="700" dirty="0">
                <a:solidFill>
                  <a:schemeClr val="tx1">
                    <a:lumMod val="65000"/>
                    <a:lumOff val="35000"/>
                  </a:schemeClr>
                </a:solidFill>
                <a:latin typeface="Arial" charset="0"/>
                <a:ea typeface="Arial" charset="0"/>
                <a:cs typeface="Arial" charset="0"/>
              </a:rPr>
              <a:t>The performance of Cantor Fitzgerald, L.P. is not indicative of the performance of Cantor Fitzgerald Income Trust. Cantor Fitzgerald Income Trust and Cantor Fitzgerald, L.P. are separate companies. An investor purchasing shares in Cantor Fitzgerald Income Trust’s public offering is making an investment in Cantor Fitzgerald Income Trust, not in Cantor Fitzgerald, L.P. Past performance does not guarantee future results.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762" y="2720825"/>
            <a:ext cx="4585239" cy="3076226"/>
          </a:xfrm>
          <a:prstGeom prst="rect">
            <a:avLst/>
          </a:prstGeom>
        </p:spPr>
      </p:pic>
      <p:cxnSp>
        <p:nvCxnSpPr>
          <p:cNvPr id="12" name="Straight Connector 11">
            <a:extLst>
              <a:ext uri="{FF2B5EF4-FFF2-40B4-BE49-F238E27FC236}">
                <a16:creationId xmlns:a16="http://schemas.microsoft.com/office/drawing/2014/main" id="{ACD22807-2DB0-F649-951A-741C19C92889}"/>
              </a:ext>
            </a:extLst>
          </p:cNvPr>
          <p:cNvCxnSpPr>
            <a:cxnSpLocks/>
          </p:cNvCxnSpPr>
          <p:nvPr/>
        </p:nvCxnSpPr>
        <p:spPr>
          <a:xfrm>
            <a:off x="5704406" y="3069245"/>
            <a:ext cx="2978325" cy="0"/>
          </a:xfrm>
          <a:prstGeom prst="line">
            <a:avLst/>
          </a:prstGeom>
          <a:ln>
            <a:solidFill>
              <a:srgbClr val="595959"/>
            </a:solidFill>
            <a:prstDash val="sysDot"/>
          </a:ln>
        </p:spPr>
        <p:style>
          <a:lnRef idx="1">
            <a:schemeClr val="dk1"/>
          </a:lnRef>
          <a:fillRef idx="0">
            <a:schemeClr val="dk1"/>
          </a:fillRef>
          <a:effectRef idx="0">
            <a:schemeClr val="dk1"/>
          </a:effectRef>
          <a:fontRef idx="minor">
            <a:schemeClr val="tx1"/>
          </a:fontRef>
        </p:style>
      </p:cxnSp>
      <p:grpSp>
        <p:nvGrpSpPr>
          <p:cNvPr id="8" name="Group 7"/>
          <p:cNvGrpSpPr/>
          <p:nvPr/>
        </p:nvGrpSpPr>
        <p:grpSpPr>
          <a:xfrm>
            <a:off x="5704406" y="2386358"/>
            <a:ext cx="2982791" cy="553998"/>
            <a:chOff x="5704406" y="2085564"/>
            <a:chExt cx="2982791" cy="553998"/>
          </a:xfrm>
        </p:grpSpPr>
        <p:sp>
          <p:nvSpPr>
            <p:cNvPr id="11" name="TextBox 10">
              <a:extLst>
                <a:ext uri="{FF2B5EF4-FFF2-40B4-BE49-F238E27FC236}">
                  <a16:creationId xmlns:a16="http://schemas.microsoft.com/office/drawing/2014/main" id="{FF602EC7-FAE2-6149-93B0-E5F1F07092DA}"/>
                </a:ext>
              </a:extLst>
            </p:cNvPr>
            <p:cNvSpPr txBox="1"/>
            <p:nvPr/>
          </p:nvSpPr>
          <p:spPr>
            <a:xfrm>
              <a:off x="6689515" y="2085564"/>
              <a:ext cx="1997682" cy="553998"/>
            </a:xfrm>
            <a:prstGeom prst="rect">
              <a:avLst/>
            </a:prstGeom>
            <a:noFill/>
          </p:spPr>
          <p:txBody>
            <a:bodyPr wrap="square" lIns="0" tIns="0" rIns="0" bIns="0" numCol="1" rtlCol="0" anchor="ctr" anchorCtr="0">
              <a:spAutoFit/>
            </a:bodyPr>
            <a:lstStyle/>
            <a:p>
              <a:pPr algn="ctr"/>
              <a:r>
                <a:rPr lang="en-US" sz="3600" dirty="0">
                  <a:solidFill>
                    <a:srgbClr val="595959"/>
                  </a:solidFill>
                  <a:latin typeface="Arial" panose="020B0604020202020204" pitchFamily="34" charset="0"/>
                  <a:cs typeface="Arial" panose="020B0604020202020204" pitchFamily="34" charset="0"/>
                </a:rPr>
                <a:t>46</a:t>
              </a:r>
              <a:r>
                <a:rPr lang="en-US" sz="3600" spc="-300" dirty="0">
                  <a:solidFill>
                    <a:srgbClr val="595959"/>
                  </a:solidFill>
                  <a:latin typeface="Arial" panose="020B0604020202020204" pitchFamily="34" charset="0"/>
                  <a:cs typeface="Arial" panose="020B0604020202020204" pitchFamily="34" charset="0"/>
                </a:rPr>
                <a:t> </a:t>
              </a:r>
              <a:r>
                <a:rPr lang="en-US" sz="3600" dirty="0">
                  <a:solidFill>
                    <a:srgbClr val="595959"/>
                  </a:solidFill>
                  <a:latin typeface="Arial" panose="020B0604020202020204" pitchFamily="34" charset="0"/>
                  <a:cs typeface="Arial" panose="020B0604020202020204" pitchFamily="34" charset="0"/>
                </a:rPr>
                <a:t>States</a:t>
              </a:r>
            </a:p>
          </p:txBody>
        </p:sp>
        <p:sp>
          <p:nvSpPr>
            <p:cNvPr id="18" name="TextBox 17">
              <a:extLst>
                <a:ext uri="{FF2B5EF4-FFF2-40B4-BE49-F238E27FC236}">
                  <a16:creationId xmlns:a16="http://schemas.microsoft.com/office/drawing/2014/main" id="{FF602EC7-FAE2-6149-93B0-E5F1F07092DA}"/>
                </a:ext>
              </a:extLst>
            </p:cNvPr>
            <p:cNvSpPr txBox="1"/>
            <p:nvPr/>
          </p:nvSpPr>
          <p:spPr>
            <a:xfrm>
              <a:off x="5704406" y="2259587"/>
              <a:ext cx="1129531" cy="292388"/>
            </a:xfrm>
            <a:prstGeom prst="rect">
              <a:avLst/>
            </a:prstGeom>
            <a:noFill/>
          </p:spPr>
          <p:txBody>
            <a:bodyPr wrap="square" lIns="0" tIns="0" rIns="0" bIns="0" numCol="1" rtlCol="0" anchor="ctr" anchorCtr="0">
              <a:spAutoFit/>
            </a:bodyPr>
            <a:lstStyle/>
            <a:p>
              <a:r>
                <a:rPr lang="en-US" sz="950" dirty="0">
                  <a:solidFill>
                    <a:srgbClr val="595959"/>
                  </a:solidFill>
                  <a:latin typeface="Arial" panose="020B0604020202020204" pitchFamily="34" charset="0"/>
                  <a:cs typeface="Arial" panose="020B0604020202020204" pitchFamily="34" charset="0"/>
                </a:rPr>
                <a:t>real estate-related transactions</a:t>
              </a:r>
              <a:r>
                <a:rPr lang="en-US" sz="950" baseline="30000" dirty="0">
                  <a:solidFill>
                    <a:srgbClr val="595959"/>
                  </a:solidFill>
                  <a:latin typeface="Arial" panose="020B0604020202020204" pitchFamily="34" charset="0"/>
                  <a:cs typeface="Arial" panose="020B0604020202020204" pitchFamily="34" charset="0"/>
                </a:rPr>
                <a:t>1</a:t>
              </a:r>
              <a:r>
                <a:rPr lang="en-US" sz="950" dirty="0">
                  <a:solidFill>
                    <a:srgbClr val="595959"/>
                  </a:solidFill>
                  <a:latin typeface="Arial" panose="020B0604020202020204" pitchFamily="34" charset="0"/>
                  <a:cs typeface="Arial" panose="020B0604020202020204" pitchFamily="34" charset="0"/>
                </a:rPr>
                <a:t> in</a:t>
              </a:r>
            </a:p>
          </p:txBody>
        </p:sp>
      </p:grpSp>
      <p:grpSp>
        <p:nvGrpSpPr>
          <p:cNvPr id="22" name="Group 21"/>
          <p:cNvGrpSpPr/>
          <p:nvPr/>
        </p:nvGrpSpPr>
        <p:grpSpPr>
          <a:xfrm>
            <a:off x="5625571" y="5145612"/>
            <a:ext cx="3250580" cy="731190"/>
            <a:chOff x="5689355" y="3063783"/>
            <a:chExt cx="3250580" cy="731190"/>
          </a:xfrm>
        </p:grpSpPr>
        <p:sp>
          <p:nvSpPr>
            <p:cNvPr id="10" name="Rectangle 16">
              <a:extLst>
                <a:ext uri="{FF2B5EF4-FFF2-40B4-BE49-F238E27FC236}">
                  <a16:creationId xmlns:a16="http://schemas.microsoft.com/office/drawing/2014/main" id="{1B041D6D-F3EF-0B49-B30F-A93298CC6321}"/>
                </a:ext>
              </a:extLst>
            </p:cNvPr>
            <p:cNvSpPr>
              <a:spLocks noChangeArrowheads="1"/>
            </p:cNvSpPr>
            <p:nvPr/>
          </p:nvSpPr>
          <p:spPr>
            <a:xfrm>
              <a:off x="5725489" y="3504829"/>
              <a:ext cx="2597973" cy="290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nSpc>
                  <a:spcPts val="1700"/>
                </a:lnSpc>
                <a:spcBef>
                  <a:spcPts val="0"/>
                </a:spcBef>
                <a:buNone/>
              </a:pPr>
              <a:r>
                <a:rPr lang="en-US" sz="1100" dirty="0">
                  <a:solidFill>
                    <a:srgbClr val="595959"/>
                  </a:solidFill>
                  <a:latin typeface="Arial" panose="020B0604020202020204" pitchFamily="34" charset="0"/>
                  <a:cs typeface="Arial" panose="020B0604020202020204" pitchFamily="34" charset="0"/>
                </a:rPr>
                <a:t>square feet managed</a:t>
              </a:r>
            </a:p>
          </p:txBody>
        </p:sp>
        <p:sp>
          <p:nvSpPr>
            <p:cNvPr id="20" name="Rectangle 16">
              <a:extLst>
                <a:ext uri="{FF2B5EF4-FFF2-40B4-BE49-F238E27FC236}">
                  <a16:creationId xmlns:a16="http://schemas.microsoft.com/office/drawing/2014/main" id="{1B041D6D-F3EF-0B49-B30F-A93298CC6321}"/>
                </a:ext>
              </a:extLst>
            </p:cNvPr>
            <p:cNvSpPr>
              <a:spLocks noChangeArrowheads="1"/>
            </p:cNvSpPr>
            <p:nvPr/>
          </p:nvSpPr>
          <p:spPr>
            <a:xfrm>
              <a:off x="5689355" y="3063783"/>
              <a:ext cx="3250580" cy="56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spcBef>
                  <a:spcPts val="0"/>
                </a:spcBef>
                <a:buNone/>
              </a:pPr>
              <a:r>
                <a:rPr lang="en-US" sz="3100" dirty="0">
                  <a:solidFill>
                    <a:srgbClr val="595959"/>
                  </a:solidFill>
                  <a:latin typeface="Arial" panose="020B0604020202020204" pitchFamily="34" charset="0"/>
                  <a:cs typeface="Arial" panose="020B0604020202020204" pitchFamily="34" charset="0"/>
                </a:rPr>
                <a:t>Over 750 Million</a:t>
              </a:r>
            </a:p>
          </p:txBody>
        </p:sp>
      </p:grpSp>
      <p:cxnSp>
        <p:nvCxnSpPr>
          <p:cNvPr id="24" name="Straight Connector 23">
            <a:extLst>
              <a:ext uri="{FF2B5EF4-FFF2-40B4-BE49-F238E27FC236}">
                <a16:creationId xmlns:a16="http://schemas.microsoft.com/office/drawing/2014/main" id="{ACD22807-2DB0-F649-951A-741C19C92889}"/>
              </a:ext>
            </a:extLst>
          </p:cNvPr>
          <p:cNvCxnSpPr>
            <a:cxnSpLocks/>
          </p:cNvCxnSpPr>
          <p:nvPr/>
        </p:nvCxnSpPr>
        <p:spPr>
          <a:xfrm>
            <a:off x="5703470" y="4009656"/>
            <a:ext cx="2978325" cy="0"/>
          </a:xfrm>
          <a:prstGeom prst="line">
            <a:avLst/>
          </a:prstGeom>
          <a:ln>
            <a:solidFill>
              <a:srgbClr val="595959"/>
            </a:solidFill>
            <a:prstDash val="sysDot"/>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CD22807-2DB0-F649-951A-741C19C92889}"/>
              </a:ext>
            </a:extLst>
          </p:cNvPr>
          <p:cNvCxnSpPr>
            <a:cxnSpLocks/>
          </p:cNvCxnSpPr>
          <p:nvPr/>
        </p:nvCxnSpPr>
        <p:spPr>
          <a:xfrm>
            <a:off x="5703471" y="4941516"/>
            <a:ext cx="2978325" cy="0"/>
          </a:xfrm>
          <a:prstGeom prst="line">
            <a:avLst/>
          </a:prstGeom>
          <a:ln>
            <a:solidFill>
              <a:srgbClr val="595959"/>
            </a:solidFill>
            <a:prstDash val="sysDot"/>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CD22807-2DB0-F649-951A-741C19C92889}"/>
              </a:ext>
            </a:extLst>
          </p:cNvPr>
          <p:cNvCxnSpPr>
            <a:cxnSpLocks/>
          </p:cNvCxnSpPr>
          <p:nvPr/>
        </p:nvCxnSpPr>
        <p:spPr>
          <a:xfrm>
            <a:off x="5703471" y="5995389"/>
            <a:ext cx="2978325" cy="0"/>
          </a:xfrm>
          <a:prstGeom prst="line">
            <a:avLst/>
          </a:prstGeom>
          <a:ln>
            <a:solidFill>
              <a:srgbClr val="595959"/>
            </a:solidFill>
            <a:prstDash val="sysDot"/>
          </a:ln>
        </p:spPr>
        <p:style>
          <a:lnRef idx="1">
            <a:schemeClr val="dk1"/>
          </a:lnRef>
          <a:fillRef idx="0">
            <a:schemeClr val="dk1"/>
          </a:fillRef>
          <a:effectRef idx="0">
            <a:schemeClr val="dk1"/>
          </a:effectRef>
          <a:fontRef idx="minor">
            <a:schemeClr val="tx1"/>
          </a:fontRef>
        </p:style>
      </p:cxnSp>
      <p:sp>
        <p:nvSpPr>
          <p:cNvPr id="27" name="Title 1">
            <a:extLst>
              <a:ext uri="{FF2B5EF4-FFF2-40B4-BE49-F238E27FC236}">
                <a16:creationId xmlns:a16="http://schemas.microsoft.com/office/drawing/2014/main" id="{4B492CE3-54E5-434D-BFF4-78CDD5437F84}"/>
              </a:ext>
            </a:extLst>
          </p:cNvPr>
          <p:cNvSpPr txBox="1">
            <a:spLocks/>
          </p:cNvSpPr>
          <p:nvPr/>
        </p:nvSpPr>
        <p:spPr>
          <a:xfrm>
            <a:off x="329184" y="749808"/>
            <a:ext cx="6173735" cy="365760"/>
          </a:xfrm>
          <a:prstGeom prst="rect">
            <a:avLst/>
          </a:prstGeom>
          <a:ln>
            <a:noFill/>
          </a:ln>
        </p:spPr>
        <p:txBody>
          <a:bodyPr numCol="1"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200" b="1" dirty="0">
                <a:solidFill>
                  <a:schemeClr val="bg1"/>
                </a:solidFill>
                <a:latin typeface="Arial Narrow" panose="020B0604020202020204" pitchFamily="34" charset="0"/>
                <a:cs typeface="Arial Narrow" panose="020B0604020202020204" pitchFamily="34" charset="0"/>
              </a:rPr>
              <a:t>Cantor Fitzgerald’s National Real Estate Reach</a:t>
            </a:r>
          </a:p>
        </p:txBody>
      </p:sp>
      <p:sp>
        <p:nvSpPr>
          <p:cNvPr id="31" name="Rectangle 16">
            <a:extLst>
              <a:ext uri="{FF2B5EF4-FFF2-40B4-BE49-F238E27FC236}">
                <a16:creationId xmlns:a16="http://schemas.microsoft.com/office/drawing/2014/main" id="{1B041D6D-F3EF-0B49-B30F-A93298CC6321}"/>
              </a:ext>
            </a:extLst>
          </p:cNvPr>
          <p:cNvSpPr>
            <a:spLocks noChangeArrowheads="1"/>
          </p:cNvSpPr>
          <p:nvPr/>
        </p:nvSpPr>
        <p:spPr>
          <a:xfrm>
            <a:off x="329183" y="1059632"/>
            <a:ext cx="529037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defTabSz="457200">
              <a:spcBef>
                <a:spcPct val="0"/>
              </a:spcBef>
              <a:buNone/>
              <a:defRPr/>
            </a:pPr>
            <a:r>
              <a:rPr lang="en-US" sz="1200" dirty="0">
                <a:solidFill>
                  <a:schemeClr val="bg1"/>
                </a:solidFill>
                <a:latin typeface="Arial Narrow" panose="020B0604020202020204" pitchFamily="34" charset="0"/>
                <a:cs typeface="Arial Narrow" panose="020B0604020202020204" pitchFamily="34" charset="0"/>
              </a:rPr>
              <a:t>Real-time access to vast commercial real estate data helps put us at the nexus of every phase of a transaction — from buying and selling to financing some of the world’s leading properties. </a:t>
            </a:r>
          </a:p>
        </p:txBody>
      </p:sp>
      <p:grpSp>
        <p:nvGrpSpPr>
          <p:cNvPr id="23" name="Group 22"/>
          <p:cNvGrpSpPr/>
          <p:nvPr/>
        </p:nvGrpSpPr>
        <p:grpSpPr>
          <a:xfrm>
            <a:off x="5691529" y="3278890"/>
            <a:ext cx="3094922" cy="584775"/>
            <a:chOff x="5703471" y="2885885"/>
            <a:chExt cx="3094922" cy="584775"/>
          </a:xfrm>
        </p:grpSpPr>
        <p:sp>
          <p:nvSpPr>
            <p:cNvPr id="32" name="Rectangle 16">
              <a:extLst>
                <a:ext uri="{FF2B5EF4-FFF2-40B4-BE49-F238E27FC236}">
                  <a16:creationId xmlns:a16="http://schemas.microsoft.com/office/drawing/2014/main" id="{1B041D6D-F3EF-0B49-B30F-A93298CC6321}"/>
                </a:ext>
              </a:extLst>
            </p:cNvPr>
            <p:cNvSpPr>
              <a:spLocks noChangeArrowheads="1"/>
            </p:cNvSpPr>
            <p:nvPr/>
          </p:nvSpPr>
          <p:spPr>
            <a:xfrm>
              <a:off x="5703471" y="2885885"/>
              <a:ext cx="309492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numCol="1">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buNone/>
              </a:pPr>
              <a:r>
                <a:rPr lang="en-US" baseline="30000" dirty="0">
                  <a:solidFill>
                    <a:srgbClr val="595959"/>
                  </a:solidFill>
                  <a:latin typeface="Arial" panose="020B0604020202020204" pitchFamily="34" charset="0"/>
                  <a:cs typeface="Arial" panose="020B0604020202020204" pitchFamily="34" charset="0"/>
                </a:rPr>
                <a:t>$</a:t>
              </a:r>
              <a:r>
                <a:rPr lang="en-US" dirty="0">
                  <a:solidFill>
                    <a:srgbClr val="595959"/>
                  </a:solidFill>
                  <a:latin typeface="Arial" panose="020B0604020202020204" pitchFamily="34" charset="0"/>
                  <a:cs typeface="Arial" panose="020B0604020202020204" pitchFamily="34" charset="0"/>
                </a:rPr>
                <a:t>48.2 Billion</a:t>
              </a:r>
            </a:p>
          </p:txBody>
        </p:sp>
        <p:sp>
          <p:nvSpPr>
            <p:cNvPr id="33" name="TextBox 32">
              <a:extLst>
                <a:ext uri="{FF2B5EF4-FFF2-40B4-BE49-F238E27FC236}">
                  <a16:creationId xmlns:a16="http://schemas.microsoft.com/office/drawing/2014/main" id="{FF602EC7-FAE2-6149-93B0-E5F1F07092DA}"/>
                </a:ext>
              </a:extLst>
            </p:cNvPr>
            <p:cNvSpPr txBox="1"/>
            <p:nvPr/>
          </p:nvSpPr>
          <p:spPr>
            <a:xfrm>
              <a:off x="7916608" y="3024277"/>
              <a:ext cx="836276" cy="338554"/>
            </a:xfrm>
            <a:prstGeom prst="rect">
              <a:avLst/>
            </a:prstGeom>
            <a:noFill/>
          </p:spPr>
          <p:txBody>
            <a:bodyPr wrap="square" lIns="0" tIns="0" rIns="0" bIns="0" numCol="1" rtlCol="0" anchor="ctr" anchorCtr="0">
              <a:spAutoFit/>
            </a:bodyPr>
            <a:lstStyle/>
            <a:p>
              <a:r>
                <a:rPr lang="en-US" sz="1100" dirty="0">
                  <a:solidFill>
                    <a:srgbClr val="595959"/>
                  </a:solidFill>
                  <a:latin typeface="Arial" panose="020B0604020202020204" pitchFamily="34" charset="0"/>
                  <a:cs typeface="Arial" panose="020B0604020202020204" pitchFamily="34" charset="0"/>
                </a:rPr>
                <a:t>in real estate brokerage</a:t>
              </a:r>
            </a:p>
          </p:txBody>
        </p:sp>
      </p:grpSp>
      <p:grpSp>
        <p:nvGrpSpPr>
          <p:cNvPr id="2" name="Group 1"/>
          <p:cNvGrpSpPr/>
          <p:nvPr/>
        </p:nvGrpSpPr>
        <p:grpSpPr>
          <a:xfrm>
            <a:off x="6960267" y="4235881"/>
            <a:ext cx="2099513" cy="582565"/>
            <a:chOff x="6960267" y="4229365"/>
            <a:chExt cx="2099513" cy="582565"/>
          </a:xfrm>
        </p:grpSpPr>
        <p:sp>
          <p:nvSpPr>
            <p:cNvPr id="29" name="Rectangle 16">
              <a:extLst>
                <a:ext uri="{FF2B5EF4-FFF2-40B4-BE49-F238E27FC236}">
                  <a16:creationId xmlns:a16="http://schemas.microsoft.com/office/drawing/2014/main" id="{1B041D6D-F3EF-0B49-B30F-A93298CC6321}"/>
                </a:ext>
              </a:extLst>
            </p:cNvPr>
            <p:cNvSpPr>
              <a:spLocks noChangeArrowheads="1"/>
            </p:cNvSpPr>
            <p:nvPr/>
          </p:nvSpPr>
          <p:spPr>
            <a:xfrm>
              <a:off x="6960268" y="4519542"/>
              <a:ext cx="2099512"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numCol="1">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buNone/>
              </a:pPr>
              <a:r>
                <a:rPr lang="en-US" sz="1300" dirty="0">
                  <a:solidFill>
                    <a:srgbClr val="595959"/>
                  </a:solidFill>
                  <a:latin typeface="Arial" panose="020B0604020202020204" pitchFamily="34" charset="0"/>
                  <a:cs typeface="Arial" panose="020B0604020202020204" pitchFamily="34" charset="0"/>
                </a:rPr>
                <a:t>of real estate financed</a:t>
              </a:r>
            </a:p>
          </p:txBody>
        </p:sp>
        <p:sp>
          <p:nvSpPr>
            <p:cNvPr id="34" name="Rectangle 16">
              <a:extLst>
                <a:ext uri="{FF2B5EF4-FFF2-40B4-BE49-F238E27FC236}">
                  <a16:creationId xmlns:a16="http://schemas.microsoft.com/office/drawing/2014/main" id="{1B041D6D-F3EF-0B49-B30F-A93298CC6321}"/>
                </a:ext>
              </a:extLst>
            </p:cNvPr>
            <p:cNvSpPr>
              <a:spLocks noChangeArrowheads="1"/>
            </p:cNvSpPr>
            <p:nvPr/>
          </p:nvSpPr>
          <p:spPr>
            <a:xfrm>
              <a:off x="6960267" y="4229365"/>
              <a:ext cx="145617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numCol="1">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buNone/>
              </a:pPr>
              <a:r>
                <a:rPr lang="en-US" sz="2000" dirty="0">
                  <a:solidFill>
                    <a:srgbClr val="595959"/>
                  </a:solidFill>
                  <a:latin typeface="Arial" panose="020B0604020202020204" pitchFamily="34" charset="0"/>
                  <a:cs typeface="Arial" panose="020B0604020202020204" pitchFamily="34" charset="0"/>
                </a:rPr>
                <a:t>Billion</a:t>
              </a:r>
            </a:p>
          </p:txBody>
        </p:sp>
      </p:grpSp>
      <p:sp>
        <p:nvSpPr>
          <p:cNvPr id="4" name="TextBox 3"/>
          <p:cNvSpPr txBox="1"/>
          <p:nvPr/>
        </p:nvSpPr>
        <p:spPr>
          <a:xfrm>
            <a:off x="405727" y="2375715"/>
            <a:ext cx="4486274" cy="338554"/>
          </a:xfrm>
          <a:prstGeom prst="rect">
            <a:avLst/>
          </a:prstGeom>
          <a:noFill/>
        </p:spPr>
        <p:txBody>
          <a:bodyPr wrap="square" numCol="1" rtlCol="0">
            <a:spAutoFit/>
          </a:bodyPr>
          <a:lstStyle/>
          <a:p>
            <a:pPr algn="ctr" eaLnBrk="0" fontAlgn="base" hangingPunct="0">
              <a:spcBef>
                <a:spcPct val="0"/>
              </a:spcBef>
              <a:spcAft>
                <a:spcPct val="0"/>
              </a:spcAft>
              <a:defRPr/>
            </a:pPr>
            <a:r>
              <a:rPr lang="en-US" sz="1600" b="1" dirty="0">
                <a:solidFill>
                  <a:srgbClr val="1E4B88"/>
                </a:solidFill>
                <a:latin typeface="Arial" charset="0"/>
                <a:ea typeface="Arial" charset="0"/>
                <a:cs typeface="Arial" charset="0"/>
              </a:rPr>
              <a:t>2020 Year-in-Review</a:t>
            </a:r>
          </a:p>
        </p:txBody>
      </p:sp>
    </p:spTree>
    <p:extLst>
      <p:ext uri="{BB962C8B-B14F-4D97-AF65-F5344CB8AC3E}">
        <p14:creationId xmlns:p14="http://schemas.microsoft.com/office/powerpoint/2010/main" val="203910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C434532-9AD8-5B40-8D9E-2EE084CA96E3}"/>
              </a:ext>
            </a:extLst>
          </p:cNvPr>
          <p:cNvSpPr/>
          <p:nvPr/>
        </p:nvSpPr>
        <p:spPr>
          <a:xfrm>
            <a:off x="0" y="1543012"/>
            <a:ext cx="3272434" cy="27595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dirty="0">
              <a:latin typeface="Arial" charset="0"/>
              <a:ea typeface="Arial" charset="0"/>
              <a:cs typeface="Arial" charset="0"/>
            </a:endParaRPr>
          </a:p>
        </p:txBody>
      </p:sp>
      <p:sp>
        <p:nvSpPr>
          <p:cNvPr id="35" name="Rectangle 34">
            <a:extLst>
              <a:ext uri="{FF2B5EF4-FFF2-40B4-BE49-F238E27FC236}">
                <a16:creationId xmlns:a16="http://schemas.microsoft.com/office/drawing/2014/main" id="{15AF6BA4-3CCC-3149-A5EB-62C839830CE0}"/>
              </a:ext>
            </a:extLst>
          </p:cNvPr>
          <p:cNvSpPr/>
          <p:nvPr/>
        </p:nvSpPr>
        <p:spPr>
          <a:xfrm>
            <a:off x="1406525" y="2975355"/>
            <a:ext cx="669666" cy="192024"/>
          </a:xfrm>
          <a:prstGeom prst="rect">
            <a:avLst/>
          </a:prstGeom>
          <a:solidFill>
            <a:srgbClr val="084D86"/>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a:p>
        </p:txBody>
      </p:sp>
      <p:sp>
        <p:nvSpPr>
          <p:cNvPr id="80" name="Rectangle 79">
            <a:extLst>
              <a:ext uri="{FF2B5EF4-FFF2-40B4-BE49-F238E27FC236}">
                <a16:creationId xmlns:a16="http://schemas.microsoft.com/office/drawing/2014/main" id="{271112F0-1B9C-2845-907C-D8D30EFD5E95}"/>
              </a:ext>
            </a:extLst>
          </p:cNvPr>
          <p:cNvSpPr/>
          <p:nvPr/>
        </p:nvSpPr>
        <p:spPr>
          <a:xfrm>
            <a:off x="388150" y="2098900"/>
            <a:ext cx="2561878" cy="1520866"/>
          </a:xfrm>
          <a:prstGeom prst="rect">
            <a:avLst/>
          </a:prstGeom>
        </p:spPr>
        <p:txBody>
          <a:bodyPr wrap="square" numCol="1">
            <a:spAutoFit/>
          </a:bodyPr>
          <a:lstStyle/>
          <a:p>
            <a:pPr algn="just">
              <a:lnSpc>
                <a:spcPct val="150000"/>
              </a:lnSpc>
              <a:spcBef>
                <a:spcPct val="0"/>
              </a:spcBef>
              <a:buClr>
                <a:srgbClr val="033163"/>
              </a:buClr>
              <a:buNone/>
            </a:pPr>
            <a:r>
              <a:rPr lang="en-US" sz="900" b="1" i="1" dirty="0">
                <a:solidFill>
                  <a:srgbClr val="404040"/>
                </a:solidFill>
                <a:latin typeface="Arial" panose="020B0604020202020204" pitchFamily="34" charset="0"/>
                <a:ea typeface="Georgia" charset="0"/>
                <a:cs typeface="Arial" panose="020B0604020202020204" pitchFamily="34" charset="0"/>
              </a:rPr>
              <a:t>No gain or loss shall be recognized </a:t>
            </a:r>
            <a:r>
              <a:rPr lang="en-US" sz="900" i="1" dirty="0">
                <a:solidFill>
                  <a:srgbClr val="404040"/>
                </a:solidFill>
                <a:latin typeface="Arial" panose="020B0604020202020204" pitchFamily="34" charset="0"/>
                <a:ea typeface="Georgia" charset="0"/>
                <a:cs typeface="Arial" panose="020B0604020202020204" pitchFamily="34" charset="0"/>
              </a:rPr>
              <a:t>on the exchange of real property held for productive use in a trade or business or for investment </a:t>
            </a:r>
            <a:r>
              <a:rPr lang="en-US" sz="900" b="1" i="1" dirty="0">
                <a:solidFill>
                  <a:srgbClr val="404040"/>
                </a:solidFill>
                <a:latin typeface="Arial" panose="020B0604020202020204" pitchFamily="34" charset="0"/>
                <a:ea typeface="Georgia" charset="0"/>
                <a:cs typeface="Arial" panose="020B0604020202020204" pitchFamily="34" charset="0"/>
              </a:rPr>
              <a:t>if such real property is exchanged solely for real property of </a:t>
            </a:r>
            <a:r>
              <a:rPr lang="en-US" sz="900" b="1" i="1" dirty="0">
                <a:solidFill>
                  <a:schemeClr val="bg1"/>
                </a:solidFill>
                <a:latin typeface="Arial" panose="020B0604020202020204" pitchFamily="34" charset="0"/>
                <a:ea typeface="Georgia" charset="0"/>
                <a:cs typeface="Arial" panose="020B0604020202020204" pitchFamily="34" charset="0"/>
              </a:rPr>
              <a:t>LIKE-KIND* </a:t>
            </a:r>
            <a:r>
              <a:rPr lang="en-US" sz="900" i="1" dirty="0">
                <a:solidFill>
                  <a:srgbClr val="404040"/>
                </a:solidFill>
                <a:latin typeface="Arial" panose="020B0604020202020204" pitchFamily="34" charset="0"/>
                <a:ea typeface="Georgia" charset="0"/>
                <a:cs typeface="Arial" panose="020B0604020202020204" pitchFamily="34" charset="0"/>
              </a:rPr>
              <a:t>which is to be held either for productive use in a trade or business or for investment.</a:t>
            </a:r>
          </a:p>
        </p:txBody>
      </p:sp>
      <p:grpSp>
        <p:nvGrpSpPr>
          <p:cNvPr id="17" name="Group 16"/>
          <p:cNvGrpSpPr/>
          <p:nvPr/>
        </p:nvGrpSpPr>
        <p:grpSpPr>
          <a:xfrm>
            <a:off x="3272435" y="4435339"/>
            <a:ext cx="1723113" cy="795896"/>
            <a:chOff x="4363246" y="4770785"/>
            <a:chExt cx="2297484" cy="1061194"/>
          </a:xfrm>
        </p:grpSpPr>
        <p:sp>
          <p:nvSpPr>
            <p:cNvPr id="11" name="Triangle 10">
              <a:extLst>
                <a:ext uri="{FF2B5EF4-FFF2-40B4-BE49-F238E27FC236}">
                  <a16:creationId xmlns:a16="http://schemas.microsoft.com/office/drawing/2014/main" id="{0561ECB4-6F6E-5C40-9197-669B0F8ECF48}"/>
                </a:ext>
              </a:extLst>
            </p:cNvPr>
            <p:cNvSpPr/>
            <p:nvPr/>
          </p:nvSpPr>
          <p:spPr>
            <a:xfrm rot="5400000">
              <a:off x="6313125" y="5239732"/>
              <a:ext cx="469016" cy="226195"/>
            </a:xfrm>
            <a:prstGeom prst="triangle">
              <a:avLst/>
            </a:prstGeom>
            <a:solidFill>
              <a:srgbClr val="084D86"/>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dirty="0"/>
            </a:p>
          </p:txBody>
        </p:sp>
        <p:grpSp>
          <p:nvGrpSpPr>
            <p:cNvPr id="7" name="Group 6">
              <a:extLst>
                <a:ext uri="{FF2B5EF4-FFF2-40B4-BE49-F238E27FC236}">
                  <a16:creationId xmlns:a16="http://schemas.microsoft.com/office/drawing/2014/main" id="{46095BFE-4FD6-1241-857D-41E8D34C4481}"/>
                </a:ext>
              </a:extLst>
            </p:cNvPr>
            <p:cNvGrpSpPr/>
            <p:nvPr/>
          </p:nvGrpSpPr>
          <p:grpSpPr>
            <a:xfrm>
              <a:off x="4363246" y="4770785"/>
              <a:ext cx="2139849" cy="1061194"/>
              <a:chOff x="3141019" y="2982383"/>
              <a:chExt cx="1813370" cy="914400"/>
            </a:xfrm>
          </p:grpSpPr>
          <p:sp>
            <p:nvSpPr>
              <p:cNvPr id="84" name="Rectangle 83">
                <a:extLst>
                  <a:ext uri="{FF2B5EF4-FFF2-40B4-BE49-F238E27FC236}">
                    <a16:creationId xmlns:a16="http://schemas.microsoft.com/office/drawing/2014/main" id="{4EB9AFA6-77BF-5643-894B-A2F7CC69B386}"/>
                  </a:ext>
                </a:extLst>
              </p:cNvPr>
              <p:cNvSpPr/>
              <p:nvPr/>
            </p:nvSpPr>
            <p:spPr>
              <a:xfrm>
                <a:off x="3141019" y="2982383"/>
                <a:ext cx="1813370" cy="914400"/>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a:p>
            </p:txBody>
          </p:sp>
          <p:pic>
            <p:nvPicPr>
              <p:cNvPr id="5" name="Picture 4" descr="Graphical user interface, application  Description automatically generated">
                <a:extLst>
                  <a:ext uri="{FF2B5EF4-FFF2-40B4-BE49-F238E27FC236}">
                    <a16:creationId xmlns:a16="http://schemas.microsoft.com/office/drawing/2014/main" id="{5A1CD095-1600-9846-A64F-2BC6DF0B65EA}"/>
                  </a:ext>
                </a:extLst>
              </p:cNvPr>
              <p:cNvPicPr>
                <a:picLocks noChangeAspect="1"/>
              </p:cNvPicPr>
              <p:nvPr/>
            </p:nvPicPr>
            <p:blipFill rotWithShape="1">
              <a:blip r:embed="rId3"/>
              <a:srcRect l="31229" t="40315" r="61787" b="48649"/>
              <a:stretch/>
            </p:blipFill>
            <p:spPr>
              <a:xfrm>
                <a:off x="4152613" y="2998521"/>
                <a:ext cx="700926" cy="855820"/>
              </a:xfrm>
              <a:prstGeom prst="rect">
                <a:avLst/>
              </a:prstGeom>
            </p:spPr>
          </p:pic>
        </p:grpSp>
      </p:grpSp>
      <p:grpSp>
        <p:nvGrpSpPr>
          <p:cNvPr id="15" name="Group 14"/>
          <p:cNvGrpSpPr/>
          <p:nvPr/>
        </p:nvGrpSpPr>
        <p:grpSpPr>
          <a:xfrm>
            <a:off x="5222781" y="4430597"/>
            <a:ext cx="1727012" cy="795894"/>
            <a:chOff x="6897487" y="4770787"/>
            <a:chExt cx="2302682" cy="1061192"/>
          </a:xfrm>
        </p:grpSpPr>
        <p:sp>
          <p:nvSpPr>
            <p:cNvPr id="95" name="Triangle 94">
              <a:extLst>
                <a:ext uri="{FF2B5EF4-FFF2-40B4-BE49-F238E27FC236}">
                  <a16:creationId xmlns:a16="http://schemas.microsoft.com/office/drawing/2014/main" id="{62DD669F-40A5-6043-9196-BDDBCCFD0E46}"/>
                </a:ext>
              </a:extLst>
            </p:cNvPr>
            <p:cNvSpPr/>
            <p:nvPr/>
          </p:nvSpPr>
          <p:spPr>
            <a:xfrm rot="5400000">
              <a:off x="8852564" y="5239725"/>
              <a:ext cx="469016" cy="226195"/>
            </a:xfrm>
            <a:prstGeom prst="triangle">
              <a:avLst/>
            </a:prstGeom>
            <a:solidFill>
              <a:srgbClr val="084D86"/>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a:p>
          </p:txBody>
        </p:sp>
        <p:grpSp>
          <p:nvGrpSpPr>
            <p:cNvPr id="8" name="Group 7">
              <a:extLst>
                <a:ext uri="{FF2B5EF4-FFF2-40B4-BE49-F238E27FC236}">
                  <a16:creationId xmlns:a16="http://schemas.microsoft.com/office/drawing/2014/main" id="{814CD093-9E45-404C-89D1-CFCD972AD669}"/>
                </a:ext>
              </a:extLst>
            </p:cNvPr>
            <p:cNvGrpSpPr/>
            <p:nvPr/>
          </p:nvGrpSpPr>
          <p:grpSpPr>
            <a:xfrm>
              <a:off x="6897487" y="4770787"/>
              <a:ext cx="2145047" cy="1061192"/>
              <a:chOff x="5157588" y="2982383"/>
              <a:chExt cx="1813369" cy="914400"/>
            </a:xfrm>
          </p:grpSpPr>
          <p:sp>
            <p:nvSpPr>
              <p:cNvPr id="86" name="Rectangle 85">
                <a:extLst>
                  <a:ext uri="{FF2B5EF4-FFF2-40B4-BE49-F238E27FC236}">
                    <a16:creationId xmlns:a16="http://schemas.microsoft.com/office/drawing/2014/main" id="{7750F8AE-A4AF-EE46-9DFE-224A1506DC33}"/>
                  </a:ext>
                </a:extLst>
              </p:cNvPr>
              <p:cNvSpPr/>
              <p:nvPr/>
            </p:nvSpPr>
            <p:spPr>
              <a:xfrm>
                <a:off x="5157588" y="2982383"/>
                <a:ext cx="1813369" cy="914400"/>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a:p>
            </p:txBody>
          </p:sp>
          <p:pic>
            <p:nvPicPr>
              <p:cNvPr id="87" name="Picture 86" descr="Graphical user interface, application  Description automatically generated">
                <a:extLst>
                  <a:ext uri="{FF2B5EF4-FFF2-40B4-BE49-F238E27FC236}">
                    <a16:creationId xmlns:a16="http://schemas.microsoft.com/office/drawing/2014/main" id="{6766D871-D744-B041-AEF2-50C961304657}"/>
                  </a:ext>
                </a:extLst>
              </p:cNvPr>
              <p:cNvPicPr>
                <a:picLocks noChangeAspect="1"/>
              </p:cNvPicPr>
              <p:nvPr/>
            </p:nvPicPr>
            <p:blipFill rotWithShape="1">
              <a:blip r:embed="rId3"/>
              <a:srcRect l="43664" t="40315" r="47156" b="49517"/>
              <a:stretch/>
            </p:blipFill>
            <p:spPr>
              <a:xfrm>
                <a:off x="5997086" y="2998521"/>
                <a:ext cx="921371" cy="788496"/>
              </a:xfrm>
              <a:prstGeom prst="rect">
                <a:avLst/>
              </a:prstGeom>
            </p:spPr>
          </p:pic>
        </p:grpSp>
        <p:pic>
          <p:nvPicPr>
            <p:cNvPr id="93" name="Picture 92" descr="Graphical user interface, application  Description automatically generated">
              <a:extLst>
                <a:ext uri="{FF2B5EF4-FFF2-40B4-BE49-F238E27FC236}">
                  <a16:creationId xmlns:a16="http://schemas.microsoft.com/office/drawing/2014/main" id="{FA1276B5-D9A2-7F4D-9F5A-E8782F12A237}"/>
                </a:ext>
              </a:extLst>
            </p:cNvPr>
            <p:cNvPicPr>
              <a:picLocks noChangeAspect="1"/>
            </p:cNvPicPr>
            <p:nvPr/>
          </p:nvPicPr>
          <p:blipFill rotWithShape="1">
            <a:blip r:embed="rId3"/>
            <a:srcRect l="44667" t="50071" r="47211" b="41957"/>
            <a:stretch/>
          </p:blipFill>
          <p:spPr>
            <a:xfrm>
              <a:off x="6922316" y="5026666"/>
              <a:ext cx="1024391" cy="776937"/>
            </a:xfrm>
            <a:prstGeom prst="rect">
              <a:avLst/>
            </a:prstGeom>
            <a:ln>
              <a:noFill/>
            </a:ln>
          </p:spPr>
        </p:pic>
      </p:grpSp>
      <p:grpSp>
        <p:nvGrpSpPr>
          <p:cNvPr id="10" name="Group 9">
            <a:extLst>
              <a:ext uri="{FF2B5EF4-FFF2-40B4-BE49-F238E27FC236}">
                <a16:creationId xmlns:a16="http://schemas.microsoft.com/office/drawing/2014/main" id="{5DA273A6-4B36-5341-9BD9-5391C9F51456}"/>
              </a:ext>
            </a:extLst>
          </p:cNvPr>
          <p:cNvGrpSpPr/>
          <p:nvPr/>
        </p:nvGrpSpPr>
        <p:grpSpPr>
          <a:xfrm>
            <a:off x="7150561" y="4430597"/>
            <a:ext cx="1624409" cy="795896"/>
            <a:chOff x="8688411" y="4549011"/>
            <a:chExt cx="1832061" cy="914400"/>
          </a:xfrm>
        </p:grpSpPr>
        <p:grpSp>
          <p:nvGrpSpPr>
            <p:cNvPr id="9" name="Group 8">
              <a:extLst>
                <a:ext uri="{FF2B5EF4-FFF2-40B4-BE49-F238E27FC236}">
                  <a16:creationId xmlns:a16="http://schemas.microsoft.com/office/drawing/2014/main" id="{752D1B46-2295-1C42-ADC2-B217E9D006DA}"/>
                </a:ext>
              </a:extLst>
            </p:cNvPr>
            <p:cNvGrpSpPr/>
            <p:nvPr/>
          </p:nvGrpSpPr>
          <p:grpSpPr>
            <a:xfrm>
              <a:off x="8707103" y="4549011"/>
              <a:ext cx="1813369" cy="914400"/>
              <a:chOff x="5617781" y="2982383"/>
              <a:chExt cx="1813369" cy="914400"/>
            </a:xfrm>
          </p:grpSpPr>
          <p:sp>
            <p:nvSpPr>
              <p:cNvPr id="88" name="Rectangle 87">
                <a:extLst>
                  <a:ext uri="{FF2B5EF4-FFF2-40B4-BE49-F238E27FC236}">
                    <a16:creationId xmlns:a16="http://schemas.microsoft.com/office/drawing/2014/main" id="{A1A05BC7-CA6C-6048-95B1-023228A9E23C}"/>
                  </a:ext>
                </a:extLst>
              </p:cNvPr>
              <p:cNvSpPr/>
              <p:nvPr/>
            </p:nvSpPr>
            <p:spPr>
              <a:xfrm>
                <a:off x="5617781" y="2982383"/>
                <a:ext cx="1813369" cy="914400"/>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dirty="0"/>
              </a:p>
            </p:txBody>
          </p:sp>
          <p:pic>
            <p:nvPicPr>
              <p:cNvPr id="89" name="Picture 88" descr="Graphical user interface, application  Description automatically generated">
                <a:extLst>
                  <a:ext uri="{FF2B5EF4-FFF2-40B4-BE49-F238E27FC236}">
                    <a16:creationId xmlns:a16="http://schemas.microsoft.com/office/drawing/2014/main" id="{4A52CB45-8F10-2042-A076-D711B64FBC41}"/>
                  </a:ext>
                </a:extLst>
              </p:cNvPr>
              <p:cNvPicPr>
                <a:picLocks noChangeAspect="1"/>
              </p:cNvPicPr>
              <p:nvPr/>
            </p:nvPicPr>
            <p:blipFill rotWithShape="1">
              <a:blip r:embed="rId3"/>
              <a:srcRect l="73009" t="40315" r="16460" b="48649"/>
              <a:stretch/>
            </p:blipFill>
            <p:spPr>
              <a:xfrm>
                <a:off x="6315404" y="3012007"/>
                <a:ext cx="1056955" cy="855820"/>
              </a:xfrm>
              <a:prstGeom prst="rect">
                <a:avLst/>
              </a:prstGeom>
            </p:spPr>
          </p:pic>
        </p:grpSp>
        <p:pic>
          <p:nvPicPr>
            <p:cNvPr id="94" name="Picture 93" descr="Graphical user interface, application  Description automatically generated">
              <a:extLst>
                <a:ext uri="{FF2B5EF4-FFF2-40B4-BE49-F238E27FC236}">
                  <a16:creationId xmlns:a16="http://schemas.microsoft.com/office/drawing/2014/main" id="{9ECD1321-B023-1D4D-918F-AD40A0C659D0}"/>
                </a:ext>
              </a:extLst>
            </p:cNvPr>
            <p:cNvPicPr>
              <a:picLocks noChangeAspect="1"/>
            </p:cNvPicPr>
            <p:nvPr/>
          </p:nvPicPr>
          <p:blipFill rotWithShape="1">
            <a:blip r:embed="rId3"/>
            <a:srcRect l="70737" t="50000" r="21647" b="41583"/>
            <a:stretch/>
          </p:blipFill>
          <p:spPr>
            <a:xfrm>
              <a:off x="8688411" y="4699164"/>
              <a:ext cx="764396" cy="652766"/>
            </a:xfrm>
            <a:prstGeom prst="rect">
              <a:avLst/>
            </a:prstGeom>
            <a:ln>
              <a:noFill/>
            </a:ln>
          </p:spPr>
        </p:pic>
      </p:grpSp>
      <p:grpSp>
        <p:nvGrpSpPr>
          <p:cNvPr id="41" name="Group 40">
            <a:extLst>
              <a:ext uri="{FF2B5EF4-FFF2-40B4-BE49-F238E27FC236}">
                <a16:creationId xmlns:a16="http://schemas.microsoft.com/office/drawing/2014/main" id="{A4755BC0-518E-C146-B0DC-47168D973985}"/>
              </a:ext>
            </a:extLst>
          </p:cNvPr>
          <p:cNvGrpSpPr/>
          <p:nvPr/>
        </p:nvGrpSpPr>
        <p:grpSpPr>
          <a:xfrm>
            <a:off x="3206398" y="4573490"/>
            <a:ext cx="5633522" cy="1075850"/>
            <a:chOff x="1157501" y="4180009"/>
            <a:chExt cx="5977007" cy="1141449"/>
          </a:xfrm>
          <a:noFill/>
        </p:grpSpPr>
        <p:grpSp>
          <p:nvGrpSpPr>
            <p:cNvPr id="42" name="Group 41">
              <a:extLst>
                <a:ext uri="{FF2B5EF4-FFF2-40B4-BE49-F238E27FC236}">
                  <a16:creationId xmlns:a16="http://schemas.microsoft.com/office/drawing/2014/main" id="{4AA863DF-A3F0-6443-AB6A-0DBA3AFDF1FA}"/>
                </a:ext>
              </a:extLst>
            </p:cNvPr>
            <p:cNvGrpSpPr/>
            <p:nvPr/>
          </p:nvGrpSpPr>
          <p:grpSpPr>
            <a:xfrm>
              <a:off x="5359730" y="4180010"/>
              <a:ext cx="1774778" cy="1141448"/>
              <a:chOff x="5359729" y="4180008"/>
              <a:chExt cx="1774778" cy="1141447"/>
            </a:xfrm>
            <a:grpFill/>
          </p:grpSpPr>
          <p:sp>
            <p:nvSpPr>
              <p:cNvPr id="58" name="TextBox 57">
                <a:extLst>
                  <a:ext uri="{FF2B5EF4-FFF2-40B4-BE49-F238E27FC236}">
                    <a16:creationId xmlns:a16="http://schemas.microsoft.com/office/drawing/2014/main" id="{B85DE3AE-485A-1C42-8845-590395BC36E3}"/>
                  </a:ext>
                </a:extLst>
              </p:cNvPr>
              <p:cNvSpPr txBox="1"/>
              <p:nvPr/>
            </p:nvSpPr>
            <p:spPr>
              <a:xfrm>
                <a:off x="5774907" y="4180008"/>
                <a:ext cx="304800" cy="428588"/>
              </a:xfrm>
              <a:prstGeom prst="rect">
                <a:avLst/>
              </a:prstGeom>
              <a:grpFill/>
            </p:spPr>
            <p:txBody>
              <a:bodyPr wrap="square" numCol="1" rtlCol="0">
                <a:spAutoFit/>
              </a:bodyPr>
              <a:lstStyle/>
              <a:p>
                <a:pPr marL="6494" marR="436731"/>
                <a:r>
                  <a:rPr lang="en-US" sz="675" dirty="0">
                    <a:solidFill>
                      <a:schemeClr val="bg1"/>
                    </a:solidFill>
                    <a:latin typeface="Arial"/>
                    <a:cs typeface="Arial"/>
                  </a:rPr>
                  <a:t>Day</a:t>
                </a:r>
              </a:p>
            </p:txBody>
          </p:sp>
          <p:sp>
            <p:nvSpPr>
              <p:cNvPr id="55" name="TextBox 54">
                <a:extLst>
                  <a:ext uri="{FF2B5EF4-FFF2-40B4-BE49-F238E27FC236}">
                    <a16:creationId xmlns:a16="http://schemas.microsoft.com/office/drawing/2014/main" id="{40B29A8B-07C0-6241-9F6A-FFE5626D5CD9}"/>
                  </a:ext>
                </a:extLst>
              </p:cNvPr>
              <p:cNvSpPr txBox="1"/>
              <p:nvPr/>
            </p:nvSpPr>
            <p:spPr>
              <a:xfrm>
                <a:off x="5359729" y="4954094"/>
                <a:ext cx="1774778" cy="367361"/>
              </a:xfrm>
              <a:prstGeom prst="rect">
                <a:avLst/>
              </a:prstGeom>
              <a:grpFill/>
            </p:spPr>
            <p:txBody>
              <a:bodyPr wrap="square" numCol="1" rtlCol="0">
                <a:spAutoFit/>
              </a:bodyPr>
              <a:lstStyle/>
              <a:p>
                <a:r>
                  <a:rPr lang="en-US" sz="825" b="1" dirty="0">
                    <a:solidFill>
                      <a:srgbClr val="404040"/>
                    </a:solidFill>
                    <a:latin typeface="Arial" charset="0"/>
                    <a:ea typeface="Arial" charset="0"/>
                    <a:cs typeface="Arial" charset="0"/>
                  </a:rPr>
                  <a:t>Last day </a:t>
                </a:r>
                <a:r>
                  <a:rPr lang="en-US" sz="825" dirty="0">
                    <a:solidFill>
                      <a:srgbClr val="404040"/>
                    </a:solidFill>
                    <a:latin typeface="Arial" charset="0"/>
                    <a:ea typeface="Arial" charset="0"/>
                    <a:cs typeface="Arial" charset="0"/>
                  </a:rPr>
                  <a:t>to purchase  </a:t>
                </a:r>
              </a:p>
              <a:p>
                <a:r>
                  <a:rPr lang="en-US" sz="825" dirty="0">
                    <a:solidFill>
                      <a:srgbClr val="404040"/>
                    </a:solidFill>
                    <a:latin typeface="Arial" charset="0"/>
                    <a:ea typeface="Arial" charset="0"/>
                    <a:cs typeface="Arial" charset="0"/>
                  </a:rPr>
                  <a:t>replacement property</a:t>
                </a:r>
              </a:p>
            </p:txBody>
          </p:sp>
        </p:grpSp>
        <p:grpSp>
          <p:nvGrpSpPr>
            <p:cNvPr id="43" name="Group 42">
              <a:extLst>
                <a:ext uri="{FF2B5EF4-FFF2-40B4-BE49-F238E27FC236}">
                  <a16:creationId xmlns:a16="http://schemas.microsoft.com/office/drawing/2014/main" id="{98F6F5C8-35E7-8946-92E8-C12B6C33B7A3}"/>
                </a:ext>
              </a:extLst>
            </p:cNvPr>
            <p:cNvGrpSpPr/>
            <p:nvPr/>
          </p:nvGrpSpPr>
          <p:grpSpPr>
            <a:xfrm>
              <a:off x="3248142" y="4180009"/>
              <a:ext cx="1861270" cy="1023084"/>
              <a:chOff x="3248142" y="4180008"/>
              <a:chExt cx="1861270" cy="1023084"/>
            </a:xfrm>
            <a:grpFill/>
          </p:grpSpPr>
          <p:sp>
            <p:nvSpPr>
              <p:cNvPr id="53" name="TextBox 52">
                <a:extLst>
                  <a:ext uri="{FF2B5EF4-FFF2-40B4-BE49-F238E27FC236}">
                    <a16:creationId xmlns:a16="http://schemas.microsoft.com/office/drawing/2014/main" id="{663D6D33-A07E-D648-98B1-76ECF2EB3237}"/>
                  </a:ext>
                </a:extLst>
              </p:cNvPr>
              <p:cNvSpPr txBox="1"/>
              <p:nvPr/>
            </p:nvSpPr>
            <p:spPr>
              <a:xfrm>
                <a:off x="3940462" y="4180008"/>
                <a:ext cx="304800" cy="428588"/>
              </a:xfrm>
              <a:prstGeom prst="rect">
                <a:avLst/>
              </a:prstGeom>
              <a:grpFill/>
            </p:spPr>
            <p:txBody>
              <a:bodyPr wrap="square" numCol="1" rtlCol="0">
                <a:spAutoFit/>
              </a:bodyPr>
              <a:lstStyle/>
              <a:p>
                <a:pPr marL="6494" marR="436731"/>
                <a:r>
                  <a:rPr lang="en-US" sz="675" dirty="0">
                    <a:solidFill>
                      <a:schemeClr val="bg1"/>
                    </a:solidFill>
                    <a:latin typeface="Arial"/>
                    <a:cs typeface="Arial"/>
                  </a:rPr>
                  <a:t>Day</a:t>
                </a:r>
              </a:p>
            </p:txBody>
          </p:sp>
          <p:sp>
            <p:nvSpPr>
              <p:cNvPr id="50" name="TextBox 49">
                <a:extLst>
                  <a:ext uri="{FF2B5EF4-FFF2-40B4-BE49-F238E27FC236}">
                    <a16:creationId xmlns:a16="http://schemas.microsoft.com/office/drawing/2014/main" id="{A5D2C01A-F72C-BC48-B27B-1CAAB6B60D26}"/>
                  </a:ext>
                </a:extLst>
              </p:cNvPr>
              <p:cNvSpPr txBox="1"/>
              <p:nvPr/>
            </p:nvSpPr>
            <p:spPr>
              <a:xfrm>
                <a:off x="3248142" y="4970430"/>
                <a:ext cx="1861270" cy="232662"/>
              </a:xfrm>
              <a:prstGeom prst="rect">
                <a:avLst/>
              </a:prstGeom>
              <a:grpFill/>
            </p:spPr>
            <p:txBody>
              <a:bodyPr wrap="square" numCol="1" rtlCol="0">
                <a:spAutoFit/>
              </a:bodyPr>
              <a:lstStyle/>
              <a:p>
                <a:r>
                  <a:rPr lang="en-US" sz="825" b="1" dirty="0">
                    <a:solidFill>
                      <a:srgbClr val="404040"/>
                    </a:solidFill>
                    <a:latin typeface="Arial" charset="0"/>
                    <a:ea typeface="Arial" charset="0"/>
                    <a:cs typeface="Arial" charset="0"/>
                  </a:rPr>
                  <a:t>Identification period </a:t>
                </a:r>
                <a:r>
                  <a:rPr lang="en-US" sz="825" dirty="0">
                    <a:solidFill>
                      <a:srgbClr val="404040"/>
                    </a:solidFill>
                    <a:latin typeface="Arial" charset="0"/>
                    <a:ea typeface="Arial" charset="0"/>
                    <a:cs typeface="Arial" charset="0"/>
                  </a:rPr>
                  <a:t>ends</a:t>
                </a:r>
              </a:p>
            </p:txBody>
          </p:sp>
        </p:grpSp>
        <p:grpSp>
          <p:nvGrpSpPr>
            <p:cNvPr id="44" name="Group 43">
              <a:extLst>
                <a:ext uri="{FF2B5EF4-FFF2-40B4-BE49-F238E27FC236}">
                  <a16:creationId xmlns:a16="http://schemas.microsoft.com/office/drawing/2014/main" id="{5161F0A2-5FAD-6E45-9BA2-F4D0BE57A3FE}"/>
                </a:ext>
              </a:extLst>
            </p:cNvPr>
            <p:cNvGrpSpPr/>
            <p:nvPr/>
          </p:nvGrpSpPr>
          <p:grpSpPr>
            <a:xfrm>
              <a:off x="1157501" y="4180516"/>
              <a:ext cx="2316333" cy="1134130"/>
              <a:chOff x="1157501" y="4180516"/>
              <a:chExt cx="2316333" cy="1134130"/>
            </a:xfrm>
            <a:grpFill/>
          </p:grpSpPr>
          <p:sp>
            <p:nvSpPr>
              <p:cNvPr id="46" name="TextBox 45">
                <a:extLst>
                  <a:ext uri="{FF2B5EF4-FFF2-40B4-BE49-F238E27FC236}">
                    <a16:creationId xmlns:a16="http://schemas.microsoft.com/office/drawing/2014/main" id="{B4C4DE2B-5FA6-3842-9110-FEC2C76F456E}"/>
                  </a:ext>
                </a:extLst>
              </p:cNvPr>
              <p:cNvSpPr txBox="1"/>
              <p:nvPr/>
            </p:nvSpPr>
            <p:spPr>
              <a:xfrm>
                <a:off x="2103118" y="4180516"/>
                <a:ext cx="304800" cy="428588"/>
              </a:xfrm>
              <a:prstGeom prst="rect">
                <a:avLst/>
              </a:prstGeom>
              <a:grpFill/>
            </p:spPr>
            <p:txBody>
              <a:bodyPr wrap="square" numCol="1" rtlCol="0">
                <a:spAutoFit/>
              </a:bodyPr>
              <a:lstStyle/>
              <a:p>
                <a:pPr marL="6494" marR="436731"/>
                <a:r>
                  <a:rPr lang="en-US" sz="675" dirty="0">
                    <a:solidFill>
                      <a:schemeClr val="bg1"/>
                    </a:solidFill>
                    <a:latin typeface="Arial"/>
                    <a:cs typeface="Arial"/>
                  </a:rPr>
                  <a:t>Day</a:t>
                </a:r>
              </a:p>
            </p:txBody>
          </p:sp>
          <p:sp>
            <p:nvSpPr>
              <p:cNvPr id="47" name="TextBox 46">
                <a:extLst>
                  <a:ext uri="{FF2B5EF4-FFF2-40B4-BE49-F238E27FC236}">
                    <a16:creationId xmlns:a16="http://schemas.microsoft.com/office/drawing/2014/main" id="{F2E017DF-F544-A841-ADC9-886289708929}"/>
                  </a:ext>
                </a:extLst>
              </p:cNvPr>
              <p:cNvSpPr txBox="1"/>
              <p:nvPr/>
            </p:nvSpPr>
            <p:spPr>
              <a:xfrm>
                <a:off x="1157501" y="4947285"/>
                <a:ext cx="2316333" cy="367361"/>
              </a:xfrm>
              <a:prstGeom prst="rect">
                <a:avLst/>
              </a:prstGeom>
              <a:grpFill/>
            </p:spPr>
            <p:txBody>
              <a:bodyPr wrap="square" numCol="1" rtlCol="0">
                <a:spAutoFit/>
              </a:bodyPr>
              <a:lstStyle/>
              <a:p>
                <a:r>
                  <a:rPr lang="en-US" sz="825" b="1" dirty="0">
                    <a:solidFill>
                      <a:srgbClr val="404040"/>
                    </a:solidFill>
                    <a:latin typeface="Arial" charset="0"/>
                    <a:ea typeface="Arial" charset="0"/>
                    <a:cs typeface="Arial" charset="0"/>
                  </a:rPr>
                  <a:t>Sale</a:t>
                </a:r>
                <a:r>
                  <a:rPr lang="en-US" sz="825" dirty="0">
                    <a:solidFill>
                      <a:srgbClr val="404040"/>
                    </a:solidFill>
                    <a:latin typeface="Arial" charset="0"/>
                    <a:ea typeface="Arial" charset="0"/>
                    <a:cs typeface="Arial" charset="0"/>
                  </a:rPr>
                  <a:t> of relinquished property </a:t>
                </a:r>
              </a:p>
              <a:p>
                <a:r>
                  <a:rPr lang="en-US" sz="825" b="1" dirty="0">
                    <a:solidFill>
                      <a:srgbClr val="404040"/>
                    </a:solidFill>
                    <a:latin typeface="Arial" charset="0"/>
                    <a:ea typeface="Arial" charset="0"/>
                    <a:cs typeface="Arial" charset="0"/>
                  </a:rPr>
                  <a:t>Identification period </a:t>
                </a:r>
                <a:r>
                  <a:rPr lang="en-US" sz="825" dirty="0">
                    <a:solidFill>
                      <a:srgbClr val="404040"/>
                    </a:solidFill>
                    <a:latin typeface="Arial" charset="0"/>
                    <a:ea typeface="Arial" charset="0"/>
                    <a:cs typeface="Arial" charset="0"/>
                  </a:rPr>
                  <a:t>starts</a:t>
                </a:r>
              </a:p>
            </p:txBody>
          </p:sp>
        </p:grpSp>
      </p:grpSp>
      <p:sp>
        <p:nvSpPr>
          <p:cNvPr id="61" name="Rectangle 60">
            <a:extLst>
              <a:ext uri="{FF2B5EF4-FFF2-40B4-BE49-F238E27FC236}">
                <a16:creationId xmlns:a16="http://schemas.microsoft.com/office/drawing/2014/main" id="{E9F7F7B4-891F-7149-813F-53B21ABF5F58}"/>
              </a:ext>
            </a:extLst>
          </p:cNvPr>
          <p:cNvSpPr/>
          <p:nvPr/>
        </p:nvSpPr>
        <p:spPr>
          <a:xfrm>
            <a:off x="3266106" y="1550474"/>
            <a:ext cx="5504419" cy="2748011"/>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a:p>
        </p:txBody>
      </p:sp>
      <p:cxnSp>
        <p:nvCxnSpPr>
          <p:cNvPr id="85" name="Straight Connector 84">
            <a:extLst>
              <a:ext uri="{FF2B5EF4-FFF2-40B4-BE49-F238E27FC236}">
                <a16:creationId xmlns:a16="http://schemas.microsoft.com/office/drawing/2014/main" id="{563A0F70-D526-D04E-B097-EAC3499772AE}"/>
              </a:ext>
            </a:extLst>
          </p:cNvPr>
          <p:cNvCxnSpPr/>
          <p:nvPr/>
        </p:nvCxnSpPr>
        <p:spPr>
          <a:xfrm>
            <a:off x="4508260" y="2343466"/>
            <a:ext cx="3425894"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F147BB5-6254-FF4E-B287-660BBCBF4934}"/>
              </a:ext>
            </a:extLst>
          </p:cNvPr>
          <p:cNvSpPr/>
          <p:nvPr/>
        </p:nvSpPr>
        <p:spPr>
          <a:xfrm>
            <a:off x="377191" y="1017159"/>
            <a:ext cx="1733167" cy="346249"/>
          </a:xfrm>
          <a:prstGeom prst="rect">
            <a:avLst/>
          </a:prstGeom>
        </p:spPr>
        <p:txBody>
          <a:bodyPr wrap="none" numCol="1" anchor="ctr" anchorCtr="0">
            <a:spAutoFit/>
          </a:bodyPr>
          <a:lstStyle/>
          <a:p>
            <a:pPr defTabSz="685800">
              <a:spcBef>
                <a:spcPct val="0"/>
              </a:spcBef>
              <a:defRPr/>
            </a:pPr>
            <a:r>
              <a:rPr lang="en-US" sz="1650" b="1" cap="all" dirty="0">
                <a:solidFill>
                  <a:srgbClr val="1E4B88"/>
                </a:solidFill>
                <a:latin typeface="Arial Narrow" panose="020B0606020202030204" pitchFamily="34" charset="0"/>
                <a:cs typeface="Arial" panose="020B0604020202020204" pitchFamily="34" charset="0"/>
              </a:rPr>
              <a:t>IRC Section 1031</a:t>
            </a:r>
            <a:endParaRPr lang="en-US" sz="1650" b="1" cap="all" dirty="0">
              <a:solidFill>
                <a:srgbClr val="1E4B88"/>
              </a:solidFill>
              <a:latin typeface="Arial Narrow" panose="020B0606020202030204" pitchFamily="34" charset="0"/>
              <a:ea typeface="Arial" charset="0"/>
              <a:cs typeface="Arial" panose="020B0604020202020204" pitchFamily="34" charset="0"/>
            </a:endParaRPr>
          </a:p>
        </p:txBody>
      </p:sp>
      <p:sp>
        <p:nvSpPr>
          <p:cNvPr id="38" name="Rectangle 37">
            <a:extLst>
              <a:ext uri="{FF2B5EF4-FFF2-40B4-BE49-F238E27FC236}">
                <a16:creationId xmlns:a16="http://schemas.microsoft.com/office/drawing/2014/main" id="{FF5A8727-51A7-1D43-B030-66D4B57DA389}"/>
              </a:ext>
            </a:extLst>
          </p:cNvPr>
          <p:cNvSpPr/>
          <p:nvPr/>
        </p:nvSpPr>
        <p:spPr>
          <a:xfrm>
            <a:off x="372896" y="4005073"/>
            <a:ext cx="2577132" cy="287579"/>
          </a:xfrm>
          <a:prstGeom prst="rect">
            <a:avLst/>
          </a:prstGeom>
        </p:spPr>
        <p:txBody>
          <a:bodyPr wrap="square" numCol="1">
            <a:spAutoFit/>
          </a:bodyPr>
          <a:lstStyle/>
          <a:p>
            <a:pPr>
              <a:lnSpc>
                <a:spcPct val="110000"/>
              </a:lnSpc>
              <a:spcBef>
                <a:spcPct val="0"/>
              </a:spcBef>
              <a:buClr>
                <a:srgbClr val="033163"/>
              </a:buClr>
              <a:buNone/>
            </a:pPr>
            <a:r>
              <a:rPr lang="en-US" sz="600" dirty="0">
                <a:solidFill>
                  <a:srgbClr val="404040"/>
                </a:solidFill>
                <a:latin typeface="Arial" charset="0"/>
                <a:ea typeface="Arial" charset="0"/>
                <a:cs typeface="Arial" charset="0"/>
              </a:rPr>
              <a:t>*Like-kind is a property similar in nature or character, regardless of differences in grade, property type, or quality.</a:t>
            </a:r>
          </a:p>
        </p:txBody>
      </p:sp>
      <p:sp>
        <p:nvSpPr>
          <p:cNvPr id="59" name="Rectangle 58">
            <a:extLst>
              <a:ext uri="{FF2B5EF4-FFF2-40B4-BE49-F238E27FC236}">
                <a16:creationId xmlns:a16="http://schemas.microsoft.com/office/drawing/2014/main" id="{E4E95D22-7804-494A-90BD-3CA5E0C0EA84}"/>
              </a:ext>
            </a:extLst>
          </p:cNvPr>
          <p:cNvSpPr/>
          <p:nvPr/>
        </p:nvSpPr>
        <p:spPr>
          <a:xfrm>
            <a:off x="3385683" y="1677145"/>
            <a:ext cx="2446875" cy="278666"/>
          </a:xfrm>
          <a:prstGeom prst="rect">
            <a:avLst/>
          </a:prstGeom>
        </p:spPr>
        <p:txBody>
          <a:bodyPr wrap="square" numCol="1">
            <a:spAutoFit/>
          </a:bodyPr>
          <a:lstStyle/>
          <a:p>
            <a:pPr>
              <a:lnSpc>
                <a:spcPct val="110000"/>
              </a:lnSpc>
              <a:spcBef>
                <a:spcPct val="0"/>
              </a:spcBef>
              <a:buClr>
                <a:srgbClr val="033163"/>
              </a:buClr>
            </a:pPr>
            <a:r>
              <a:rPr lang="en-US" sz="1200" b="1" dirty="0">
                <a:solidFill>
                  <a:schemeClr val="bg1"/>
                </a:solidFill>
                <a:latin typeface="Arial Narrow" panose="020B0604020202020204" pitchFamily="34" charset="0"/>
                <a:ea typeface="Arial" charset="0"/>
                <a:cs typeface="Arial Narrow" panose="020B0604020202020204" pitchFamily="34" charset="0"/>
              </a:rPr>
              <a:t>1031 EXCHANGE RULES</a:t>
            </a:r>
          </a:p>
        </p:txBody>
      </p:sp>
      <p:sp>
        <p:nvSpPr>
          <p:cNvPr id="60" name="Rectangle 59">
            <a:extLst>
              <a:ext uri="{FF2B5EF4-FFF2-40B4-BE49-F238E27FC236}">
                <a16:creationId xmlns:a16="http://schemas.microsoft.com/office/drawing/2014/main" id="{EA5DDB5A-8190-4840-BAAF-61365243E1EE}"/>
              </a:ext>
            </a:extLst>
          </p:cNvPr>
          <p:cNvSpPr/>
          <p:nvPr/>
        </p:nvSpPr>
        <p:spPr>
          <a:xfrm>
            <a:off x="4206098" y="1693258"/>
            <a:ext cx="3829150" cy="1859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350" dirty="0"/>
              <a:t>7</a:t>
            </a:r>
          </a:p>
          <a:p>
            <a:pPr algn="ctr"/>
            <a:endParaRPr lang="en-US" sz="1350" dirty="0"/>
          </a:p>
        </p:txBody>
      </p:sp>
      <p:grpSp>
        <p:nvGrpSpPr>
          <p:cNvPr id="2" name="Group 1"/>
          <p:cNvGrpSpPr/>
          <p:nvPr/>
        </p:nvGrpSpPr>
        <p:grpSpPr>
          <a:xfrm>
            <a:off x="3875295" y="2022054"/>
            <a:ext cx="4321541" cy="1877224"/>
            <a:chOff x="5167060" y="1553072"/>
            <a:chExt cx="5762054" cy="2502965"/>
          </a:xfrm>
        </p:grpSpPr>
        <p:sp>
          <p:nvSpPr>
            <p:cNvPr id="69" name="Flowchart: Terminator 89">
              <a:extLst>
                <a:ext uri="{FF2B5EF4-FFF2-40B4-BE49-F238E27FC236}">
                  <a16:creationId xmlns:a16="http://schemas.microsoft.com/office/drawing/2014/main" id="{6B0C2D40-414A-9842-BEC1-E7BD5ACC2A93}"/>
                </a:ext>
              </a:extLst>
            </p:cNvPr>
            <p:cNvSpPr/>
            <p:nvPr/>
          </p:nvSpPr>
          <p:spPr>
            <a:xfrm>
              <a:off x="9359180" y="1553072"/>
              <a:ext cx="1545708" cy="741939"/>
            </a:xfrm>
            <a:prstGeom prst="rect">
              <a:avLst/>
            </a:prstGeom>
            <a:solidFill>
              <a:srgbClr val="0078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a:solidFill>
                  <a:schemeClr val="bg1"/>
                </a:solidFill>
              </a:endParaRPr>
            </a:p>
          </p:txBody>
        </p:sp>
        <p:sp>
          <p:nvSpPr>
            <p:cNvPr id="70" name="Rectangle 69">
              <a:extLst>
                <a:ext uri="{FF2B5EF4-FFF2-40B4-BE49-F238E27FC236}">
                  <a16:creationId xmlns:a16="http://schemas.microsoft.com/office/drawing/2014/main" id="{F40E0D69-5D3F-AA40-AC63-84206D1AF59A}"/>
                </a:ext>
              </a:extLst>
            </p:cNvPr>
            <p:cNvSpPr/>
            <p:nvPr/>
          </p:nvSpPr>
          <p:spPr>
            <a:xfrm>
              <a:off x="9335556" y="1750879"/>
              <a:ext cx="1545706" cy="416011"/>
            </a:xfrm>
            <a:prstGeom prst="rect">
              <a:avLst/>
            </a:prstGeom>
          </p:spPr>
          <p:txBody>
            <a:bodyPr wrap="square" numCol="1">
              <a:spAutoFit/>
            </a:bodyPr>
            <a:lstStyle/>
            <a:p>
              <a:pPr algn="ctr">
                <a:lnSpc>
                  <a:spcPct val="110000"/>
                </a:lnSpc>
                <a:spcBef>
                  <a:spcPct val="0"/>
                </a:spcBef>
                <a:buClr>
                  <a:srgbClr val="033163"/>
                </a:buClr>
              </a:pPr>
              <a:r>
                <a:rPr lang="en-US" sz="675" dirty="0">
                  <a:solidFill>
                    <a:schemeClr val="bg1"/>
                  </a:solidFill>
                  <a:latin typeface="Arial" charset="0"/>
                  <a:ea typeface="Arial" charset="0"/>
                  <a:cs typeface="Arial" charset="0"/>
                </a:rPr>
                <a:t>SOLD</a:t>
              </a:r>
            </a:p>
            <a:p>
              <a:pPr algn="ctr">
                <a:lnSpc>
                  <a:spcPct val="110000"/>
                </a:lnSpc>
                <a:spcBef>
                  <a:spcPct val="0"/>
                </a:spcBef>
                <a:buClr>
                  <a:srgbClr val="033163"/>
                </a:buClr>
              </a:pPr>
              <a:r>
                <a:rPr lang="en-US" sz="675" dirty="0">
                  <a:solidFill>
                    <a:schemeClr val="bg1"/>
                  </a:solidFill>
                  <a:latin typeface="Arial" charset="0"/>
                  <a:ea typeface="Arial" charset="0"/>
                  <a:cs typeface="Arial" charset="0"/>
                </a:rPr>
                <a:t>VALUE</a:t>
              </a:r>
            </a:p>
          </p:txBody>
        </p:sp>
        <p:grpSp>
          <p:nvGrpSpPr>
            <p:cNvPr id="13" name="Group 12">
              <a:extLst>
                <a:ext uri="{FF2B5EF4-FFF2-40B4-BE49-F238E27FC236}">
                  <a16:creationId xmlns:a16="http://schemas.microsoft.com/office/drawing/2014/main" id="{387F92FB-6EC3-D844-B5AE-B36D05AC00A4}"/>
                </a:ext>
              </a:extLst>
            </p:cNvPr>
            <p:cNvGrpSpPr/>
            <p:nvPr/>
          </p:nvGrpSpPr>
          <p:grpSpPr>
            <a:xfrm>
              <a:off x="5167060" y="1561100"/>
              <a:ext cx="5762054" cy="2494937"/>
              <a:chOff x="5700803" y="1297234"/>
              <a:chExt cx="4898495" cy="2121024"/>
            </a:xfrm>
          </p:grpSpPr>
          <p:cxnSp>
            <p:nvCxnSpPr>
              <p:cNvPr id="62" name="Straight Connector 61">
                <a:extLst>
                  <a:ext uri="{FF2B5EF4-FFF2-40B4-BE49-F238E27FC236}">
                    <a16:creationId xmlns:a16="http://schemas.microsoft.com/office/drawing/2014/main" id="{563A0F70-D526-D04E-B097-EAC3499772AE}"/>
                  </a:ext>
                </a:extLst>
              </p:cNvPr>
              <p:cNvCxnSpPr/>
              <p:nvPr/>
            </p:nvCxnSpPr>
            <p:spPr>
              <a:xfrm>
                <a:off x="6235101" y="3106698"/>
                <a:ext cx="3883274"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670294A-9A97-1C4B-B66C-8FE2D15BC6DF}"/>
                  </a:ext>
                </a:extLst>
              </p:cNvPr>
              <p:cNvCxnSpPr/>
              <p:nvPr/>
            </p:nvCxnSpPr>
            <p:spPr>
              <a:xfrm>
                <a:off x="6235102" y="2340569"/>
                <a:ext cx="3883274"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Flowchart: Terminator 92">
                <a:extLst>
                  <a:ext uri="{FF2B5EF4-FFF2-40B4-BE49-F238E27FC236}">
                    <a16:creationId xmlns:a16="http://schemas.microsoft.com/office/drawing/2014/main" id="{9984DE0A-BEAC-D04A-9E27-23FE49445C0E}"/>
                  </a:ext>
                </a:extLst>
              </p:cNvPr>
              <p:cNvSpPr/>
              <p:nvPr/>
            </p:nvSpPr>
            <p:spPr>
              <a:xfrm>
                <a:off x="9273765" y="2034122"/>
                <a:ext cx="1314053" cy="630746"/>
              </a:xfrm>
              <a:prstGeom prst="rect">
                <a:avLst/>
              </a:prstGeom>
              <a:solidFill>
                <a:srgbClr val="0078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a:solidFill>
                    <a:schemeClr val="bg1"/>
                  </a:solidFill>
                </a:endParaRPr>
              </a:p>
            </p:txBody>
          </p:sp>
          <p:sp>
            <p:nvSpPr>
              <p:cNvPr id="65" name="Flowchart: Terminator 73">
                <a:extLst>
                  <a:ext uri="{FF2B5EF4-FFF2-40B4-BE49-F238E27FC236}">
                    <a16:creationId xmlns:a16="http://schemas.microsoft.com/office/drawing/2014/main" id="{94090769-4A77-D747-B7F7-235B3BC06B40}"/>
                  </a:ext>
                </a:extLst>
              </p:cNvPr>
              <p:cNvSpPr/>
              <p:nvPr/>
            </p:nvSpPr>
            <p:spPr>
              <a:xfrm>
                <a:off x="5708036" y="2030847"/>
                <a:ext cx="1317836" cy="630746"/>
              </a:xfrm>
              <a:prstGeom prst="rect">
                <a:avLst/>
              </a:prstGeom>
              <a:solidFill>
                <a:srgbClr val="0078B9"/>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dirty="0">
                  <a:solidFill>
                    <a:schemeClr val="bg1"/>
                  </a:solidFill>
                </a:endParaRPr>
              </a:p>
            </p:txBody>
          </p:sp>
          <p:sp>
            <p:nvSpPr>
              <p:cNvPr id="66" name="Rectangle 65">
                <a:extLst>
                  <a:ext uri="{FF2B5EF4-FFF2-40B4-BE49-F238E27FC236}">
                    <a16:creationId xmlns:a16="http://schemas.microsoft.com/office/drawing/2014/main" id="{0E897FCD-607A-4A4E-AD2C-941CC78CCD65}"/>
                  </a:ext>
                </a:extLst>
              </p:cNvPr>
              <p:cNvSpPr/>
              <p:nvPr/>
            </p:nvSpPr>
            <p:spPr>
              <a:xfrm>
                <a:off x="5700803" y="2209359"/>
                <a:ext cx="1314330" cy="353664"/>
              </a:xfrm>
              <a:prstGeom prst="rect">
                <a:avLst/>
              </a:prstGeom>
            </p:spPr>
            <p:txBody>
              <a:bodyPr wrap="square" numCol="1">
                <a:spAutoFit/>
              </a:bodyPr>
              <a:lstStyle/>
              <a:p>
                <a:pPr algn="ctr">
                  <a:lnSpc>
                    <a:spcPct val="110000"/>
                  </a:lnSpc>
                  <a:spcBef>
                    <a:spcPct val="0"/>
                  </a:spcBef>
                  <a:buClr>
                    <a:srgbClr val="033163"/>
                  </a:buClr>
                </a:pPr>
                <a:r>
                  <a:rPr lang="en-US" sz="675" dirty="0">
                    <a:solidFill>
                      <a:schemeClr val="bg1"/>
                    </a:solidFill>
                    <a:latin typeface="Arial" charset="0"/>
                    <a:ea typeface="Arial" charset="0"/>
                    <a:cs typeface="Arial" charset="0"/>
                  </a:rPr>
                  <a:t>INVESTED </a:t>
                </a:r>
                <a:br>
                  <a:rPr lang="en-US" sz="675" dirty="0">
                    <a:solidFill>
                      <a:schemeClr val="bg1"/>
                    </a:solidFill>
                    <a:latin typeface="Arial" charset="0"/>
                    <a:ea typeface="Arial" charset="0"/>
                    <a:cs typeface="Arial" charset="0"/>
                  </a:rPr>
                </a:br>
                <a:r>
                  <a:rPr lang="en-US" sz="675" dirty="0">
                    <a:solidFill>
                      <a:schemeClr val="bg1"/>
                    </a:solidFill>
                    <a:latin typeface="Arial" charset="0"/>
                    <a:ea typeface="Arial" charset="0"/>
                    <a:cs typeface="Arial" charset="0"/>
                  </a:rPr>
                  <a:t>EQUITY</a:t>
                </a:r>
              </a:p>
            </p:txBody>
          </p:sp>
          <p:sp>
            <p:nvSpPr>
              <p:cNvPr id="67" name="Flowchart: Terminator 86">
                <a:extLst>
                  <a:ext uri="{FF2B5EF4-FFF2-40B4-BE49-F238E27FC236}">
                    <a16:creationId xmlns:a16="http://schemas.microsoft.com/office/drawing/2014/main" id="{EBAFD999-8CED-114C-ADA6-F85614A5F091}"/>
                  </a:ext>
                </a:extLst>
              </p:cNvPr>
              <p:cNvSpPr/>
              <p:nvPr/>
            </p:nvSpPr>
            <p:spPr>
              <a:xfrm>
                <a:off x="5700803" y="2788832"/>
                <a:ext cx="1325069" cy="629426"/>
              </a:xfrm>
              <a:prstGeom prst="rect">
                <a:avLst/>
              </a:prstGeom>
              <a:solidFill>
                <a:srgbClr val="0078B9"/>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a:solidFill>
                    <a:schemeClr val="bg1"/>
                  </a:solidFill>
                </a:endParaRPr>
              </a:p>
            </p:txBody>
          </p:sp>
          <p:sp>
            <p:nvSpPr>
              <p:cNvPr id="68" name="Rectangle 67">
                <a:extLst>
                  <a:ext uri="{FF2B5EF4-FFF2-40B4-BE49-F238E27FC236}">
                    <a16:creationId xmlns:a16="http://schemas.microsoft.com/office/drawing/2014/main" id="{42E6F673-55FF-D447-9118-602555D6245D}"/>
                  </a:ext>
                </a:extLst>
              </p:cNvPr>
              <p:cNvSpPr/>
              <p:nvPr/>
            </p:nvSpPr>
            <p:spPr>
              <a:xfrm>
                <a:off x="5732538" y="2900855"/>
                <a:ext cx="1268835" cy="457889"/>
              </a:xfrm>
              <a:prstGeom prst="rect">
                <a:avLst/>
              </a:prstGeom>
              <a:noFill/>
              <a:ln>
                <a:noFill/>
              </a:ln>
            </p:spPr>
            <p:txBody>
              <a:bodyPr wrap="square" numCol="1">
                <a:spAutoFit/>
              </a:bodyPr>
              <a:lstStyle/>
              <a:p>
                <a:pPr algn="ctr">
                  <a:spcBef>
                    <a:spcPct val="0"/>
                  </a:spcBef>
                  <a:buClr>
                    <a:srgbClr val="033163"/>
                  </a:buClr>
                </a:pPr>
                <a:r>
                  <a:rPr lang="en-US" sz="675" dirty="0">
                    <a:solidFill>
                      <a:schemeClr val="bg1"/>
                    </a:solidFill>
                    <a:latin typeface="Arial" charset="0"/>
                    <a:ea typeface="Arial" charset="0"/>
                    <a:cs typeface="Arial" charset="0"/>
                  </a:rPr>
                  <a:t>DEBT ON REPLACEMENT PROPERTY</a:t>
                </a:r>
              </a:p>
            </p:txBody>
          </p:sp>
          <p:sp>
            <p:nvSpPr>
              <p:cNvPr id="71" name="Rectangle 70">
                <a:extLst>
                  <a:ext uri="{FF2B5EF4-FFF2-40B4-BE49-F238E27FC236}">
                    <a16:creationId xmlns:a16="http://schemas.microsoft.com/office/drawing/2014/main" id="{92930BE2-EE5F-A044-82C9-70BD86C1E4DB}"/>
                  </a:ext>
                </a:extLst>
              </p:cNvPr>
              <p:cNvSpPr/>
              <p:nvPr/>
            </p:nvSpPr>
            <p:spPr>
              <a:xfrm>
                <a:off x="9273766" y="2197195"/>
                <a:ext cx="1304937" cy="340145"/>
              </a:xfrm>
              <a:prstGeom prst="rect">
                <a:avLst/>
              </a:prstGeom>
            </p:spPr>
            <p:txBody>
              <a:bodyPr wrap="square" numCol="1">
                <a:spAutoFit/>
              </a:bodyPr>
              <a:lstStyle/>
              <a:p>
                <a:pPr algn="ctr">
                  <a:spcBef>
                    <a:spcPct val="0"/>
                  </a:spcBef>
                  <a:buClr>
                    <a:srgbClr val="033163"/>
                  </a:buClr>
                </a:pPr>
                <a:r>
                  <a:rPr lang="en-US" sz="675" dirty="0">
                    <a:solidFill>
                      <a:schemeClr val="bg1"/>
                    </a:solidFill>
                    <a:latin typeface="Arial" charset="0"/>
                    <a:ea typeface="Arial" charset="0"/>
                    <a:cs typeface="Arial" charset="0"/>
                  </a:rPr>
                  <a:t>EQUITY AMOUNT  </a:t>
                </a:r>
              </a:p>
              <a:p>
                <a:pPr algn="ctr">
                  <a:spcBef>
                    <a:spcPct val="0"/>
                  </a:spcBef>
                  <a:buClr>
                    <a:srgbClr val="033163"/>
                  </a:buClr>
                </a:pPr>
                <a:r>
                  <a:rPr lang="en-US" sz="675" dirty="0">
                    <a:solidFill>
                      <a:schemeClr val="bg1"/>
                    </a:solidFill>
                    <a:latin typeface="Arial" charset="0"/>
                    <a:ea typeface="Arial" charset="0"/>
                    <a:cs typeface="Arial" charset="0"/>
                  </a:rPr>
                  <a:t>FROM SALE</a:t>
                </a:r>
              </a:p>
            </p:txBody>
          </p:sp>
          <p:sp>
            <p:nvSpPr>
              <p:cNvPr id="72" name="Flowchart: Terminator 93">
                <a:extLst>
                  <a:ext uri="{FF2B5EF4-FFF2-40B4-BE49-F238E27FC236}">
                    <a16:creationId xmlns:a16="http://schemas.microsoft.com/office/drawing/2014/main" id="{57A55358-66BF-5047-8C6B-66A1C1538CB3}"/>
                  </a:ext>
                </a:extLst>
              </p:cNvPr>
              <p:cNvSpPr/>
              <p:nvPr/>
            </p:nvSpPr>
            <p:spPr>
              <a:xfrm>
                <a:off x="9273766" y="2762569"/>
                <a:ext cx="1314053" cy="630746"/>
              </a:xfrm>
              <a:prstGeom prst="rect">
                <a:avLst/>
              </a:prstGeom>
              <a:solidFill>
                <a:srgbClr val="0078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a:solidFill>
                    <a:schemeClr val="bg1"/>
                  </a:solidFill>
                </a:endParaRPr>
              </a:p>
            </p:txBody>
          </p:sp>
          <p:sp>
            <p:nvSpPr>
              <p:cNvPr id="73" name="Rectangle 72">
                <a:extLst>
                  <a:ext uri="{FF2B5EF4-FFF2-40B4-BE49-F238E27FC236}">
                    <a16:creationId xmlns:a16="http://schemas.microsoft.com/office/drawing/2014/main" id="{3C1ED20D-A147-7648-9F13-AC9241A4C364}"/>
                  </a:ext>
                </a:extLst>
              </p:cNvPr>
              <p:cNvSpPr/>
              <p:nvPr/>
            </p:nvSpPr>
            <p:spPr>
              <a:xfrm>
                <a:off x="9312005" y="2879225"/>
                <a:ext cx="1287293" cy="457889"/>
              </a:xfrm>
              <a:prstGeom prst="rect">
                <a:avLst/>
              </a:prstGeom>
            </p:spPr>
            <p:txBody>
              <a:bodyPr wrap="square" numCol="1">
                <a:spAutoFit/>
              </a:bodyPr>
              <a:lstStyle/>
              <a:p>
                <a:pPr algn="ctr">
                  <a:spcBef>
                    <a:spcPct val="0"/>
                  </a:spcBef>
                  <a:buClr>
                    <a:srgbClr val="033163"/>
                  </a:buClr>
                </a:pPr>
                <a:r>
                  <a:rPr lang="en-US" sz="675" dirty="0">
                    <a:solidFill>
                      <a:schemeClr val="bg1"/>
                    </a:solidFill>
                    <a:latin typeface="Arial" charset="0"/>
                    <a:ea typeface="Arial" charset="0"/>
                    <a:cs typeface="Arial" charset="0"/>
                  </a:rPr>
                  <a:t>DEBT ON RELINQUISHED PROPERTY</a:t>
                </a:r>
              </a:p>
            </p:txBody>
          </p:sp>
          <p:sp>
            <p:nvSpPr>
              <p:cNvPr id="74" name="Flowchart: Terminator 66">
                <a:extLst>
                  <a:ext uri="{FF2B5EF4-FFF2-40B4-BE49-F238E27FC236}">
                    <a16:creationId xmlns:a16="http://schemas.microsoft.com/office/drawing/2014/main" id="{C4516BB4-6447-D645-85AB-9DA46F6343C3}"/>
                  </a:ext>
                </a:extLst>
              </p:cNvPr>
              <p:cNvSpPr/>
              <p:nvPr/>
            </p:nvSpPr>
            <p:spPr>
              <a:xfrm>
                <a:off x="5716752" y="1297234"/>
                <a:ext cx="1314053" cy="630745"/>
              </a:xfrm>
              <a:prstGeom prst="rect">
                <a:avLst/>
              </a:prstGeom>
              <a:solidFill>
                <a:srgbClr val="0078B9"/>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dirty="0">
                  <a:solidFill>
                    <a:schemeClr val="bg1"/>
                  </a:solidFill>
                </a:endParaRPr>
              </a:p>
            </p:txBody>
          </p:sp>
          <p:sp>
            <p:nvSpPr>
              <p:cNvPr id="75" name="Rectangle 74">
                <a:extLst>
                  <a:ext uri="{FF2B5EF4-FFF2-40B4-BE49-F238E27FC236}">
                    <a16:creationId xmlns:a16="http://schemas.microsoft.com/office/drawing/2014/main" id="{C3A7F4A0-175F-7A40-B388-C916EC2B4024}"/>
                  </a:ext>
                </a:extLst>
              </p:cNvPr>
              <p:cNvSpPr/>
              <p:nvPr/>
            </p:nvSpPr>
            <p:spPr>
              <a:xfrm>
                <a:off x="5716753" y="1445985"/>
                <a:ext cx="1314053" cy="353664"/>
              </a:xfrm>
              <a:prstGeom prst="rect">
                <a:avLst/>
              </a:prstGeom>
            </p:spPr>
            <p:txBody>
              <a:bodyPr wrap="square" numCol="1" anchor="ctr" anchorCtr="0">
                <a:spAutoFit/>
              </a:bodyPr>
              <a:lstStyle/>
              <a:p>
                <a:pPr algn="ctr">
                  <a:lnSpc>
                    <a:spcPct val="110000"/>
                  </a:lnSpc>
                  <a:spcBef>
                    <a:spcPct val="0"/>
                  </a:spcBef>
                  <a:buClr>
                    <a:srgbClr val="033163"/>
                  </a:buClr>
                </a:pPr>
                <a:r>
                  <a:rPr lang="en-US" sz="675" dirty="0">
                    <a:solidFill>
                      <a:schemeClr val="bg1"/>
                    </a:solidFill>
                    <a:latin typeface="Arial" charset="0"/>
                    <a:ea typeface="Arial" charset="0"/>
                    <a:cs typeface="Arial" charset="0"/>
                  </a:rPr>
                  <a:t>PURCHASE</a:t>
                </a:r>
              </a:p>
              <a:p>
                <a:pPr algn="ctr">
                  <a:lnSpc>
                    <a:spcPct val="110000"/>
                  </a:lnSpc>
                  <a:spcBef>
                    <a:spcPct val="0"/>
                  </a:spcBef>
                  <a:buClr>
                    <a:srgbClr val="033163"/>
                  </a:buClr>
                </a:pPr>
                <a:r>
                  <a:rPr lang="en-US" sz="675" dirty="0">
                    <a:solidFill>
                      <a:schemeClr val="bg1"/>
                    </a:solidFill>
                    <a:latin typeface="Arial" charset="0"/>
                    <a:ea typeface="Arial" charset="0"/>
                    <a:cs typeface="Arial" charset="0"/>
                  </a:rPr>
                  <a:t>VALUE</a:t>
                </a:r>
              </a:p>
            </p:txBody>
          </p:sp>
          <p:sp>
            <p:nvSpPr>
              <p:cNvPr id="76" name="Oval 75">
                <a:extLst>
                  <a:ext uri="{FF2B5EF4-FFF2-40B4-BE49-F238E27FC236}">
                    <a16:creationId xmlns:a16="http://schemas.microsoft.com/office/drawing/2014/main" id="{2C1C86D8-0ADC-B84D-B452-F2DD4BD864B8}"/>
                  </a:ext>
                </a:extLst>
              </p:cNvPr>
              <p:cNvSpPr/>
              <p:nvPr/>
            </p:nvSpPr>
            <p:spPr>
              <a:xfrm>
                <a:off x="7272596" y="1460515"/>
                <a:ext cx="1787112" cy="1787114"/>
              </a:xfrm>
              <a:prstGeom prst="ellipse">
                <a:avLst/>
              </a:prstGeom>
              <a:solidFill>
                <a:srgbClr val="0078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a:p>
            </p:txBody>
          </p:sp>
          <p:sp>
            <p:nvSpPr>
              <p:cNvPr id="77" name="Oval 76">
                <a:extLst>
                  <a:ext uri="{FF2B5EF4-FFF2-40B4-BE49-F238E27FC236}">
                    <a16:creationId xmlns:a16="http://schemas.microsoft.com/office/drawing/2014/main" id="{A5967776-2D65-144F-8A2F-9158CF665782}"/>
                  </a:ext>
                </a:extLst>
              </p:cNvPr>
              <p:cNvSpPr/>
              <p:nvPr/>
            </p:nvSpPr>
            <p:spPr>
              <a:xfrm>
                <a:off x="7545515" y="1720895"/>
                <a:ext cx="1261491" cy="1261492"/>
              </a:xfrm>
              <a:prstGeom prst="ellipse">
                <a:avLst/>
              </a:prstGeom>
              <a:solidFill>
                <a:schemeClr val="bg1"/>
              </a:solidFill>
              <a:ln w="9525">
                <a:solidFill>
                  <a:srgbClr val="50B6C6"/>
                </a:solidFill>
              </a:ln>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a:p>
            </p:txBody>
          </p:sp>
          <p:sp>
            <p:nvSpPr>
              <p:cNvPr id="78" name="Rounded Rectangle 77">
                <a:extLst>
                  <a:ext uri="{FF2B5EF4-FFF2-40B4-BE49-F238E27FC236}">
                    <a16:creationId xmlns:a16="http://schemas.microsoft.com/office/drawing/2014/main" id="{63DE84D6-1E09-2F41-B05B-6F2EC05F72E8}"/>
                  </a:ext>
                </a:extLst>
              </p:cNvPr>
              <p:cNvSpPr/>
              <p:nvPr/>
            </p:nvSpPr>
            <p:spPr>
              <a:xfrm>
                <a:off x="7696434" y="2091046"/>
                <a:ext cx="967143" cy="5058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a:r>
                  <a:rPr lang="en-US" sz="3150" dirty="0">
                    <a:solidFill>
                      <a:srgbClr val="002B5D"/>
                    </a:solidFill>
                    <a:latin typeface="Arial" charset="0"/>
                    <a:ea typeface="Arial" charset="0"/>
                    <a:cs typeface="Arial" charset="0"/>
                  </a:rPr>
                  <a:t>&gt;</a:t>
                </a:r>
                <a:endParaRPr lang="en-US" sz="3150" dirty="0"/>
              </a:p>
            </p:txBody>
          </p:sp>
          <p:sp>
            <p:nvSpPr>
              <p:cNvPr id="79" name="Rounded Rectangle 78">
                <a:extLst>
                  <a:ext uri="{FF2B5EF4-FFF2-40B4-BE49-F238E27FC236}">
                    <a16:creationId xmlns:a16="http://schemas.microsoft.com/office/drawing/2014/main" id="{11970750-EE03-8841-8F7D-59568E0A7878}"/>
                  </a:ext>
                </a:extLst>
              </p:cNvPr>
              <p:cNvSpPr/>
              <p:nvPr/>
            </p:nvSpPr>
            <p:spPr>
              <a:xfrm>
                <a:off x="7687318" y="2096886"/>
                <a:ext cx="967143" cy="3556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a:r>
                  <a:rPr lang="en-US" sz="3150" dirty="0">
                    <a:solidFill>
                      <a:schemeClr val="tx1"/>
                    </a:solidFill>
                    <a:latin typeface="Arial" charset="0"/>
                    <a:ea typeface="Arial" charset="0"/>
                    <a:cs typeface="Arial" charset="0"/>
                  </a:rPr>
                  <a:t>_</a:t>
                </a:r>
                <a:endParaRPr lang="en-US" sz="3150" dirty="0">
                  <a:solidFill>
                    <a:schemeClr val="tx1"/>
                  </a:solidFill>
                </a:endParaRPr>
              </a:p>
            </p:txBody>
          </p:sp>
        </p:grpSp>
      </p:grpSp>
      <p:sp>
        <p:nvSpPr>
          <p:cNvPr id="83" name="Rectangle 82">
            <a:extLst>
              <a:ext uri="{FF2B5EF4-FFF2-40B4-BE49-F238E27FC236}">
                <a16:creationId xmlns:a16="http://schemas.microsoft.com/office/drawing/2014/main" id="{AEC48AA7-E43C-A146-84E0-7194356C5614}"/>
              </a:ext>
            </a:extLst>
          </p:cNvPr>
          <p:cNvSpPr/>
          <p:nvPr/>
        </p:nvSpPr>
        <p:spPr>
          <a:xfrm>
            <a:off x="390906" y="4740579"/>
            <a:ext cx="2446875" cy="325217"/>
          </a:xfrm>
          <a:prstGeom prst="rect">
            <a:avLst/>
          </a:prstGeom>
        </p:spPr>
        <p:txBody>
          <a:bodyPr wrap="square" numCol="1">
            <a:spAutoFit/>
          </a:bodyPr>
          <a:lstStyle/>
          <a:p>
            <a:pPr>
              <a:lnSpc>
                <a:spcPct val="110000"/>
              </a:lnSpc>
              <a:spcBef>
                <a:spcPct val="0"/>
              </a:spcBef>
              <a:buClr>
                <a:srgbClr val="033163"/>
              </a:buClr>
            </a:pPr>
            <a:r>
              <a:rPr lang="en-US" sz="1500" b="1" dirty="0">
                <a:solidFill>
                  <a:srgbClr val="0078B9"/>
                </a:solidFill>
                <a:latin typeface="Arial Narrow" panose="020B0604020202020204" pitchFamily="34" charset="0"/>
                <a:ea typeface="Arial" charset="0"/>
                <a:cs typeface="Arial Narrow" panose="020B0604020202020204" pitchFamily="34" charset="0"/>
              </a:rPr>
              <a:t>1031 EXCHANGE TIMELINE</a:t>
            </a:r>
          </a:p>
        </p:txBody>
      </p:sp>
      <p:sp>
        <p:nvSpPr>
          <p:cNvPr id="81" name="Rectangle 80">
            <a:extLst>
              <a:ext uri="{FF2B5EF4-FFF2-40B4-BE49-F238E27FC236}">
                <a16:creationId xmlns:a16="http://schemas.microsoft.com/office/drawing/2014/main" id="{4D20B245-08D5-5745-8EF8-72B9B6926C5F}"/>
              </a:ext>
            </a:extLst>
          </p:cNvPr>
          <p:cNvSpPr/>
          <p:nvPr/>
        </p:nvSpPr>
        <p:spPr>
          <a:xfrm>
            <a:off x="141633" y="1818152"/>
            <a:ext cx="462525" cy="911724"/>
          </a:xfrm>
          <a:prstGeom prst="rect">
            <a:avLst/>
          </a:prstGeom>
        </p:spPr>
        <p:txBody>
          <a:bodyPr wrap="square" numCol="1">
            <a:spAutoFit/>
          </a:bodyPr>
          <a:lstStyle/>
          <a:p>
            <a:pPr algn="just">
              <a:lnSpc>
                <a:spcPct val="150000"/>
              </a:lnSpc>
              <a:spcBef>
                <a:spcPct val="0"/>
              </a:spcBef>
              <a:buClr>
                <a:srgbClr val="033163"/>
              </a:buClr>
              <a:buNone/>
            </a:pPr>
            <a:r>
              <a:rPr lang="en-US" sz="4050" i="1" dirty="0">
                <a:solidFill>
                  <a:srgbClr val="084D86"/>
                </a:solidFill>
                <a:latin typeface="Arial" panose="020B0604020202020204" pitchFamily="34" charset="0"/>
                <a:ea typeface="Georgia" charset="0"/>
                <a:cs typeface="Arial" panose="020B0604020202020204" pitchFamily="34" charset="0"/>
              </a:rPr>
              <a:t>“</a:t>
            </a:r>
          </a:p>
        </p:txBody>
      </p:sp>
      <p:sp>
        <p:nvSpPr>
          <p:cNvPr id="82" name="Rectangle 81">
            <a:extLst>
              <a:ext uri="{FF2B5EF4-FFF2-40B4-BE49-F238E27FC236}">
                <a16:creationId xmlns:a16="http://schemas.microsoft.com/office/drawing/2014/main" id="{A9539175-0909-B34F-A21B-D4715C02F591}"/>
              </a:ext>
            </a:extLst>
          </p:cNvPr>
          <p:cNvSpPr/>
          <p:nvPr/>
        </p:nvSpPr>
        <p:spPr>
          <a:xfrm rot="10800000">
            <a:off x="1660900" y="2999088"/>
            <a:ext cx="462525" cy="911724"/>
          </a:xfrm>
          <a:prstGeom prst="rect">
            <a:avLst/>
          </a:prstGeom>
        </p:spPr>
        <p:txBody>
          <a:bodyPr wrap="square" numCol="1">
            <a:spAutoFit/>
          </a:bodyPr>
          <a:lstStyle/>
          <a:p>
            <a:pPr algn="just">
              <a:lnSpc>
                <a:spcPct val="150000"/>
              </a:lnSpc>
              <a:spcBef>
                <a:spcPct val="0"/>
              </a:spcBef>
              <a:buClr>
                <a:srgbClr val="033163"/>
              </a:buClr>
              <a:buNone/>
            </a:pPr>
            <a:r>
              <a:rPr lang="en-US" sz="4050" i="1" dirty="0">
                <a:solidFill>
                  <a:srgbClr val="084D86"/>
                </a:solidFill>
                <a:latin typeface="Arial" panose="020B0604020202020204" pitchFamily="34" charset="0"/>
                <a:ea typeface="Georgia" charset="0"/>
                <a:cs typeface="Arial" panose="020B0604020202020204" pitchFamily="34" charset="0"/>
              </a:rPr>
              <a:t>“</a:t>
            </a:r>
          </a:p>
        </p:txBody>
      </p:sp>
      <p:pic>
        <p:nvPicPr>
          <p:cNvPr id="92" name="Picture 91" descr="Graphical user interface, application  Description automatically generated">
            <a:extLst>
              <a:ext uri="{FF2B5EF4-FFF2-40B4-BE49-F238E27FC236}">
                <a16:creationId xmlns:a16="http://schemas.microsoft.com/office/drawing/2014/main" id="{BBA0475E-8C68-CC4D-9CEE-E35DD98D686B}"/>
              </a:ext>
            </a:extLst>
          </p:cNvPr>
          <p:cNvPicPr>
            <a:picLocks noChangeAspect="1"/>
          </p:cNvPicPr>
          <p:nvPr/>
        </p:nvPicPr>
        <p:blipFill rotWithShape="1">
          <a:blip r:embed="rId3"/>
          <a:srcRect l="16563" t="48555" r="76488" b="41957"/>
          <a:stretch/>
        </p:blipFill>
        <p:spPr>
          <a:xfrm>
            <a:off x="3477352" y="4537750"/>
            <a:ext cx="657354" cy="693485"/>
          </a:xfrm>
          <a:prstGeom prst="rect">
            <a:avLst/>
          </a:prstGeom>
          <a:ln>
            <a:noFill/>
          </a:ln>
        </p:spPr>
      </p:pic>
      <p:sp>
        <p:nvSpPr>
          <p:cNvPr id="14" name="Rectangle 13"/>
          <p:cNvSpPr/>
          <p:nvPr/>
        </p:nvSpPr>
        <p:spPr>
          <a:xfrm>
            <a:off x="390906" y="1680211"/>
            <a:ext cx="2003951" cy="276999"/>
          </a:xfrm>
          <a:prstGeom prst="rect">
            <a:avLst/>
          </a:prstGeom>
        </p:spPr>
        <p:txBody>
          <a:bodyPr wrap="square" numCol="1">
            <a:spAutoFit/>
          </a:bodyPr>
          <a:lstStyle/>
          <a:p>
            <a:r>
              <a:rPr lang="en-US" sz="1200" b="1" dirty="0">
                <a:latin typeface="Arial Narrow" panose="020B0606020202030204" pitchFamily="34" charset="0"/>
                <a:ea typeface="Arial" charset="0"/>
                <a:cs typeface="Arial" panose="020B0604020202020204" pitchFamily="34" charset="0"/>
              </a:rPr>
              <a:t> IRC SECTION 1031 STATES</a:t>
            </a:r>
            <a:endParaRPr lang="en-US" sz="1200" dirty="0">
              <a:latin typeface="Arial Narrow" panose="020B0606020202030204" pitchFamily="34" charset="0"/>
            </a:endParaRPr>
          </a:p>
        </p:txBody>
      </p:sp>
      <p:sp>
        <p:nvSpPr>
          <p:cNvPr id="90" name="Rectangle 89">
            <a:extLst>
              <a:ext uri="{FF2B5EF4-FFF2-40B4-BE49-F238E27FC236}">
                <a16:creationId xmlns:a16="http://schemas.microsoft.com/office/drawing/2014/main" id="{AC235742-E785-6441-976B-D278051B5664}"/>
              </a:ext>
            </a:extLst>
          </p:cNvPr>
          <p:cNvSpPr/>
          <p:nvPr/>
        </p:nvSpPr>
        <p:spPr>
          <a:xfrm>
            <a:off x="3382421" y="4002388"/>
            <a:ext cx="5335697" cy="287579"/>
          </a:xfrm>
          <a:prstGeom prst="rect">
            <a:avLst/>
          </a:prstGeom>
        </p:spPr>
        <p:txBody>
          <a:bodyPr wrap="square" numCol="1">
            <a:spAutoFit/>
          </a:bodyPr>
          <a:lstStyle/>
          <a:p>
            <a:pPr>
              <a:lnSpc>
                <a:spcPct val="110000"/>
              </a:lnSpc>
              <a:spcBef>
                <a:spcPct val="0"/>
              </a:spcBef>
              <a:buClr>
                <a:srgbClr val="033163"/>
              </a:buClr>
              <a:buNone/>
            </a:pPr>
            <a:r>
              <a:rPr lang="en-US" sz="600" dirty="0">
                <a:solidFill>
                  <a:schemeClr val="bg1"/>
                </a:solidFill>
                <a:latin typeface="Arial" charset="0"/>
                <a:ea typeface="Arial" charset="0"/>
                <a:cs typeface="Arial" charset="0"/>
              </a:rPr>
              <a:t>Invested equity must be equal to or greater than the equity received from sale, and the total purchase of the replacement property must be equal to or greater than value of the property sold.</a:t>
            </a:r>
          </a:p>
        </p:txBody>
      </p:sp>
    </p:spTree>
    <p:extLst>
      <p:ext uri="{BB962C8B-B14F-4D97-AF65-F5344CB8AC3E}">
        <p14:creationId xmlns:p14="http://schemas.microsoft.com/office/powerpoint/2010/main" val="324852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B37EF42-149F-0F4E-B35B-C5BDAE8B7360}"/>
              </a:ext>
            </a:extLst>
          </p:cNvPr>
          <p:cNvPicPr>
            <a:picLocks noChangeAspect="1"/>
          </p:cNvPicPr>
          <p:nvPr/>
        </p:nvPicPr>
        <p:blipFill rotWithShape="1">
          <a:blip r:embed="rId2" cstate="screen">
            <a:alphaModFix amt="17000"/>
            <a:extLst>
              <a:ext uri="{28A0092B-C50C-407E-A947-70E740481C1C}">
                <a14:useLocalDpi xmlns:a14="http://schemas.microsoft.com/office/drawing/2010/main"/>
              </a:ext>
            </a:extLst>
          </a:blip>
          <a:srcRect/>
          <a:stretch/>
        </p:blipFill>
        <p:spPr>
          <a:xfrm>
            <a:off x="4735723" y="857250"/>
            <a:ext cx="4408277" cy="4912929"/>
          </a:xfrm>
          <a:prstGeom prst="rect">
            <a:avLst/>
          </a:prstGeom>
        </p:spPr>
      </p:pic>
      <p:sp>
        <p:nvSpPr>
          <p:cNvPr id="14" name="Rectangle 13">
            <a:extLst>
              <a:ext uri="{FF2B5EF4-FFF2-40B4-BE49-F238E27FC236}">
                <a16:creationId xmlns:a16="http://schemas.microsoft.com/office/drawing/2014/main" id="{E9F7F7B4-891F-7149-813F-53B21ABF5F58}"/>
              </a:ext>
            </a:extLst>
          </p:cNvPr>
          <p:cNvSpPr/>
          <p:nvPr/>
        </p:nvSpPr>
        <p:spPr>
          <a:xfrm>
            <a:off x="4996543" y="1880897"/>
            <a:ext cx="3931104" cy="2815609"/>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350"/>
          </a:p>
        </p:txBody>
      </p:sp>
      <p:sp>
        <p:nvSpPr>
          <p:cNvPr id="4" name="Rectangle 3">
            <a:extLst>
              <a:ext uri="{FF2B5EF4-FFF2-40B4-BE49-F238E27FC236}">
                <a16:creationId xmlns:a16="http://schemas.microsoft.com/office/drawing/2014/main" id="{1F147BB5-6254-FF4E-B287-660BBCBF4934}"/>
              </a:ext>
            </a:extLst>
          </p:cNvPr>
          <p:cNvSpPr/>
          <p:nvPr/>
        </p:nvSpPr>
        <p:spPr>
          <a:xfrm>
            <a:off x="377190" y="1017159"/>
            <a:ext cx="3741281" cy="346249"/>
          </a:xfrm>
          <a:prstGeom prst="rect">
            <a:avLst/>
          </a:prstGeom>
        </p:spPr>
        <p:txBody>
          <a:bodyPr wrap="none" numCol="1" anchor="ctr" anchorCtr="0">
            <a:spAutoFit/>
          </a:bodyPr>
          <a:lstStyle/>
          <a:p>
            <a:pPr defTabSz="685800">
              <a:spcBef>
                <a:spcPct val="0"/>
              </a:spcBef>
              <a:defRPr/>
            </a:pPr>
            <a:r>
              <a:rPr lang="en-US" sz="1650" b="1" cap="all" dirty="0">
                <a:solidFill>
                  <a:srgbClr val="004B8D"/>
                </a:solidFill>
                <a:latin typeface="Arial Narrow" panose="020B0606020202030204" pitchFamily="34" charset="0"/>
                <a:cs typeface="Arial" panose="020B0604020202020204" pitchFamily="34" charset="0"/>
              </a:rPr>
              <a:t>Delaware Statutory Trusts (“DST</a:t>
            </a:r>
            <a:r>
              <a:rPr lang="en-US" sz="1650" b="1" dirty="0">
                <a:solidFill>
                  <a:srgbClr val="004B8D"/>
                </a:solidFill>
                <a:latin typeface="Arial Narrow" panose="020B0606020202030204" pitchFamily="34" charset="0"/>
                <a:cs typeface="Arial" panose="020B0604020202020204" pitchFamily="34" charset="0"/>
              </a:rPr>
              <a:t>s</a:t>
            </a:r>
            <a:r>
              <a:rPr lang="en-US" sz="1650" b="1" cap="all" dirty="0">
                <a:solidFill>
                  <a:srgbClr val="004B8D"/>
                </a:solidFill>
                <a:latin typeface="Arial Narrow" panose="020B0606020202030204" pitchFamily="34" charset="0"/>
                <a:cs typeface="Arial" panose="020B0604020202020204" pitchFamily="34" charset="0"/>
              </a:rPr>
              <a:t>”)</a:t>
            </a:r>
            <a:endParaRPr lang="en-US" sz="1650" b="1" cap="all" dirty="0">
              <a:solidFill>
                <a:srgbClr val="004B8D"/>
              </a:solidFill>
              <a:latin typeface="Arial Narrow" panose="020B0606020202030204" pitchFamily="34" charset="0"/>
              <a:ea typeface="Arial" charset="0"/>
              <a:cs typeface="Arial" panose="020B0604020202020204" pitchFamily="34" charset="0"/>
            </a:endParaRPr>
          </a:p>
        </p:txBody>
      </p:sp>
      <p:sp>
        <p:nvSpPr>
          <p:cNvPr id="6" name="TextBox 5">
            <a:extLst>
              <a:ext uri="{FF2B5EF4-FFF2-40B4-BE49-F238E27FC236}">
                <a16:creationId xmlns:a16="http://schemas.microsoft.com/office/drawing/2014/main" id="{9003D33C-28A5-1B49-96D8-91FC0FA9EE78}"/>
              </a:ext>
            </a:extLst>
          </p:cNvPr>
          <p:cNvSpPr txBox="1"/>
          <p:nvPr/>
        </p:nvSpPr>
        <p:spPr>
          <a:xfrm>
            <a:off x="367393" y="5454166"/>
            <a:ext cx="4090307" cy="265586"/>
          </a:xfrm>
          <a:prstGeom prst="rect">
            <a:avLst/>
          </a:prstGeom>
          <a:noFill/>
        </p:spPr>
        <p:txBody>
          <a:bodyPr wrap="square" numCol="1" rtlCol="0">
            <a:spAutoFit/>
          </a:bodyPr>
          <a:lstStyle/>
          <a:p>
            <a:pPr>
              <a:spcBef>
                <a:spcPct val="0"/>
              </a:spcBef>
            </a:pPr>
            <a:r>
              <a:rPr lang="en-US" sz="525" dirty="0">
                <a:solidFill>
                  <a:schemeClr val="tx1">
                    <a:lumMod val="75000"/>
                    <a:lumOff val="25000"/>
                  </a:schemeClr>
                </a:solidFill>
                <a:latin typeface="Arial" charset="0"/>
                <a:ea typeface="Arial" charset="0"/>
                <a:cs typeface="Arial" charset="0"/>
              </a:rPr>
              <a:t>There is no guarantee of success. Investors could incur a loss of all or a portion of their investment</a:t>
            </a:r>
            <a:r>
              <a:rPr lang="en-US" sz="563" i="1" dirty="0">
                <a:solidFill>
                  <a:schemeClr val="tx1">
                    <a:lumMod val="75000"/>
                    <a:lumOff val="25000"/>
                  </a:schemeClr>
                </a:solidFill>
                <a:latin typeface="Arial" charset="0"/>
                <a:ea typeface="Arial" charset="0"/>
                <a:cs typeface="Arial" charset="0"/>
              </a:rPr>
              <a:t>.</a:t>
            </a:r>
          </a:p>
          <a:p>
            <a:endParaRPr lang="en-US" sz="563" dirty="0">
              <a:solidFill>
                <a:schemeClr val="bg1">
                  <a:lumMod val="50000"/>
                </a:schemeClr>
              </a:solidFill>
              <a:latin typeface="Arial" charset="0"/>
              <a:ea typeface="Arial" charset="0"/>
              <a:cs typeface="Arial" charset="0"/>
            </a:endParaRPr>
          </a:p>
        </p:txBody>
      </p:sp>
      <p:sp>
        <p:nvSpPr>
          <p:cNvPr id="7" name="Rectangle 6">
            <a:extLst>
              <a:ext uri="{FF2B5EF4-FFF2-40B4-BE49-F238E27FC236}">
                <a16:creationId xmlns:a16="http://schemas.microsoft.com/office/drawing/2014/main" id="{F6F14075-7813-6B4E-A879-EEE720D2298D}"/>
              </a:ext>
            </a:extLst>
          </p:cNvPr>
          <p:cNvSpPr/>
          <p:nvPr/>
        </p:nvSpPr>
        <p:spPr>
          <a:xfrm>
            <a:off x="367392" y="2989868"/>
            <a:ext cx="3981451" cy="1615827"/>
          </a:xfrm>
          <a:prstGeom prst="rect">
            <a:avLst/>
          </a:prstGeom>
        </p:spPr>
        <p:txBody>
          <a:bodyPr wrap="square" numCol="1">
            <a:spAutoFit/>
          </a:bodyPr>
          <a:lstStyle/>
          <a:p>
            <a:pPr marL="128588" indent="-128588" algn="just">
              <a:buClr>
                <a:srgbClr val="002B5D"/>
              </a:buClr>
              <a:buSzPct val="75000"/>
              <a:buFont typeface="Arial" panose="020B0604020202020204" pitchFamily="34" charset="0"/>
              <a:buChar char="•"/>
            </a:pPr>
            <a:r>
              <a:rPr lang="en-US" sz="900" dirty="0">
                <a:solidFill>
                  <a:schemeClr val="tx1">
                    <a:lumMod val="75000"/>
                    <a:lumOff val="25000"/>
                  </a:schemeClr>
                </a:solidFill>
                <a:latin typeface="Arial" panose="020B0604020202020204" pitchFamily="34" charset="0"/>
                <a:cs typeface="Arial" panose="020B0604020202020204" pitchFamily="34" charset="0"/>
              </a:rPr>
              <a:t>Investors in a DST are not direct owners of the real estate, but instead own an undivided interest in the assets held by the trust.</a:t>
            </a:r>
          </a:p>
          <a:p>
            <a:pPr marL="128588" indent="-128588" algn="just">
              <a:buClr>
                <a:srgbClr val="002B5D"/>
              </a:buClr>
              <a:buSzPct val="75000"/>
              <a:buFont typeface="Arial" panose="020B0604020202020204" pitchFamily="34" charset="0"/>
              <a:buChar char="•"/>
            </a:pPr>
            <a:endParaRPr lang="en-US" sz="900" dirty="0">
              <a:solidFill>
                <a:schemeClr val="tx1">
                  <a:lumMod val="75000"/>
                  <a:lumOff val="25000"/>
                </a:schemeClr>
              </a:solidFill>
              <a:latin typeface="Arial" panose="020B0604020202020204" pitchFamily="34" charset="0"/>
              <a:cs typeface="Arial" panose="020B0604020202020204" pitchFamily="34" charset="0"/>
            </a:endParaRPr>
          </a:p>
          <a:p>
            <a:pPr marL="128588" indent="-128588" algn="just">
              <a:buClr>
                <a:srgbClr val="002B5D"/>
              </a:buClr>
              <a:buSzPct val="75000"/>
              <a:buFont typeface="Arial" panose="020B0604020202020204" pitchFamily="34" charset="0"/>
              <a:buChar char="•"/>
            </a:pPr>
            <a:r>
              <a:rPr lang="en-US" sz="900" dirty="0">
                <a:solidFill>
                  <a:schemeClr val="tx1">
                    <a:lumMod val="75000"/>
                    <a:lumOff val="25000"/>
                  </a:schemeClr>
                </a:solidFill>
                <a:latin typeface="Arial" panose="020B0604020202020204" pitchFamily="34" charset="0"/>
                <a:cs typeface="Arial" panose="020B0604020202020204" pitchFamily="34" charset="0"/>
              </a:rPr>
              <a:t>The Trust holds title to the property for the benefit of many investors. </a:t>
            </a:r>
          </a:p>
          <a:p>
            <a:pPr marL="128588" indent="-128588" algn="just">
              <a:buClr>
                <a:srgbClr val="002B5D"/>
              </a:buClr>
              <a:buSzPct val="75000"/>
              <a:buFont typeface="Arial" panose="020B0604020202020204" pitchFamily="34" charset="0"/>
              <a:buChar char="•"/>
            </a:pPr>
            <a:endParaRPr lang="en-US" sz="900" dirty="0">
              <a:solidFill>
                <a:schemeClr val="tx1">
                  <a:lumMod val="75000"/>
                  <a:lumOff val="25000"/>
                </a:schemeClr>
              </a:solidFill>
              <a:latin typeface="Arial" panose="020B0604020202020204" pitchFamily="34" charset="0"/>
              <a:cs typeface="Arial" panose="020B0604020202020204" pitchFamily="34" charset="0"/>
            </a:endParaRPr>
          </a:p>
          <a:p>
            <a:pPr marL="128588" indent="-128588" algn="just">
              <a:buClr>
                <a:srgbClr val="002B5D"/>
              </a:buClr>
              <a:buSzPct val="75000"/>
              <a:buFont typeface="Arial" panose="020B0604020202020204" pitchFamily="34" charset="0"/>
              <a:buChar char="•"/>
            </a:pPr>
            <a:r>
              <a:rPr lang="en-US" sz="900" dirty="0">
                <a:solidFill>
                  <a:schemeClr val="tx1">
                    <a:lumMod val="75000"/>
                    <a:lumOff val="25000"/>
                  </a:schemeClr>
                </a:solidFill>
                <a:latin typeface="Arial" panose="020B0604020202020204" pitchFamily="34" charset="0"/>
                <a:cs typeface="Arial" panose="020B0604020202020204" pitchFamily="34" charset="0"/>
              </a:rPr>
              <a:t>DSTs are recognized by the IRS (Revenue Ruling 2004-86) as qualified replacement property for real property.</a:t>
            </a:r>
          </a:p>
          <a:p>
            <a:pPr marL="128588" indent="-128588" algn="just">
              <a:buClr>
                <a:srgbClr val="002B5D"/>
              </a:buClr>
              <a:buSzPct val="75000"/>
              <a:buFont typeface="Arial" panose="020B0604020202020204" pitchFamily="34" charset="0"/>
              <a:buChar char="•"/>
            </a:pPr>
            <a:endParaRPr lang="en-US" sz="900" dirty="0">
              <a:solidFill>
                <a:schemeClr val="tx1">
                  <a:lumMod val="75000"/>
                  <a:lumOff val="25000"/>
                </a:schemeClr>
              </a:solidFill>
              <a:latin typeface="Arial" panose="020B0604020202020204" pitchFamily="34" charset="0"/>
              <a:cs typeface="Arial" panose="020B0604020202020204" pitchFamily="34" charset="0"/>
            </a:endParaRPr>
          </a:p>
          <a:p>
            <a:pPr marL="128588" indent="-128588" algn="just">
              <a:buClr>
                <a:srgbClr val="002B5D"/>
              </a:buClr>
              <a:buSzPct val="75000"/>
              <a:buFont typeface="Arial" panose="020B0604020202020204" pitchFamily="34" charset="0"/>
              <a:buChar char="•"/>
            </a:pPr>
            <a:r>
              <a:rPr lang="en-US" sz="900" dirty="0">
                <a:solidFill>
                  <a:schemeClr val="tx1">
                    <a:lumMod val="75000"/>
                    <a:lumOff val="25000"/>
                  </a:schemeClr>
                </a:solidFill>
                <a:latin typeface="Arial" panose="020B0604020202020204" pitchFamily="34" charset="0"/>
                <a:cs typeface="Arial" panose="020B0604020202020204" pitchFamily="34" charset="0"/>
              </a:rPr>
              <a:t>Property types may include Triple-Net, multifamily, industrial, office, self storage and many others.</a:t>
            </a:r>
          </a:p>
          <a:p>
            <a:pPr lvl="0">
              <a:buClr>
                <a:srgbClr val="002B5D"/>
              </a:buClr>
              <a:buSzPct val="75000"/>
            </a:pPr>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29E8381-075F-BA43-ACEE-B709790E619A}"/>
              </a:ext>
            </a:extLst>
          </p:cNvPr>
          <p:cNvSpPr/>
          <p:nvPr/>
        </p:nvSpPr>
        <p:spPr>
          <a:xfrm>
            <a:off x="367393" y="2372868"/>
            <a:ext cx="4040885" cy="507831"/>
          </a:xfrm>
          <a:prstGeom prst="rect">
            <a:avLst/>
          </a:prstGeom>
        </p:spPr>
        <p:txBody>
          <a:bodyPr wrap="square" numCol="1">
            <a:spAutoFit/>
          </a:bodyPr>
          <a:lstStyle/>
          <a:p>
            <a:pPr algn="just"/>
            <a:r>
              <a:rPr lang="en-US" sz="900" dirty="0">
                <a:solidFill>
                  <a:schemeClr val="tx1">
                    <a:lumMod val="75000"/>
                    <a:lumOff val="25000"/>
                  </a:schemeClr>
                </a:solidFill>
                <a:latin typeface="Arial" panose="020B0604020202020204" pitchFamily="34" charset="0"/>
                <a:cs typeface="Arial" panose="020B0604020202020204" pitchFamily="34" charset="0"/>
              </a:rPr>
              <a:t>A business trust that can be used for real estate ownership of higher-quality, professionally managed commercial properties; provides a passive, turn-key solution for transacting a 1031 exchange.</a:t>
            </a:r>
          </a:p>
        </p:txBody>
      </p:sp>
      <p:sp>
        <p:nvSpPr>
          <p:cNvPr id="10" name="Rectangle 2">
            <a:extLst>
              <a:ext uri="{FF2B5EF4-FFF2-40B4-BE49-F238E27FC236}">
                <a16:creationId xmlns:a16="http://schemas.microsoft.com/office/drawing/2014/main" id="{B2B5BC14-94CE-1A46-8F8C-8C91BF7B6161}"/>
              </a:ext>
            </a:extLst>
          </p:cNvPr>
          <p:cNvSpPr>
            <a:spLocks noChangeArrowheads="1"/>
          </p:cNvSpPr>
          <p:nvPr/>
        </p:nvSpPr>
        <p:spPr>
          <a:xfrm>
            <a:off x="5268865" y="2372315"/>
            <a:ext cx="3366908"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lnSpc>
                <a:spcPct val="90000"/>
              </a:lnSpc>
              <a:spcBef>
                <a:spcPts val="1000"/>
              </a:spcBef>
              <a:buFont typeface="Arial" pitchFamily="34" charset="0"/>
              <a:buChar char="•"/>
              <a:defRPr sz="2800">
                <a:solidFill>
                  <a:schemeClr val="tx1"/>
                </a:solidFill>
                <a:latin typeface="Work Sans" charset="0"/>
                <a:ea typeface="MS PGothic" pitchFamily="34" charset="-128"/>
                <a:cs typeface="Work Sans" charset="0"/>
              </a:defRPr>
            </a:lvl1pPr>
            <a:lvl2pPr marL="742950" indent="-285750">
              <a:lnSpc>
                <a:spcPct val="90000"/>
              </a:lnSpc>
              <a:spcBef>
                <a:spcPts val="500"/>
              </a:spcBef>
              <a:buFont typeface="Arial" pitchFamily="34" charset="0"/>
              <a:buChar char="•"/>
              <a:defRPr sz="2400">
                <a:solidFill>
                  <a:schemeClr val="tx1"/>
                </a:solidFill>
                <a:latin typeface="Work Sans" charset="0"/>
                <a:ea typeface="Work Sans" charset="0"/>
                <a:cs typeface="Work Sans" charset="0"/>
              </a:defRPr>
            </a:lvl2pPr>
            <a:lvl3pPr marL="1143000" indent="-228600">
              <a:lnSpc>
                <a:spcPct val="90000"/>
              </a:lnSpc>
              <a:spcBef>
                <a:spcPts val="500"/>
              </a:spcBef>
              <a:buFont typeface="Arial" pitchFamily="34" charset="0"/>
              <a:buChar char="•"/>
              <a:defRPr sz="2000">
                <a:solidFill>
                  <a:schemeClr val="tx1"/>
                </a:solidFill>
                <a:latin typeface="Work Sans" charset="0"/>
                <a:ea typeface="Work Sans" charset="0"/>
                <a:cs typeface="Work Sans" charset="0"/>
              </a:defRPr>
            </a:lvl3pPr>
            <a:lvl4pPr marL="1600200" indent="-228600">
              <a:lnSpc>
                <a:spcPct val="90000"/>
              </a:lnSpc>
              <a:spcBef>
                <a:spcPts val="500"/>
              </a:spcBef>
              <a:buFont typeface="Arial" pitchFamily="34" charset="0"/>
              <a:buChar char="•"/>
              <a:defRPr>
                <a:solidFill>
                  <a:schemeClr val="tx1"/>
                </a:solidFill>
                <a:latin typeface="Work Sans" charset="0"/>
                <a:ea typeface="Work Sans" charset="0"/>
                <a:cs typeface="Work Sans" charset="0"/>
              </a:defRPr>
            </a:lvl4pPr>
            <a:lvl5pPr marL="2057400" indent="-228600">
              <a:lnSpc>
                <a:spcPct val="90000"/>
              </a:lnSpc>
              <a:spcBef>
                <a:spcPts val="500"/>
              </a:spcBef>
              <a:buFont typeface="Arial" pitchFamily="34" charset="0"/>
              <a:buChar char="•"/>
              <a:defRPr>
                <a:solidFill>
                  <a:schemeClr val="tx1"/>
                </a:solidFill>
                <a:latin typeface="Work Sans" charset="0"/>
                <a:ea typeface="Work Sans" charset="0"/>
                <a:cs typeface="Work Sans"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Work Sans" charset="0"/>
                <a:ea typeface="Work Sans" charset="0"/>
                <a:cs typeface="Work Sans"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Work Sans" charset="0"/>
                <a:ea typeface="Work Sans" charset="0"/>
                <a:cs typeface="Work Sans"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Work Sans" charset="0"/>
                <a:ea typeface="Work Sans" charset="0"/>
                <a:cs typeface="Work Sans"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Work Sans" charset="0"/>
                <a:ea typeface="Work Sans" charset="0"/>
                <a:cs typeface="Work Sans" charset="0"/>
              </a:defRPr>
            </a:lvl9pPr>
          </a:lstStyle>
          <a:p>
            <a:pPr>
              <a:lnSpc>
                <a:spcPct val="100000"/>
              </a:lnSpc>
              <a:buNone/>
            </a:pPr>
            <a:r>
              <a:rPr lang="en-US" sz="1200" b="1" dirty="0">
                <a:solidFill>
                  <a:schemeClr val="bg1"/>
                </a:solidFill>
                <a:latin typeface="Arial" panose="020B0604020202020204" pitchFamily="34" charset="0"/>
                <a:cs typeface="Arial" panose="020B0604020202020204" pitchFamily="34" charset="0"/>
              </a:rPr>
              <a:t>HOLDINGS OF IRS </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REVENUE RULING 2004-86</a:t>
            </a:r>
          </a:p>
          <a:p>
            <a:pPr>
              <a:lnSpc>
                <a:spcPct val="100000"/>
              </a:lnSpc>
              <a:buNone/>
            </a:pPr>
            <a:endParaRPr lang="en-US" sz="900" dirty="0">
              <a:latin typeface="Arial" panose="020B0604020202020204" pitchFamily="34" charset="0"/>
              <a:cs typeface="Arial" panose="020B0604020202020204" pitchFamily="34" charset="0"/>
            </a:endParaRPr>
          </a:p>
          <a:p>
            <a:pPr>
              <a:lnSpc>
                <a:spcPct val="100000"/>
              </a:lnSpc>
              <a:buNone/>
            </a:pPr>
            <a:r>
              <a:rPr lang="en-US" sz="900" dirty="0">
                <a:solidFill>
                  <a:schemeClr val="bg1"/>
                </a:solidFill>
                <a:latin typeface="Arial" panose="020B0604020202020204" pitchFamily="34" charset="0"/>
                <a:cs typeface="Arial" panose="020B0604020202020204" pitchFamily="34" charset="0"/>
              </a:rPr>
              <a:t>“</a:t>
            </a:r>
            <a:r>
              <a:rPr lang="en-US" sz="900" b="1" dirty="0">
                <a:solidFill>
                  <a:srgbClr val="DE952F"/>
                </a:solidFill>
                <a:latin typeface="Arial" panose="020B0604020202020204" pitchFamily="34" charset="0"/>
                <a:cs typeface="Arial" panose="020B0604020202020204" pitchFamily="34" charset="0"/>
              </a:rPr>
              <a:t>(1) </a:t>
            </a:r>
            <a:r>
              <a:rPr lang="en-US" sz="900" dirty="0">
                <a:solidFill>
                  <a:schemeClr val="bg1"/>
                </a:solidFill>
                <a:latin typeface="Arial" panose="020B0604020202020204" pitchFamily="34" charset="0"/>
                <a:cs typeface="Arial" panose="020B0604020202020204" pitchFamily="34" charset="0"/>
              </a:rPr>
              <a:t>The Delaware Statutory Trust is an investment trust, under § 301.7701-4(c), that will be classified as a trust for federal tax purposes. </a:t>
            </a:r>
          </a:p>
          <a:p>
            <a:pPr>
              <a:lnSpc>
                <a:spcPct val="100000"/>
              </a:lnSpc>
              <a:buNone/>
            </a:pPr>
            <a:r>
              <a:rPr lang="en-US" sz="900" b="1" dirty="0">
                <a:solidFill>
                  <a:srgbClr val="DE952F"/>
                </a:solidFill>
                <a:latin typeface="Arial" panose="020B0604020202020204" pitchFamily="34" charset="0"/>
                <a:cs typeface="Arial" panose="020B0604020202020204" pitchFamily="34" charset="0"/>
              </a:rPr>
              <a:t>(2) </a:t>
            </a:r>
            <a:r>
              <a:rPr lang="en-US" sz="900" dirty="0">
                <a:solidFill>
                  <a:schemeClr val="bg1"/>
                </a:solidFill>
                <a:latin typeface="Arial" panose="020B0604020202020204" pitchFamily="34" charset="0"/>
                <a:cs typeface="Arial" panose="020B0604020202020204" pitchFamily="34" charset="0"/>
              </a:rPr>
              <a:t>A taxpayer may exchange real property for an interest in the Delaware Statutory Trust without recognition of gain or loss under Section 1031, if the other requirements of Section 1031 are satisfied.”</a:t>
            </a:r>
          </a:p>
        </p:txBody>
      </p:sp>
      <p:cxnSp>
        <p:nvCxnSpPr>
          <p:cNvPr id="11" name="Straight Connector 10">
            <a:extLst>
              <a:ext uri="{FF2B5EF4-FFF2-40B4-BE49-F238E27FC236}">
                <a16:creationId xmlns:a16="http://schemas.microsoft.com/office/drawing/2014/main" id="{8E190BAD-EA1D-EE42-A7FD-BA36BB0AE137}"/>
              </a:ext>
            </a:extLst>
          </p:cNvPr>
          <p:cNvCxnSpPr>
            <a:cxnSpLocks/>
          </p:cNvCxnSpPr>
          <p:nvPr/>
        </p:nvCxnSpPr>
        <p:spPr>
          <a:xfrm>
            <a:off x="5316532" y="2930602"/>
            <a:ext cx="32314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58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147BB5-6254-FF4E-B287-660BBCBF4934}"/>
              </a:ext>
            </a:extLst>
          </p:cNvPr>
          <p:cNvSpPr/>
          <p:nvPr/>
        </p:nvSpPr>
        <p:spPr>
          <a:xfrm>
            <a:off x="392340" y="859297"/>
            <a:ext cx="4636039" cy="600164"/>
          </a:xfrm>
          <a:prstGeom prst="rect">
            <a:avLst/>
          </a:prstGeom>
        </p:spPr>
        <p:txBody>
          <a:bodyPr wrap="square" numCol="1" anchor="ctr" anchorCtr="0">
            <a:spAutoFit/>
          </a:bodyPr>
          <a:lstStyle/>
          <a:p>
            <a:pPr defTabSz="685800">
              <a:spcBef>
                <a:spcPct val="0"/>
              </a:spcBef>
              <a:defRPr/>
            </a:pPr>
            <a:r>
              <a:rPr lang="en-US" sz="1650" b="1" cap="all" dirty="0">
                <a:solidFill>
                  <a:srgbClr val="004B8D"/>
                </a:solidFill>
                <a:latin typeface="Arial Narrow" panose="020B0606020202030204" pitchFamily="34" charset="0"/>
                <a:cs typeface="Arial" panose="020B0604020202020204" pitchFamily="34" charset="0"/>
              </a:rPr>
              <a:t>IRC Section 721 and the Two-Step Transaction</a:t>
            </a:r>
            <a:endParaRPr lang="en-US" sz="1650" b="1" cap="all" dirty="0">
              <a:solidFill>
                <a:srgbClr val="004B8D"/>
              </a:solidFill>
              <a:latin typeface="Arial Narrow" panose="020B0606020202030204" pitchFamily="34" charset="0"/>
              <a:ea typeface="Arial" charset="0"/>
              <a:cs typeface="Arial" panose="020B0604020202020204" pitchFamily="34" charset="0"/>
            </a:endParaRPr>
          </a:p>
        </p:txBody>
      </p:sp>
      <p:sp>
        <p:nvSpPr>
          <p:cNvPr id="9" name="Rectangle 8">
            <a:extLst>
              <a:ext uri="{FF2B5EF4-FFF2-40B4-BE49-F238E27FC236}">
                <a16:creationId xmlns:a16="http://schemas.microsoft.com/office/drawing/2014/main" id="{F0F8039B-80BD-6841-840C-0D47187B5F37}"/>
              </a:ext>
            </a:extLst>
          </p:cNvPr>
          <p:cNvSpPr/>
          <p:nvPr/>
        </p:nvSpPr>
        <p:spPr>
          <a:xfrm>
            <a:off x="428625" y="1969914"/>
            <a:ext cx="3181237" cy="1639551"/>
          </a:xfrm>
          <a:prstGeom prst="rect">
            <a:avLst/>
          </a:prstGeom>
        </p:spPr>
        <p:txBody>
          <a:bodyPr wrap="square" numCol="1">
            <a:spAutoFit/>
          </a:bodyPr>
          <a:lstStyle/>
          <a:p>
            <a:pPr algn="just">
              <a:lnSpc>
                <a:spcPct val="107000"/>
              </a:lnSpc>
            </a:pPr>
            <a:r>
              <a:rPr lang="en-US" sz="788"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Section 721 of the Internal Revenue Code allows real estate owners to convert, tax-deferred, their physical property into interests in the operating partnership of a real estate investment trust (“REIT”) using an Umbrella Partnership Real Estate Investment Trust (“UPREIT”) structure. The 721 exchange is an alternative solution to a traditional 1031 exchange. </a:t>
            </a:r>
            <a:r>
              <a:rPr lang="en-US" sz="788" dirty="0">
                <a:solidFill>
                  <a:schemeClr val="tx1">
                    <a:lumMod val="75000"/>
                    <a:lumOff val="25000"/>
                  </a:schemeClr>
                </a:solidFill>
                <a:latin typeface="Arial" panose="020B0604020202020204" pitchFamily="34" charset="0"/>
                <a:cs typeface="Arial" panose="020B0604020202020204" pitchFamily="34" charset="0"/>
              </a:rPr>
              <a:t>A 721 exchange tends to appeal to a property owner seeking the potential benefits of a larger real estate portfolio including diversification, professional management, economies of scale, access to capital, increased liquidity, and additional estate planning benefits, all while deferring the recognition of a capital gain on their original property. </a:t>
            </a:r>
          </a:p>
          <a:p>
            <a:pPr algn="just">
              <a:lnSpc>
                <a:spcPct val="107000"/>
              </a:lnSpc>
            </a:pPr>
            <a:endParaRPr lang="en-US" sz="788" dirty="0">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3A8F1B4-4562-4B4F-ACDE-31E7F0CB1619}"/>
              </a:ext>
            </a:extLst>
          </p:cNvPr>
          <p:cNvSpPr/>
          <p:nvPr/>
        </p:nvSpPr>
        <p:spPr>
          <a:xfrm>
            <a:off x="428625" y="1685419"/>
            <a:ext cx="2414215" cy="276999"/>
          </a:xfrm>
          <a:prstGeom prst="rect">
            <a:avLst/>
          </a:prstGeom>
        </p:spPr>
        <p:txBody>
          <a:bodyPr wrap="square" numCol="1">
            <a:spAutoFit/>
          </a:bodyPr>
          <a:lstStyle/>
          <a:p>
            <a:r>
              <a:rPr lang="en-US" sz="1200" b="1" dirty="0">
                <a:solidFill>
                  <a:srgbClr val="0078B9"/>
                </a:solidFill>
                <a:latin typeface="Arial Narrow" panose="020B0604020202020204" pitchFamily="34" charset="0"/>
                <a:cs typeface="Arial Narrow" panose="020B0604020202020204" pitchFamily="34" charset="0"/>
              </a:rPr>
              <a:t>HOW IT WORKS</a:t>
            </a:r>
          </a:p>
        </p:txBody>
      </p:sp>
      <p:sp>
        <p:nvSpPr>
          <p:cNvPr id="13" name="Rectangle 12">
            <a:extLst>
              <a:ext uri="{FF2B5EF4-FFF2-40B4-BE49-F238E27FC236}">
                <a16:creationId xmlns:a16="http://schemas.microsoft.com/office/drawing/2014/main" id="{CE2A9C40-AFDE-FB46-92A5-EF5B4403184A}"/>
              </a:ext>
            </a:extLst>
          </p:cNvPr>
          <p:cNvSpPr/>
          <p:nvPr/>
        </p:nvSpPr>
        <p:spPr>
          <a:xfrm>
            <a:off x="428625" y="4234388"/>
            <a:ext cx="3128963" cy="577338"/>
          </a:xfrm>
          <a:prstGeom prst="rect">
            <a:avLst/>
          </a:prstGeom>
        </p:spPr>
        <p:txBody>
          <a:bodyPr wrap="square" numCol="1">
            <a:spAutoFit/>
          </a:bodyPr>
          <a:lstStyle/>
          <a:p>
            <a:pPr algn="just"/>
            <a:r>
              <a:rPr lang="en-US" sz="788" dirty="0">
                <a:solidFill>
                  <a:schemeClr val="tx1">
                    <a:lumMod val="75000"/>
                    <a:lumOff val="25000"/>
                  </a:schemeClr>
                </a:solidFill>
                <a:latin typeface="Arial" panose="020B0604020202020204" pitchFamily="34" charset="0"/>
                <a:cs typeface="Arial" panose="020B0604020202020204" pitchFamily="34" charset="0"/>
              </a:rPr>
              <a:t>A common way that a 721 exchange is accomplished is when investors acquire interests in a DST through a 1031 exchange and then subsequently exchanges such interests for interests in the operating partnership of an UPREIT via a 721 exchange. </a:t>
            </a:r>
            <a:endParaRPr lang="en-US" sz="788" baseline="30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1" name="Picture 10" descr="Graphical user interface, application  Description automatically generated">
            <a:extLst>
              <a:ext uri="{FF2B5EF4-FFF2-40B4-BE49-F238E27FC236}">
                <a16:creationId xmlns:a16="http://schemas.microsoft.com/office/drawing/2014/main" id="{6A4B0322-0EE1-7B4D-BEBB-6CD32F43039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41285" y="1642894"/>
            <a:ext cx="5402716" cy="1999139"/>
          </a:xfrm>
          <a:prstGeom prst="rect">
            <a:avLst/>
          </a:prstGeom>
        </p:spPr>
      </p:pic>
      <p:pic>
        <p:nvPicPr>
          <p:cNvPr id="16" name="Picture 15" descr="A screenshot of a computer  Description automatically generated with medium confidence">
            <a:extLst>
              <a:ext uri="{FF2B5EF4-FFF2-40B4-BE49-F238E27FC236}">
                <a16:creationId xmlns:a16="http://schemas.microsoft.com/office/drawing/2014/main" id="{0F40D03F-72C0-A448-9365-09037AE11AB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41285" y="3793297"/>
            <a:ext cx="5402716" cy="1809569"/>
          </a:xfrm>
          <a:prstGeom prst="rect">
            <a:avLst/>
          </a:prstGeom>
        </p:spPr>
      </p:pic>
      <p:cxnSp>
        <p:nvCxnSpPr>
          <p:cNvPr id="17" name="Straight Connector 16">
            <a:extLst>
              <a:ext uri="{FF2B5EF4-FFF2-40B4-BE49-F238E27FC236}">
                <a16:creationId xmlns:a16="http://schemas.microsoft.com/office/drawing/2014/main" id="{57FA0B25-CA1A-9740-A5B4-27771CFBE907}"/>
              </a:ext>
            </a:extLst>
          </p:cNvPr>
          <p:cNvCxnSpPr>
            <a:cxnSpLocks/>
          </p:cNvCxnSpPr>
          <p:nvPr/>
        </p:nvCxnSpPr>
        <p:spPr>
          <a:xfrm>
            <a:off x="457200" y="3703192"/>
            <a:ext cx="86868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object 16">
            <a:extLst>
              <a:ext uri="{FF2B5EF4-FFF2-40B4-BE49-F238E27FC236}">
                <a16:creationId xmlns:a16="http://schemas.microsoft.com/office/drawing/2014/main" id="{E0232BF1-8455-6F4F-86E9-FE83E5D20653}"/>
              </a:ext>
            </a:extLst>
          </p:cNvPr>
          <p:cNvSpPr txBox="1"/>
          <p:nvPr/>
        </p:nvSpPr>
        <p:spPr>
          <a:xfrm>
            <a:off x="428626" y="3919312"/>
            <a:ext cx="3248853" cy="253916"/>
          </a:xfrm>
          <a:prstGeom prst="rect">
            <a:avLst/>
          </a:prstGeom>
          <a:solidFill>
            <a:schemeClr val="bg1"/>
          </a:solidFill>
        </p:spPr>
        <p:txBody>
          <a:bodyPr vert="horz" wrap="square" lIns="68580" tIns="34290" rIns="68580" bIns="34290" numCol="1" rtlCol="0">
            <a:spAutoFit/>
          </a:bodyPr>
          <a:lstStyle/>
          <a:p>
            <a:pPr>
              <a:spcAft>
                <a:spcPts val="225"/>
              </a:spcAft>
            </a:pPr>
            <a:r>
              <a:rPr lang="en-US" sz="1200" b="1" dirty="0">
                <a:solidFill>
                  <a:srgbClr val="0078B9"/>
                </a:solidFill>
                <a:latin typeface="Arial Narrow" panose="020B0604020202020204" pitchFamily="34" charset="0"/>
                <a:cs typeface="Arial Narrow" panose="020B0604020202020204" pitchFamily="34" charset="0"/>
              </a:rPr>
              <a:t>THE TWO-STEP TRANSACTION USING A DST</a:t>
            </a:r>
          </a:p>
        </p:txBody>
      </p:sp>
    </p:spTree>
    <p:extLst>
      <p:ext uri="{BB962C8B-B14F-4D97-AF65-F5344CB8AC3E}">
        <p14:creationId xmlns:p14="http://schemas.microsoft.com/office/powerpoint/2010/main" val="131509872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8CEDE4BA2F4048BFDA09831204D91A" ma:contentTypeVersion="14" ma:contentTypeDescription="Create a new document." ma:contentTypeScope="" ma:versionID="e6c07e72a546ade06eb550a10dee8d55">
  <xsd:schema xmlns:xsd="http://www.w3.org/2001/XMLSchema" xmlns:xs="http://www.w3.org/2001/XMLSchema" xmlns:p="http://schemas.microsoft.com/office/2006/metadata/properties" xmlns:ns3="59fe4c7a-dffa-4a80-aba4-a377227cea07" xmlns:ns4="e8c7e125-282d-4499-817e-03a9888d5968" targetNamespace="http://schemas.microsoft.com/office/2006/metadata/properties" ma:root="true" ma:fieldsID="c0f427283a2a978679a5dc846ad4190a" ns3:_="" ns4:_="">
    <xsd:import namespace="59fe4c7a-dffa-4a80-aba4-a377227cea07"/>
    <xsd:import namespace="e8c7e125-282d-4499-817e-03a9888d596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fe4c7a-dffa-4a80-aba4-a377227cea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c7e125-282d-4499-817e-03a9888d596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8026F4-B019-46EA-A66E-43F559BBB2C3}">
  <ds:schemaRefs>
    <ds:schemaRef ds:uri="http://schemas.microsoft.com/office/2006/documentManagement/types"/>
    <ds:schemaRef ds:uri="http://schemas.openxmlformats.org/package/2006/metadata/core-properties"/>
    <ds:schemaRef ds:uri="http://purl.org/dc/dcmitype/"/>
    <ds:schemaRef ds:uri="http://purl.org/dc/elements/1.1/"/>
    <ds:schemaRef ds:uri="e8c7e125-282d-4499-817e-03a9888d5968"/>
    <ds:schemaRef ds:uri="http://schemas.microsoft.com/office/2006/metadata/properties"/>
    <ds:schemaRef ds:uri="59fe4c7a-dffa-4a80-aba4-a377227cea07"/>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558E4F5-EEB1-4D57-B539-317BE3CBA706}">
  <ds:schemaRefs>
    <ds:schemaRef ds:uri="http://schemas.microsoft.com/sharepoint/v3/contenttype/forms"/>
  </ds:schemaRefs>
</ds:datastoreItem>
</file>

<file path=customXml/itemProps3.xml><?xml version="1.0" encoding="utf-8"?>
<ds:datastoreItem xmlns:ds="http://schemas.openxmlformats.org/officeDocument/2006/customXml" ds:itemID="{D4CB69D8-4CE2-4389-98AC-6239F1FA93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fe4c7a-dffa-4a80-aba4-a377227cea07"/>
    <ds:schemaRef ds:uri="e8c7e125-282d-4499-817e-03a9888d59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39961</TotalTime>
  <Words>11097</Words>
  <Application>Microsoft Macintosh PowerPoint</Application>
  <PresentationFormat>On-screen Show (4:3)</PresentationFormat>
  <Paragraphs>1083</Paragraphs>
  <Slides>45</Slides>
  <Notes>43</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Arial Narrow</vt:lpstr>
      <vt:lpstr>Calibri</vt:lpstr>
      <vt:lpstr>HelveticaNeueLT Std</vt:lpstr>
      <vt:lpstr>1_Office Theme</vt:lpstr>
      <vt:lpstr>PowerPoint Presentation</vt:lpstr>
      <vt:lpstr>PowerPoint Presentation</vt:lpstr>
      <vt:lpstr>Risk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CF Income Trust Executive Summary</vt:lpstr>
      <vt:lpstr>PowerPoint Presentation</vt:lpstr>
      <vt:lpstr>PowerPoint Presentation</vt:lpstr>
      <vt:lpstr>PowerPoint Presentation</vt:lpstr>
      <vt:lpstr>Competitive Total Return</vt:lpstr>
      <vt:lpstr>Private Real Estate vs. Public REITs</vt:lpstr>
      <vt:lpstr>Commercial Real Estate Investment Environment</vt:lpstr>
      <vt:lpstr>PowerPoint Presentation</vt:lpstr>
      <vt:lpstr>PowerPoint Presentation</vt:lpstr>
      <vt:lpstr>Portfolio Composition</vt:lpstr>
      <vt:lpstr>PowerPoint Presentation</vt:lpstr>
      <vt:lpstr>Performance As of December 31, 2021</vt:lpstr>
      <vt:lpstr>Tax Efficiency</vt:lpstr>
      <vt:lpstr>Sample 1099-DIV Tax Form</vt:lpstr>
      <vt:lpstr>PowerPoint Presentation</vt:lpstr>
      <vt:lpstr>Sector Review – Net Lease</vt:lpstr>
      <vt:lpstr>Investment Highlights – De Anza Plaza Apple Inc. </vt:lpstr>
      <vt:lpstr>Investment Highlights – Boston Scientific Corporation</vt:lpstr>
      <vt:lpstr>Investment Highlights – Daimler Trucks</vt:lpstr>
      <vt:lpstr>Investment Highlights – Walgreens</vt:lpstr>
      <vt:lpstr>Investment Highlights – Hoya Optical Labs of America</vt:lpstr>
      <vt:lpstr>Sector Review - Industrial</vt:lpstr>
      <vt:lpstr>Investment Highlights – Amazon Last Mile</vt:lpstr>
      <vt:lpstr>Investment Highlights – Martin-Brower</vt:lpstr>
      <vt:lpstr>Sector Review - Multifamily</vt:lpstr>
      <vt:lpstr>Investment Highlights – The Station at MacArthur</vt:lpstr>
      <vt:lpstr>Investment Highlights – Keller Springs Crossing</vt:lpstr>
      <vt:lpstr>Sector Review – CRE Debt</vt:lpstr>
      <vt:lpstr>Investment Highlights – Albertsons Companies Inc. Portfolio</vt:lpstr>
      <vt:lpstr>Offering Details</vt:lpstr>
      <vt:lpstr>Multiple Share Classes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Stephanie Hill</cp:lastModifiedBy>
  <cp:revision>2051</cp:revision>
  <dcterms:created xsi:type="dcterms:W3CDTF">2019-10-08T22:46:17Z</dcterms:created>
  <dcterms:modified xsi:type="dcterms:W3CDTF">2022-02-17T20:56:31Z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0x010100588CEDE4BA2F4048BFDA09831204D91A</vt:lpwstr>
  </property>
</Properties>
</file>